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97" r:id="rId1"/>
  </p:sldMasterIdLst>
  <p:notesMasterIdLst>
    <p:notesMasterId r:id="rId64"/>
  </p:notesMasterIdLst>
  <p:handoutMasterIdLst>
    <p:handoutMasterId r:id="rId65"/>
  </p:handoutMasterIdLst>
  <p:sldIdLst>
    <p:sldId id="261" r:id="rId2"/>
    <p:sldId id="533" r:id="rId3"/>
    <p:sldId id="552" r:id="rId4"/>
    <p:sldId id="492" r:id="rId5"/>
    <p:sldId id="553" r:id="rId6"/>
    <p:sldId id="428" r:id="rId7"/>
    <p:sldId id="482" r:id="rId8"/>
    <p:sldId id="436" r:id="rId9"/>
    <p:sldId id="437" r:id="rId10"/>
    <p:sldId id="438" r:id="rId11"/>
    <p:sldId id="439" r:id="rId12"/>
    <p:sldId id="440" r:id="rId13"/>
    <p:sldId id="441" r:id="rId14"/>
    <p:sldId id="442" r:id="rId15"/>
    <p:sldId id="443" r:id="rId16"/>
    <p:sldId id="444" r:id="rId17"/>
    <p:sldId id="445" r:id="rId18"/>
    <p:sldId id="446" r:id="rId19"/>
    <p:sldId id="447" r:id="rId20"/>
    <p:sldId id="448" r:id="rId21"/>
    <p:sldId id="449" r:id="rId22"/>
    <p:sldId id="450" r:id="rId23"/>
    <p:sldId id="451" r:id="rId24"/>
    <p:sldId id="452" r:id="rId25"/>
    <p:sldId id="453" r:id="rId26"/>
    <p:sldId id="454" r:id="rId27"/>
    <p:sldId id="455" r:id="rId28"/>
    <p:sldId id="484" r:id="rId29"/>
    <p:sldId id="458" r:id="rId30"/>
    <p:sldId id="462" r:id="rId31"/>
    <p:sldId id="459" r:id="rId32"/>
    <p:sldId id="463" r:id="rId33"/>
    <p:sldId id="466" r:id="rId34"/>
    <p:sldId id="469" r:id="rId35"/>
    <p:sldId id="473" r:id="rId36"/>
    <p:sldId id="467" r:id="rId37"/>
    <p:sldId id="474" r:id="rId38"/>
    <p:sldId id="472" r:id="rId39"/>
    <p:sldId id="490" r:id="rId40"/>
    <p:sldId id="539" r:id="rId41"/>
    <p:sldId id="544" r:id="rId42"/>
    <p:sldId id="546" r:id="rId43"/>
    <p:sldId id="498" r:id="rId44"/>
    <p:sldId id="504" r:id="rId45"/>
    <p:sldId id="503" r:id="rId46"/>
    <p:sldId id="543" r:id="rId47"/>
    <p:sldId id="537" r:id="rId48"/>
    <p:sldId id="538" r:id="rId49"/>
    <p:sldId id="542" r:id="rId50"/>
    <p:sldId id="509" r:id="rId51"/>
    <p:sldId id="541" r:id="rId52"/>
    <p:sldId id="512" r:id="rId53"/>
    <p:sldId id="513" r:id="rId54"/>
    <p:sldId id="527" r:id="rId55"/>
    <p:sldId id="528" r:id="rId56"/>
    <p:sldId id="529" r:id="rId57"/>
    <p:sldId id="514" r:id="rId58"/>
    <p:sldId id="547" r:id="rId59"/>
    <p:sldId id="522" r:id="rId60"/>
    <p:sldId id="551" r:id="rId61"/>
    <p:sldId id="548" r:id="rId62"/>
    <p:sldId id="554" r:id="rId63"/>
  </p:sldIdLst>
  <p:sldSz cx="9144000" cy="6858000" type="screen4x3"/>
  <p:notesSz cx="7099300" cy="10234613"/>
  <p:defaultTextStyle>
    <a:defPPr>
      <a:defRPr lang="de-DE"/>
    </a:defPPr>
    <a:lvl1pPr algn="r" rtl="0" eaLnBrk="0" fontAlgn="base" hangingPunct="0">
      <a:spcBef>
        <a:spcPct val="0"/>
      </a:spcBef>
      <a:spcAft>
        <a:spcPct val="0"/>
      </a:spcAft>
      <a:defRPr sz="2000" kern="1200">
        <a:solidFill>
          <a:schemeClr val="tx1"/>
        </a:solidFill>
        <a:latin typeface="Arial" charset="0"/>
        <a:ea typeface="+mn-ea"/>
        <a:cs typeface="+mn-cs"/>
      </a:defRPr>
    </a:lvl1pPr>
    <a:lvl2pPr marL="457200" algn="r" rtl="0" eaLnBrk="0" fontAlgn="base" hangingPunct="0">
      <a:spcBef>
        <a:spcPct val="0"/>
      </a:spcBef>
      <a:spcAft>
        <a:spcPct val="0"/>
      </a:spcAft>
      <a:defRPr sz="2000" kern="1200">
        <a:solidFill>
          <a:schemeClr val="tx1"/>
        </a:solidFill>
        <a:latin typeface="Arial" charset="0"/>
        <a:ea typeface="+mn-ea"/>
        <a:cs typeface="+mn-cs"/>
      </a:defRPr>
    </a:lvl2pPr>
    <a:lvl3pPr marL="914400" algn="r" rtl="0" eaLnBrk="0" fontAlgn="base" hangingPunct="0">
      <a:spcBef>
        <a:spcPct val="0"/>
      </a:spcBef>
      <a:spcAft>
        <a:spcPct val="0"/>
      </a:spcAft>
      <a:defRPr sz="2000" kern="1200">
        <a:solidFill>
          <a:schemeClr val="tx1"/>
        </a:solidFill>
        <a:latin typeface="Arial" charset="0"/>
        <a:ea typeface="+mn-ea"/>
        <a:cs typeface="+mn-cs"/>
      </a:defRPr>
    </a:lvl3pPr>
    <a:lvl4pPr marL="1371600" algn="r" rtl="0" eaLnBrk="0" fontAlgn="base" hangingPunct="0">
      <a:spcBef>
        <a:spcPct val="0"/>
      </a:spcBef>
      <a:spcAft>
        <a:spcPct val="0"/>
      </a:spcAft>
      <a:defRPr sz="2000" kern="1200">
        <a:solidFill>
          <a:schemeClr val="tx1"/>
        </a:solidFill>
        <a:latin typeface="Arial" charset="0"/>
        <a:ea typeface="+mn-ea"/>
        <a:cs typeface="+mn-cs"/>
      </a:defRPr>
    </a:lvl4pPr>
    <a:lvl5pPr marL="1828800" algn="r" rtl="0" eaLnBrk="0" fontAlgn="base" hangingPunct="0">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B8FA"/>
    <a:srgbClr val="0065BD"/>
    <a:srgbClr val="B5CA82"/>
    <a:srgbClr val="91AC6B"/>
    <a:srgbClr val="41BEFF"/>
    <a:srgbClr val="0099FF"/>
    <a:srgbClr val="CA213F"/>
    <a:srgbClr val="E53418"/>
    <a:srgbClr val="FF8000"/>
    <a:srgbClr val="FFB4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83" autoAdjust="0"/>
    <p:restoredTop sz="83599" autoAdjust="0"/>
  </p:normalViewPr>
  <p:slideViewPr>
    <p:cSldViewPr snapToGrid="0">
      <p:cViewPr varScale="1">
        <p:scale>
          <a:sx n="54" d="100"/>
          <a:sy n="54" d="100"/>
        </p:scale>
        <p:origin x="1509" y="39"/>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2" d="100"/>
        <a:sy n="72" d="100"/>
      </p:scale>
      <p:origin x="0" y="-8175"/>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525874" y="190123"/>
            <a:ext cx="34970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l">
              <a:defRPr sz="1300">
                <a:latin typeface="Arial" pitchFamily="34" charset="0"/>
              </a:defRPr>
            </a:lvl1pPr>
          </a:lstStyle>
          <a:p>
            <a:pPr>
              <a:defRPr/>
            </a:pPr>
            <a:endParaRPr lang="de-DE"/>
          </a:p>
        </p:txBody>
      </p:sp>
      <p:sp>
        <p:nvSpPr>
          <p:cNvPr id="14339" name="Rectangle 3"/>
          <p:cNvSpPr>
            <a:spLocks noGrp="1" noChangeArrowheads="1"/>
          </p:cNvSpPr>
          <p:nvPr>
            <p:ph type="dt" sz="quarter" idx="1"/>
          </p:nvPr>
        </p:nvSpPr>
        <p:spPr bwMode="auto">
          <a:xfrm>
            <a:off x="4338461" y="190123"/>
            <a:ext cx="2208671"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defRPr sz="1300">
                <a:latin typeface="Arial" pitchFamily="34" charset="0"/>
              </a:defRPr>
            </a:lvl1pPr>
          </a:lstStyle>
          <a:p>
            <a:pPr>
              <a:defRPr/>
            </a:pPr>
            <a:endParaRPr lang="de-DE"/>
          </a:p>
        </p:txBody>
      </p:sp>
      <p:sp>
        <p:nvSpPr>
          <p:cNvPr id="14340" name="Rectangle 4"/>
          <p:cNvSpPr>
            <a:spLocks noGrp="1" noChangeArrowheads="1"/>
          </p:cNvSpPr>
          <p:nvPr>
            <p:ph type="ftr" sz="quarter" idx="2"/>
          </p:nvPr>
        </p:nvSpPr>
        <p:spPr bwMode="auto">
          <a:xfrm>
            <a:off x="0" y="9722882"/>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l">
              <a:defRPr sz="1300">
                <a:latin typeface="Arial" pitchFamily="34" charset="0"/>
              </a:defRPr>
            </a:lvl1pPr>
          </a:lstStyle>
          <a:p>
            <a:pPr>
              <a:defRPr/>
            </a:pPr>
            <a:endParaRPr lang="de-DE"/>
          </a:p>
        </p:txBody>
      </p:sp>
      <p:sp>
        <p:nvSpPr>
          <p:cNvPr id="14341" name="Rectangle 5"/>
          <p:cNvSpPr>
            <a:spLocks noGrp="1" noChangeArrowheads="1"/>
          </p:cNvSpPr>
          <p:nvPr>
            <p:ph type="sldNum" sz="quarter" idx="3"/>
          </p:nvPr>
        </p:nvSpPr>
        <p:spPr bwMode="auto">
          <a:xfrm>
            <a:off x="4022937" y="9722882"/>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defRPr sz="1300">
                <a:latin typeface="Arial" pitchFamily="34" charset="0"/>
              </a:defRPr>
            </a:lvl1pPr>
          </a:lstStyle>
          <a:p>
            <a:pPr>
              <a:defRPr/>
            </a:pPr>
            <a:fld id="{24BF4BB9-783F-4486-A248-A843F6AF7D24}" type="slidenum">
              <a:rPr lang="de-DE"/>
              <a:pPr>
                <a:defRPr/>
              </a:pPr>
              <a:t>‹Nr.›</a:t>
            </a:fld>
            <a:endParaRPr lang="de-DE" dirty="0"/>
          </a:p>
        </p:txBody>
      </p:sp>
    </p:spTree>
    <p:extLst>
      <p:ext uri="{BB962C8B-B14F-4D97-AF65-F5344CB8AC3E}">
        <p14:creationId xmlns:p14="http://schemas.microsoft.com/office/powerpoint/2010/main" val="34965305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l">
              <a:defRPr sz="1300">
                <a:latin typeface="Arial" pitchFamily="34" charset="0"/>
              </a:defRPr>
            </a:lvl1pPr>
          </a:lstStyle>
          <a:p>
            <a:pPr>
              <a:defRPr/>
            </a:pPr>
            <a:endParaRPr lang="de-DE"/>
          </a:p>
        </p:txBody>
      </p:sp>
      <p:sp>
        <p:nvSpPr>
          <p:cNvPr id="4099" name="Rectangle 3"/>
          <p:cNvSpPr>
            <a:spLocks noGrp="1" noChangeArrowheads="1"/>
          </p:cNvSpPr>
          <p:nvPr>
            <p:ph type="dt" idx="1"/>
          </p:nvPr>
        </p:nvSpPr>
        <p:spPr bwMode="auto">
          <a:xfrm>
            <a:off x="4022937"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defRPr sz="1300">
                <a:latin typeface="Arial" pitchFamily="34" charset="0"/>
              </a:defRPr>
            </a:lvl1pPr>
          </a:lstStyle>
          <a:p>
            <a:pPr>
              <a:defRPr/>
            </a:pPr>
            <a:endParaRPr lang="de-DE"/>
          </a:p>
        </p:txBody>
      </p:sp>
      <p:sp>
        <p:nvSpPr>
          <p:cNvPr id="15364"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46574" y="4861441"/>
            <a:ext cx="5206153" cy="4605576"/>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4102" name="Rectangle 6"/>
          <p:cNvSpPr>
            <a:spLocks noGrp="1" noChangeArrowheads="1"/>
          </p:cNvSpPr>
          <p:nvPr>
            <p:ph type="ftr" sz="quarter" idx="4"/>
          </p:nvPr>
        </p:nvSpPr>
        <p:spPr bwMode="auto">
          <a:xfrm>
            <a:off x="0" y="9722882"/>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l">
              <a:defRPr sz="1300">
                <a:latin typeface="Arial" pitchFamily="34" charset="0"/>
              </a:defRPr>
            </a:lvl1pPr>
          </a:lstStyle>
          <a:p>
            <a:pPr>
              <a:defRPr/>
            </a:pPr>
            <a:endParaRPr lang="de-DE"/>
          </a:p>
        </p:txBody>
      </p:sp>
      <p:sp>
        <p:nvSpPr>
          <p:cNvPr id="4103" name="Rectangle 7"/>
          <p:cNvSpPr>
            <a:spLocks noGrp="1" noChangeArrowheads="1"/>
          </p:cNvSpPr>
          <p:nvPr>
            <p:ph type="sldNum" sz="quarter" idx="5"/>
          </p:nvPr>
        </p:nvSpPr>
        <p:spPr bwMode="auto">
          <a:xfrm>
            <a:off x="4022937" y="9722882"/>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defRPr sz="1300">
                <a:latin typeface="Arial" pitchFamily="34" charset="0"/>
              </a:defRPr>
            </a:lvl1pPr>
          </a:lstStyle>
          <a:p>
            <a:pPr>
              <a:defRPr/>
            </a:pPr>
            <a:fld id="{4039E656-DE16-4471-9830-F94E0C0C0127}" type="slidenum">
              <a:rPr lang="de-DE"/>
              <a:pPr>
                <a:defRPr/>
              </a:pPr>
              <a:t>‹Nr.›</a:t>
            </a:fld>
            <a:endParaRPr lang="de-DE" dirty="0"/>
          </a:p>
        </p:txBody>
      </p:sp>
    </p:spTree>
    <p:extLst>
      <p:ext uri="{BB962C8B-B14F-4D97-AF65-F5344CB8AC3E}">
        <p14:creationId xmlns:p14="http://schemas.microsoft.com/office/powerpoint/2010/main" val="318438109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rtl="0"/>
            <a:r>
              <a:rPr lang="en-US" sz="1200" b="0" i="0" u="none" strike="noStrike" kern="1200" baseline="0" dirty="0" smtClean="0">
                <a:solidFill>
                  <a:schemeClr val="tx1"/>
                </a:solidFill>
                <a:latin typeface="Arial" pitchFamily="34" charset="0"/>
                <a:ea typeface="+mn-ea"/>
                <a:cs typeface="+mn-cs"/>
              </a:rPr>
              <a:t>"The Digital </a:t>
            </a:r>
            <a:r>
              <a:rPr lang="en-US" sz="1200" b="0" i="0" u="none" strike="noStrike" kern="1200" baseline="0" dirty="0" err="1" smtClean="0">
                <a:solidFill>
                  <a:schemeClr val="tx1"/>
                </a:solidFill>
                <a:latin typeface="Arial" pitchFamily="34" charset="0"/>
                <a:ea typeface="+mn-ea"/>
                <a:cs typeface="+mn-cs"/>
              </a:rPr>
              <a:t>Transfomation</a:t>
            </a:r>
            <a:r>
              <a:rPr lang="en-US" sz="1200" b="0" i="0" u="none" strike="noStrike" kern="1200" baseline="0" dirty="0" smtClean="0">
                <a:solidFill>
                  <a:schemeClr val="tx1"/>
                </a:solidFill>
                <a:latin typeface="Arial" pitchFamily="34" charset="0"/>
                <a:ea typeface="+mn-ea"/>
                <a:cs typeface="+mn-cs"/>
              </a:rPr>
              <a:t> - Challenges and Opportunities for IS researchers" </a:t>
            </a:r>
            <a:br>
              <a:rPr lang="en-US" sz="1200" b="0" i="0" u="none" strike="noStrike" kern="1200" baseline="0" dirty="0" smtClean="0">
                <a:solidFill>
                  <a:schemeClr val="tx1"/>
                </a:solidFill>
                <a:latin typeface="Arial" pitchFamily="34" charset="0"/>
                <a:ea typeface="+mn-ea"/>
                <a:cs typeface="+mn-cs"/>
              </a:rPr>
            </a:br>
            <a:endParaRPr lang="en-US" sz="1200" b="0" i="0" u="none" strike="noStrike" kern="1200" baseline="0" dirty="0" smtClean="0">
              <a:solidFill>
                <a:schemeClr val="tx1"/>
              </a:solidFill>
              <a:latin typeface="Arial" pitchFamily="34" charset="0"/>
              <a:ea typeface="+mn-ea"/>
              <a:cs typeface="+mn-cs"/>
            </a:endParaRPr>
          </a:p>
          <a:p>
            <a:pPr rtl="0"/>
            <a:r>
              <a:rPr lang="en-US" sz="1200" b="0" i="0" u="none" strike="noStrike" kern="1200" baseline="0" dirty="0" smtClean="0">
                <a:solidFill>
                  <a:schemeClr val="tx1"/>
                </a:solidFill>
                <a:latin typeface="Arial" pitchFamily="34" charset="0"/>
                <a:ea typeface="+mn-ea"/>
                <a:cs typeface="+mn-cs"/>
              </a:rPr>
              <a:t>The Digital Transformation is the present topic of interest in business and government.  Obviously "Industry 4.0" and "Smart Services" are topics of large interest. How can the Information Systems discipline contribute to this </a:t>
            </a:r>
            <a:r>
              <a:rPr lang="en-US" sz="1200" b="0" i="0" u="none" strike="noStrike" kern="1200" baseline="0" dirty="0" err="1" smtClean="0">
                <a:solidFill>
                  <a:schemeClr val="tx1"/>
                </a:solidFill>
                <a:latin typeface="Arial" pitchFamily="34" charset="0"/>
                <a:ea typeface="+mn-ea"/>
                <a:cs typeface="+mn-cs"/>
              </a:rPr>
              <a:t>endeavour</a:t>
            </a:r>
            <a:r>
              <a:rPr lang="en-US" sz="1200" b="0" i="0" u="none" strike="noStrike" kern="1200" baseline="0" dirty="0" smtClean="0">
                <a:solidFill>
                  <a:schemeClr val="tx1"/>
                </a:solidFill>
                <a:latin typeface="Arial" pitchFamily="34" charset="0"/>
                <a:ea typeface="+mn-ea"/>
                <a:cs typeface="+mn-cs"/>
              </a:rPr>
              <a:t>? What research issues arise ? What changes will the IS academics be confronted with?  The presentation will first </a:t>
            </a:r>
            <a:r>
              <a:rPr lang="en-US" sz="1200" b="0" i="0" u="none" strike="noStrike" kern="1200" baseline="0" dirty="0" err="1" smtClean="0">
                <a:solidFill>
                  <a:schemeClr val="tx1"/>
                </a:solidFill>
                <a:latin typeface="Arial" pitchFamily="34" charset="0"/>
                <a:ea typeface="+mn-ea"/>
                <a:cs typeface="+mn-cs"/>
              </a:rPr>
              <a:t>analyse</a:t>
            </a:r>
            <a:r>
              <a:rPr lang="en-US" sz="1200" b="0" i="0" u="none" strike="noStrike" kern="1200" baseline="0" dirty="0" smtClean="0">
                <a:solidFill>
                  <a:schemeClr val="tx1"/>
                </a:solidFill>
                <a:latin typeface="Arial" pitchFamily="34" charset="0"/>
                <a:ea typeface="+mn-ea"/>
                <a:cs typeface="+mn-cs"/>
              </a:rPr>
              <a:t> the economic and technical principles behind the Digital Transformation to derive principles for managerial action. Then I will concentrate on the challenges and opportunities for IS researchers. </a:t>
            </a:r>
          </a:p>
          <a:p>
            <a:endParaRPr lang="de-DE" dirty="0"/>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1</a:t>
            </a:fld>
            <a:endParaRPr lang="de-DE" dirty="0"/>
          </a:p>
        </p:txBody>
      </p:sp>
    </p:spTree>
    <p:extLst>
      <p:ext uri="{BB962C8B-B14F-4D97-AF65-F5344CB8AC3E}">
        <p14:creationId xmlns:p14="http://schemas.microsoft.com/office/powerpoint/2010/main" val="10730559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2000" cy="3429000"/>
          </a:xfrm>
        </p:spPr>
      </p:sp>
      <p:sp>
        <p:nvSpPr>
          <p:cNvPr id="3" name="Notizenplatzhalter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endParaRPr lang="de-DE" sz="2400" dirty="0" smtClean="0"/>
          </a:p>
        </p:txBody>
      </p:sp>
      <p:sp>
        <p:nvSpPr>
          <p:cNvPr id="4" name="Foliennummernplatzhalter 3"/>
          <p:cNvSpPr>
            <a:spLocks noGrp="1"/>
          </p:cNvSpPr>
          <p:nvPr>
            <p:ph type="sldNum" sz="quarter" idx="10"/>
          </p:nvPr>
        </p:nvSpPr>
        <p:spPr/>
        <p:txBody>
          <a:bodyPr/>
          <a:lstStyle/>
          <a:p>
            <a:fld id="{14B8E2AB-1053-4EA5-97BB-36119DA51645}" type="slidenum">
              <a:rPr lang="de-DE" smtClean="0"/>
              <a:t>17</a:t>
            </a:fld>
            <a:endParaRPr lang="de-DE"/>
          </a:p>
        </p:txBody>
      </p:sp>
    </p:spTree>
    <p:extLst>
      <p:ext uri="{BB962C8B-B14F-4D97-AF65-F5344CB8AC3E}">
        <p14:creationId xmlns:p14="http://schemas.microsoft.com/office/powerpoint/2010/main" val="34168359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2000" cy="3429000"/>
          </a:xfrm>
        </p:spPr>
      </p:sp>
      <p:sp>
        <p:nvSpPr>
          <p:cNvPr id="3" name="Notizenplatzhalter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endParaRPr lang="de-DE" sz="2400" dirty="0" smtClean="0"/>
          </a:p>
        </p:txBody>
      </p:sp>
      <p:sp>
        <p:nvSpPr>
          <p:cNvPr id="4" name="Foliennummernplatzhalter 3"/>
          <p:cNvSpPr>
            <a:spLocks noGrp="1"/>
          </p:cNvSpPr>
          <p:nvPr>
            <p:ph type="sldNum" sz="quarter" idx="10"/>
          </p:nvPr>
        </p:nvSpPr>
        <p:spPr/>
        <p:txBody>
          <a:bodyPr/>
          <a:lstStyle/>
          <a:p>
            <a:fld id="{14B8E2AB-1053-4EA5-97BB-36119DA51645}" type="slidenum">
              <a:rPr lang="de-DE" smtClean="0"/>
              <a:t>18</a:t>
            </a:fld>
            <a:endParaRPr lang="de-DE"/>
          </a:p>
        </p:txBody>
      </p:sp>
    </p:spTree>
    <p:extLst>
      <p:ext uri="{BB962C8B-B14F-4D97-AF65-F5344CB8AC3E}">
        <p14:creationId xmlns:p14="http://schemas.microsoft.com/office/powerpoint/2010/main" val="27863072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endParaRPr lang="de-DE" sz="1200" dirty="0" smtClean="0"/>
          </a:p>
          <a:p>
            <a:endParaRPr lang="de-DE" sz="1200" dirty="0" smtClean="0"/>
          </a:p>
          <a:p>
            <a:r>
              <a:rPr lang="de-DE" sz="1200" dirty="0" smtClean="0"/>
              <a:t>Untergenerativer Wandel </a:t>
            </a:r>
          </a:p>
          <a:p>
            <a:r>
              <a:rPr lang="de-DE" sz="1200" dirty="0" smtClean="0"/>
              <a:t>Menschen Zählen</a:t>
            </a:r>
          </a:p>
          <a:p>
            <a:r>
              <a:rPr lang="de-DE" sz="1200" dirty="0" smtClean="0"/>
              <a:t>Bezos </a:t>
            </a:r>
            <a:r>
              <a:rPr lang="de-DE" sz="1200" dirty="0" err="1" smtClean="0"/>
              <a:t>prinzipen</a:t>
            </a:r>
            <a:r>
              <a:rPr lang="de-DE" sz="1200" dirty="0" smtClean="0"/>
              <a:t> der </a:t>
            </a:r>
            <a:r>
              <a:rPr lang="de-DE" sz="1200" dirty="0" err="1" smtClean="0"/>
              <a:t>EInstellungen</a:t>
            </a:r>
            <a:endParaRPr lang="de-DE" sz="1200" dirty="0" smtClean="0"/>
          </a:p>
          <a:p>
            <a:r>
              <a:rPr lang="de-DE" sz="1200" dirty="0" smtClean="0"/>
              <a:t>Kästner 	</a:t>
            </a:r>
          </a:p>
          <a:p>
            <a:r>
              <a:rPr lang="de-DE" sz="1200" dirty="0" smtClean="0"/>
              <a:t>Es gibt nicht </a:t>
            </a:r>
            <a:r>
              <a:rPr lang="de-DE" sz="1200" dirty="0" err="1" smtClean="0"/>
              <a:t>sgutes</a:t>
            </a:r>
            <a:endParaRPr lang="de-DE" sz="1200" dirty="0" smtClean="0"/>
          </a:p>
          <a:p>
            <a:r>
              <a:rPr lang="de-DE" sz="1200" dirty="0" err="1" smtClean="0"/>
              <a:t>lichtenberg</a:t>
            </a:r>
            <a:endParaRPr lang="de-DE" sz="1200" dirty="0" smtClean="0"/>
          </a:p>
          <a:p>
            <a:r>
              <a:rPr lang="de-DE" sz="1200" dirty="0" smtClean="0"/>
              <a:t>Die Gestaltung dieses Wandels ist die zentrale wenngleich ungelöste  Führungsaufgabe unserer Zeit. Statt aber letzte  Antworten zu erwarten sollte man sich der Auslotung verschiedener Antwortmöglichkeiten hingeben, denn </a:t>
            </a:r>
            <a:r>
              <a:rPr lang="de-DE" sz="1200" dirty="0" err="1" smtClean="0"/>
              <a:t>Gewißheit</a:t>
            </a:r>
            <a:r>
              <a:rPr lang="de-DE" sz="1200" dirty="0" smtClean="0"/>
              <a:t> steht erst am Ende des Diskurses.</a:t>
            </a:r>
          </a:p>
          <a:p>
            <a:endParaRPr lang="de-DE" sz="1200" kern="1200" dirty="0" smtClean="0">
              <a:solidFill>
                <a:schemeClr val="tx1"/>
              </a:solidFill>
              <a:effectLst/>
              <a:latin typeface="Arial" pitchFamily="34" charset="0"/>
              <a:ea typeface="+mn-ea"/>
              <a:cs typeface="+mn-cs"/>
            </a:endParaRPr>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19</a:t>
            </a:fld>
            <a:endParaRPr lang="de-DE" dirty="0"/>
          </a:p>
        </p:txBody>
      </p:sp>
    </p:spTree>
    <p:extLst>
      <p:ext uri="{BB962C8B-B14F-4D97-AF65-F5344CB8AC3E}">
        <p14:creationId xmlns:p14="http://schemas.microsoft.com/office/powerpoint/2010/main" val="21119996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http://music3point0.blogspot.de/2011/06/5-reasons-for-downfall-of-myspace.html</a:t>
            </a:r>
            <a:endParaRPr lang="de-DE" dirty="0"/>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21</a:t>
            </a:fld>
            <a:endParaRPr lang="de-DE" dirty="0"/>
          </a:p>
        </p:txBody>
      </p:sp>
    </p:spTree>
    <p:extLst>
      <p:ext uri="{BB962C8B-B14F-4D97-AF65-F5344CB8AC3E}">
        <p14:creationId xmlns:p14="http://schemas.microsoft.com/office/powerpoint/2010/main" val="31763931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endParaRPr lang="de-DE" sz="1200" dirty="0" smtClean="0"/>
          </a:p>
          <a:p>
            <a:endParaRPr lang="de-DE" sz="1200" dirty="0" smtClean="0"/>
          </a:p>
          <a:p>
            <a:r>
              <a:rPr lang="de-DE" sz="1200" dirty="0" smtClean="0"/>
              <a:t>Untergenerativer Wandel </a:t>
            </a:r>
          </a:p>
          <a:p>
            <a:r>
              <a:rPr lang="de-DE" sz="1200" dirty="0" smtClean="0"/>
              <a:t>Menschen Zählen</a:t>
            </a:r>
          </a:p>
          <a:p>
            <a:r>
              <a:rPr lang="de-DE" sz="1200" dirty="0" smtClean="0"/>
              <a:t>Bezos </a:t>
            </a:r>
            <a:r>
              <a:rPr lang="de-DE" sz="1200" dirty="0" err="1" smtClean="0"/>
              <a:t>prinzipen</a:t>
            </a:r>
            <a:r>
              <a:rPr lang="de-DE" sz="1200" dirty="0" smtClean="0"/>
              <a:t> der </a:t>
            </a:r>
            <a:r>
              <a:rPr lang="de-DE" sz="1200" dirty="0" err="1" smtClean="0"/>
              <a:t>EInstellungen</a:t>
            </a:r>
            <a:endParaRPr lang="de-DE" sz="1200" dirty="0" smtClean="0"/>
          </a:p>
          <a:p>
            <a:r>
              <a:rPr lang="de-DE" sz="1200" dirty="0" smtClean="0"/>
              <a:t>Kästner 	</a:t>
            </a:r>
          </a:p>
          <a:p>
            <a:r>
              <a:rPr lang="de-DE" sz="1200" dirty="0" smtClean="0"/>
              <a:t>Es gibt nicht </a:t>
            </a:r>
            <a:r>
              <a:rPr lang="de-DE" sz="1200" dirty="0" err="1" smtClean="0"/>
              <a:t>sgutes</a:t>
            </a:r>
            <a:endParaRPr lang="de-DE" sz="1200" dirty="0" smtClean="0"/>
          </a:p>
          <a:p>
            <a:r>
              <a:rPr lang="de-DE" sz="1200" dirty="0" err="1" smtClean="0"/>
              <a:t>lichtenberg</a:t>
            </a:r>
            <a:endParaRPr lang="de-DE" sz="1200" dirty="0" smtClean="0"/>
          </a:p>
          <a:p>
            <a:r>
              <a:rPr lang="de-DE" sz="1200" dirty="0" smtClean="0"/>
              <a:t>Die Gestaltung dieses Wandels ist die zentrale wenngleich ungelöste  Führungsaufgabe unserer Zeit. Statt aber letzte  Antworten zu erwarten sollte man sich der Auslotung verschiedener Antwortmöglichkeiten hingeben, denn </a:t>
            </a:r>
            <a:r>
              <a:rPr lang="de-DE" sz="1200" dirty="0" err="1" smtClean="0"/>
              <a:t>Gewißheit</a:t>
            </a:r>
            <a:r>
              <a:rPr lang="de-DE" sz="1200" dirty="0" smtClean="0"/>
              <a:t> steht erst am Ende des Diskurses.</a:t>
            </a:r>
          </a:p>
          <a:p>
            <a:endParaRPr lang="de-DE" sz="1200" kern="1200" dirty="0" smtClean="0">
              <a:solidFill>
                <a:schemeClr val="tx1"/>
              </a:solidFill>
              <a:effectLst/>
              <a:latin typeface="Arial" pitchFamily="34" charset="0"/>
              <a:ea typeface="+mn-ea"/>
              <a:cs typeface="+mn-cs"/>
            </a:endParaRPr>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23</a:t>
            </a:fld>
            <a:endParaRPr lang="de-DE" dirty="0"/>
          </a:p>
        </p:txBody>
      </p:sp>
    </p:spTree>
    <p:extLst>
      <p:ext uri="{BB962C8B-B14F-4D97-AF65-F5344CB8AC3E}">
        <p14:creationId xmlns:p14="http://schemas.microsoft.com/office/powerpoint/2010/main" val="15641364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endParaRPr lang="de-DE" sz="1200" dirty="0" smtClean="0"/>
          </a:p>
          <a:p>
            <a:endParaRPr lang="de-DE" sz="1200" dirty="0" smtClean="0"/>
          </a:p>
          <a:p>
            <a:r>
              <a:rPr lang="de-DE" sz="1200" dirty="0" smtClean="0"/>
              <a:t>Untergenerativer Wandel </a:t>
            </a:r>
          </a:p>
          <a:p>
            <a:r>
              <a:rPr lang="de-DE" sz="1200" dirty="0" smtClean="0"/>
              <a:t>Menschen Zählen</a:t>
            </a:r>
          </a:p>
          <a:p>
            <a:r>
              <a:rPr lang="de-DE" sz="1200" dirty="0" smtClean="0"/>
              <a:t>Bezos </a:t>
            </a:r>
            <a:r>
              <a:rPr lang="de-DE" sz="1200" dirty="0" err="1" smtClean="0"/>
              <a:t>prinzipen</a:t>
            </a:r>
            <a:r>
              <a:rPr lang="de-DE" sz="1200" dirty="0" smtClean="0"/>
              <a:t> der </a:t>
            </a:r>
            <a:r>
              <a:rPr lang="de-DE" sz="1200" dirty="0" err="1" smtClean="0"/>
              <a:t>EInstellungen</a:t>
            </a:r>
            <a:endParaRPr lang="de-DE" sz="1200" dirty="0" smtClean="0"/>
          </a:p>
          <a:p>
            <a:r>
              <a:rPr lang="de-DE" sz="1200" dirty="0" smtClean="0"/>
              <a:t>Kästner 	</a:t>
            </a:r>
          </a:p>
          <a:p>
            <a:r>
              <a:rPr lang="de-DE" sz="1200" dirty="0" smtClean="0"/>
              <a:t>Es gibt nicht </a:t>
            </a:r>
            <a:r>
              <a:rPr lang="de-DE" sz="1200" dirty="0" err="1" smtClean="0"/>
              <a:t>sgutes</a:t>
            </a:r>
            <a:endParaRPr lang="de-DE" sz="1200" dirty="0" smtClean="0"/>
          </a:p>
          <a:p>
            <a:r>
              <a:rPr lang="de-DE" sz="1200" dirty="0" err="1" smtClean="0"/>
              <a:t>lichtenberg</a:t>
            </a:r>
            <a:endParaRPr lang="de-DE" sz="1200" dirty="0" smtClean="0"/>
          </a:p>
          <a:p>
            <a:r>
              <a:rPr lang="de-DE" sz="1200" dirty="0" smtClean="0"/>
              <a:t>Die Gestaltung dieses Wandels ist die zentrale wenngleich ungelöste  Führungsaufgabe unserer Zeit. Statt aber letzte  Antworten zu erwarten sollte man sich der Auslotung verschiedener Antwortmöglichkeiten hingeben, denn </a:t>
            </a:r>
            <a:r>
              <a:rPr lang="de-DE" sz="1200" dirty="0" err="1" smtClean="0"/>
              <a:t>Gewißheit</a:t>
            </a:r>
            <a:r>
              <a:rPr lang="de-DE" sz="1200" dirty="0" smtClean="0"/>
              <a:t> steht erst am Ende des Diskurses.</a:t>
            </a:r>
          </a:p>
          <a:p>
            <a:endParaRPr lang="de-DE" sz="1200" kern="1200" dirty="0" smtClean="0">
              <a:solidFill>
                <a:schemeClr val="tx1"/>
              </a:solidFill>
              <a:effectLst/>
              <a:latin typeface="Arial" pitchFamily="34" charset="0"/>
              <a:ea typeface="+mn-ea"/>
              <a:cs typeface="+mn-cs"/>
            </a:endParaRPr>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24</a:t>
            </a:fld>
            <a:endParaRPr lang="de-DE" dirty="0"/>
          </a:p>
        </p:txBody>
      </p:sp>
    </p:spTree>
    <p:extLst>
      <p:ext uri="{BB962C8B-B14F-4D97-AF65-F5344CB8AC3E}">
        <p14:creationId xmlns:p14="http://schemas.microsoft.com/office/powerpoint/2010/main" val="3103254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b="1" i="1" dirty="0" smtClean="0">
                <a:latin typeface="Arial Narrow" pitchFamily="34" charset="0"/>
              </a:rPr>
              <a:t>„Customers do not buy goods or services: [...] </a:t>
            </a:r>
            <a:r>
              <a:rPr lang="en-GB" b="1" i="1" dirty="0" smtClean="0">
                <a:solidFill>
                  <a:srgbClr val="C00000"/>
                </a:solidFill>
                <a:latin typeface="Arial Narrow" pitchFamily="34" charset="0"/>
              </a:rPr>
              <a:t>They buy offerings which render services which create value […]. </a:t>
            </a:r>
            <a:r>
              <a:rPr lang="en-US" b="1" i="1" dirty="0" smtClean="0">
                <a:latin typeface="Arial Narrow" pitchFamily="34" charset="0"/>
              </a:rPr>
              <a:t>The traditional division between goods and services is long outdated. It is not a matter of redefining services and seeing them from a customer perspective; activities render services, things render services. The shift in focus to services is a shift from the means and the producer perspective to the utilization and the customer perspective“ (</a:t>
            </a:r>
            <a:r>
              <a:rPr lang="en-US" b="1" i="1" dirty="0" err="1" smtClean="0">
                <a:latin typeface="Arial Narrow" pitchFamily="34" charset="0"/>
              </a:rPr>
              <a:t>Gummesson</a:t>
            </a:r>
            <a:r>
              <a:rPr lang="en-US" b="1" i="1" dirty="0" smtClean="0">
                <a:latin typeface="Arial Narrow" pitchFamily="34" charset="0"/>
              </a:rPr>
              <a:t> 1995, S. 250f.)</a:t>
            </a:r>
            <a:r>
              <a:rPr lang="de-DE" b="1" i="1" dirty="0" smtClean="0">
                <a:latin typeface="Arial Narrow" pitchFamily="34" charset="0"/>
              </a:rPr>
              <a:t>.</a:t>
            </a:r>
          </a:p>
          <a:p>
            <a:endParaRPr lang="de-DE" dirty="0"/>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25</a:t>
            </a:fld>
            <a:endParaRPr lang="de-DE" dirty="0"/>
          </a:p>
        </p:txBody>
      </p:sp>
    </p:spTree>
    <p:extLst>
      <p:ext uri="{BB962C8B-B14F-4D97-AF65-F5344CB8AC3E}">
        <p14:creationId xmlns:p14="http://schemas.microsoft.com/office/powerpoint/2010/main" val="40321129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endParaRPr lang="de-DE" sz="1200" dirty="0" smtClean="0"/>
          </a:p>
          <a:p>
            <a:endParaRPr lang="de-DE" sz="1200" dirty="0" smtClean="0"/>
          </a:p>
          <a:p>
            <a:r>
              <a:rPr lang="de-DE" sz="1200" dirty="0" smtClean="0"/>
              <a:t>Untergenerativer Wandel </a:t>
            </a:r>
          </a:p>
          <a:p>
            <a:r>
              <a:rPr lang="de-DE" sz="1200" dirty="0" smtClean="0"/>
              <a:t>Menschen Zählen</a:t>
            </a:r>
          </a:p>
          <a:p>
            <a:r>
              <a:rPr lang="de-DE" sz="1200" dirty="0" smtClean="0"/>
              <a:t>Bezos </a:t>
            </a:r>
            <a:r>
              <a:rPr lang="de-DE" sz="1200" dirty="0" err="1" smtClean="0"/>
              <a:t>prinzipen</a:t>
            </a:r>
            <a:r>
              <a:rPr lang="de-DE" sz="1200" dirty="0" smtClean="0"/>
              <a:t> der </a:t>
            </a:r>
            <a:r>
              <a:rPr lang="de-DE" sz="1200" dirty="0" err="1" smtClean="0"/>
              <a:t>EInstellungen</a:t>
            </a:r>
            <a:endParaRPr lang="de-DE" sz="1200" dirty="0" smtClean="0"/>
          </a:p>
          <a:p>
            <a:r>
              <a:rPr lang="de-DE" sz="1200" dirty="0" smtClean="0"/>
              <a:t>Kästner 	</a:t>
            </a:r>
          </a:p>
          <a:p>
            <a:r>
              <a:rPr lang="de-DE" sz="1200" dirty="0" smtClean="0"/>
              <a:t>Es gibt nicht </a:t>
            </a:r>
            <a:r>
              <a:rPr lang="de-DE" sz="1200" dirty="0" err="1" smtClean="0"/>
              <a:t>sgutes</a:t>
            </a:r>
            <a:endParaRPr lang="de-DE" sz="1200" dirty="0" smtClean="0"/>
          </a:p>
          <a:p>
            <a:r>
              <a:rPr lang="de-DE" sz="1200" dirty="0" err="1" smtClean="0"/>
              <a:t>lichtenberg</a:t>
            </a:r>
            <a:endParaRPr lang="de-DE" sz="1200" dirty="0" smtClean="0"/>
          </a:p>
          <a:p>
            <a:r>
              <a:rPr lang="de-DE" sz="1200" dirty="0" smtClean="0"/>
              <a:t>Die Gestaltung dieses Wandels ist die zentrale wenngleich ungelöste  Führungsaufgabe unserer Zeit. Statt aber letzte  Antworten zu erwarten sollte man sich der Auslotung verschiedener Antwortmöglichkeiten hingeben, denn </a:t>
            </a:r>
            <a:r>
              <a:rPr lang="de-DE" sz="1200" dirty="0" err="1" smtClean="0"/>
              <a:t>Gewißheit</a:t>
            </a:r>
            <a:r>
              <a:rPr lang="de-DE" sz="1200" dirty="0" smtClean="0"/>
              <a:t> steht erst am Ende des Diskurses.</a:t>
            </a:r>
          </a:p>
          <a:p>
            <a:endParaRPr lang="de-DE" sz="1200" kern="1200" dirty="0" smtClean="0">
              <a:solidFill>
                <a:schemeClr val="tx1"/>
              </a:solidFill>
              <a:effectLst/>
              <a:latin typeface="Arial" pitchFamily="34" charset="0"/>
              <a:ea typeface="+mn-ea"/>
              <a:cs typeface="+mn-cs"/>
            </a:endParaRPr>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27</a:t>
            </a:fld>
            <a:endParaRPr lang="de-DE" dirty="0"/>
          </a:p>
        </p:txBody>
      </p:sp>
    </p:spTree>
    <p:extLst>
      <p:ext uri="{BB962C8B-B14F-4D97-AF65-F5344CB8AC3E}">
        <p14:creationId xmlns:p14="http://schemas.microsoft.com/office/powerpoint/2010/main" val="8085967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buFont typeface="Arial" pitchFamily="34" charset="0"/>
              <a:buChar char="•"/>
            </a:pPr>
            <a:r>
              <a:rPr lang="de-DE" sz="1200" dirty="0" smtClean="0">
                <a:latin typeface="Arial Narrow" pitchFamily="34" charset="0"/>
              </a:rPr>
              <a:t>Beidhändigkeit (Ausgangsbedeutung)</a:t>
            </a:r>
          </a:p>
          <a:p>
            <a:pPr>
              <a:buFont typeface="Arial" pitchFamily="34" charset="0"/>
              <a:buChar char="•"/>
            </a:pPr>
            <a:endParaRPr lang="de-DE" sz="1200" dirty="0" smtClean="0">
              <a:latin typeface="Arial Narrow" pitchFamily="34" charset="0"/>
            </a:endParaRPr>
          </a:p>
          <a:p>
            <a:pPr>
              <a:buFont typeface="Arial" pitchFamily="34" charset="0"/>
              <a:buChar char="•"/>
            </a:pPr>
            <a:r>
              <a:rPr lang="de-DE" sz="1200" dirty="0" smtClean="0">
                <a:latin typeface="Arial Narrow" pitchFamily="34" charset="0"/>
              </a:rPr>
              <a:t>Möglichkeit der doppelspurigen Ausführung von Exploration und </a:t>
            </a:r>
            <a:r>
              <a:rPr lang="de-DE" sz="1200" dirty="0" err="1" smtClean="0">
                <a:latin typeface="Arial Narrow" pitchFamily="34" charset="0"/>
              </a:rPr>
              <a:t>Exploitation</a:t>
            </a:r>
            <a:r>
              <a:rPr lang="de-DE" sz="1200" dirty="0" smtClean="0">
                <a:latin typeface="Arial Narrow" pitchFamily="34" charset="0"/>
              </a:rPr>
              <a:t> </a:t>
            </a:r>
            <a:r>
              <a:rPr lang="de-DE" sz="1000" dirty="0" smtClean="0">
                <a:latin typeface="Arial Narrow" pitchFamily="34" charset="0"/>
              </a:rPr>
              <a:t>(</a:t>
            </a:r>
            <a:r>
              <a:rPr lang="de-DE" sz="1000" dirty="0" err="1" smtClean="0">
                <a:latin typeface="Arial Narrow" pitchFamily="34" charset="0"/>
              </a:rPr>
              <a:t>Levinthal</a:t>
            </a:r>
            <a:r>
              <a:rPr lang="de-DE" sz="1000" dirty="0" smtClean="0">
                <a:latin typeface="Arial Narrow" pitchFamily="34" charset="0"/>
              </a:rPr>
              <a:t> und March 1993)</a:t>
            </a:r>
          </a:p>
          <a:p>
            <a:pPr>
              <a:buFont typeface="Arial" pitchFamily="34" charset="0"/>
              <a:buChar char="•"/>
            </a:pPr>
            <a:endParaRPr lang="de-DE" sz="1000" dirty="0" smtClean="0">
              <a:latin typeface="Arial Narrow" pitchFamily="34" charset="0"/>
            </a:endParaRPr>
          </a:p>
          <a:p>
            <a:pPr>
              <a:buFont typeface="Arial" pitchFamily="34" charset="0"/>
              <a:buChar char="•"/>
            </a:pPr>
            <a:r>
              <a:rPr lang="de-DE" sz="1200" dirty="0" smtClean="0">
                <a:latin typeface="Arial Narrow" pitchFamily="34" charset="0"/>
              </a:rPr>
              <a:t>Fähigkeit eines Unternehmens gleichzeitig forschen (Exploration) und optimieren (</a:t>
            </a:r>
            <a:r>
              <a:rPr lang="de-DE" sz="1200" dirty="0" err="1" smtClean="0">
                <a:latin typeface="Arial Narrow" pitchFamily="34" charset="0"/>
              </a:rPr>
              <a:t>Exploitation</a:t>
            </a:r>
            <a:r>
              <a:rPr lang="de-DE" sz="1200" dirty="0" smtClean="0">
                <a:latin typeface="Arial Narrow" pitchFamily="34" charset="0"/>
              </a:rPr>
              <a:t>) zu können, um langfristig anpassungsfähig zu sein </a:t>
            </a:r>
            <a:r>
              <a:rPr lang="de-DE" sz="1000" dirty="0" smtClean="0">
                <a:latin typeface="Arial Narrow" pitchFamily="34" charset="0"/>
              </a:rPr>
              <a:t>(</a:t>
            </a:r>
            <a:r>
              <a:rPr lang="de-DE" sz="1000" dirty="0" err="1" smtClean="0">
                <a:latin typeface="Arial Narrow" pitchFamily="34" charset="0"/>
              </a:rPr>
              <a:t>O'Reilly</a:t>
            </a:r>
            <a:r>
              <a:rPr lang="de-DE" sz="1000" dirty="0" smtClean="0">
                <a:latin typeface="Arial Narrow" pitchFamily="34" charset="0"/>
              </a:rPr>
              <a:t> und </a:t>
            </a:r>
            <a:r>
              <a:rPr lang="de-DE" sz="1000" dirty="0" err="1" smtClean="0">
                <a:latin typeface="Arial Narrow" pitchFamily="34" charset="0"/>
              </a:rPr>
              <a:t>Tushman</a:t>
            </a:r>
            <a:r>
              <a:rPr lang="de-DE" sz="1000" dirty="0" smtClean="0">
                <a:latin typeface="Arial Narrow" pitchFamily="34" charset="0"/>
              </a:rPr>
              <a:t> 1996)</a:t>
            </a:r>
          </a:p>
          <a:p>
            <a:pPr>
              <a:buFont typeface="Arial" pitchFamily="34" charset="0"/>
              <a:buChar char="•"/>
            </a:pPr>
            <a:endParaRPr lang="de-DE" sz="1000" dirty="0" smtClean="0">
              <a:latin typeface="Arial Narrow" pitchFamily="34" charset="0"/>
            </a:endParaRPr>
          </a:p>
          <a:p>
            <a:pPr>
              <a:buFont typeface="Arial" pitchFamily="34" charset="0"/>
              <a:buChar char="•"/>
            </a:pPr>
            <a:r>
              <a:rPr lang="de-DE" sz="1200" dirty="0" smtClean="0">
                <a:latin typeface="Arial Narrow" pitchFamily="34" charset="0"/>
              </a:rPr>
              <a:t>Organisatorische Fähigkeit, um ausgerichtet und effizient bei den heutigen betriebswirtschaftlichen Belangen und gleichzeitig anpassungsfähig hinsichtlich Umweltveränderungen zu sein </a:t>
            </a:r>
            <a:r>
              <a:rPr lang="de-DE" sz="1000" dirty="0" smtClean="0">
                <a:latin typeface="Arial Narrow" pitchFamily="34" charset="0"/>
              </a:rPr>
              <a:t>(</a:t>
            </a:r>
            <a:r>
              <a:rPr lang="de-DE" sz="1000" dirty="0" err="1" smtClean="0">
                <a:latin typeface="Arial Narrow" pitchFamily="34" charset="0"/>
              </a:rPr>
              <a:t>Raisch</a:t>
            </a:r>
            <a:r>
              <a:rPr lang="de-DE" sz="1000" dirty="0" smtClean="0">
                <a:latin typeface="Arial Narrow" pitchFamily="34" charset="0"/>
              </a:rPr>
              <a:t> und </a:t>
            </a:r>
            <a:r>
              <a:rPr lang="de-DE" sz="1000" dirty="0" err="1" smtClean="0">
                <a:latin typeface="Arial Narrow" pitchFamily="34" charset="0"/>
              </a:rPr>
              <a:t>Birkinshaw</a:t>
            </a:r>
            <a:r>
              <a:rPr lang="de-DE" sz="1000" dirty="0" smtClean="0">
                <a:latin typeface="Arial Narrow" pitchFamily="34" charset="0"/>
              </a:rPr>
              <a:t> 2008)</a:t>
            </a:r>
          </a:p>
          <a:p>
            <a:pPr>
              <a:buFont typeface="Arial" pitchFamily="34" charset="0"/>
              <a:buChar char="•"/>
            </a:pPr>
            <a:endParaRPr lang="de-DE" sz="1000" dirty="0" smtClean="0">
              <a:latin typeface="Arial Narrow" pitchFamily="34" charset="0"/>
            </a:endParaRPr>
          </a:p>
          <a:p>
            <a:pPr>
              <a:buFont typeface="Arial" pitchFamily="34" charset="0"/>
              <a:buChar char="•"/>
            </a:pPr>
            <a:r>
              <a:rPr lang="de-DE" sz="1200" dirty="0" smtClean="0">
                <a:latin typeface="Arial Narrow" pitchFamily="34" charset="0"/>
              </a:rPr>
              <a:t>Fähigkeit des Individuums die Koexistenz von positiven und negativen Eigenschaften in ein und demselben Objekt erkennen zu können</a:t>
            </a:r>
          </a:p>
          <a:p>
            <a:endParaRPr lang="de-DE" dirty="0"/>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28</a:t>
            </a:fld>
            <a:endParaRPr lang="de-DE" dirty="0"/>
          </a:p>
        </p:txBody>
      </p:sp>
    </p:spTree>
    <p:extLst>
      <p:ext uri="{BB962C8B-B14F-4D97-AF65-F5344CB8AC3E}">
        <p14:creationId xmlns:p14="http://schemas.microsoft.com/office/powerpoint/2010/main" val="13305674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endParaRPr lang="de-DE" sz="1200" dirty="0" smtClean="0"/>
          </a:p>
          <a:p>
            <a:endParaRPr lang="de-DE" sz="1200" dirty="0" smtClean="0"/>
          </a:p>
          <a:p>
            <a:r>
              <a:rPr lang="de-DE" sz="1200" dirty="0" smtClean="0"/>
              <a:t>Untergenerativer Wandel </a:t>
            </a:r>
          </a:p>
          <a:p>
            <a:r>
              <a:rPr lang="de-DE" sz="1200" dirty="0" smtClean="0"/>
              <a:t>Menschen Zählen</a:t>
            </a:r>
          </a:p>
          <a:p>
            <a:r>
              <a:rPr lang="de-DE" sz="1200" dirty="0" smtClean="0"/>
              <a:t>Bezos </a:t>
            </a:r>
            <a:r>
              <a:rPr lang="de-DE" sz="1200" dirty="0" err="1" smtClean="0"/>
              <a:t>prinzipen</a:t>
            </a:r>
            <a:r>
              <a:rPr lang="de-DE" sz="1200" dirty="0" smtClean="0"/>
              <a:t> der </a:t>
            </a:r>
            <a:r>
              <a:rPr lang="de-DE" sz="1200" dirty="0" err="1" smtClean="0"/>
              <a:t>EInstellungen</a:t>
            </a:r>
            <a:endParaRPr lang="de-DE" sz="1200" dirty="0" smtClean="0"/>
          </a:p>
          <a:p>
            <a:r>
              <a:rPr lang="de-DE" sz="1200" dirty="0" smtClean="0"/>
              <a:t>Kästner 	</a:t>
            </a:r>
          </a:p>
          <a:p>
            <a:r>
              <a:rPr lang="de-DE" sz="1200" dirty="0" smtClean="0"/>
              <a:t>Es gibt nicht </a:t>
            </a:r>
            <a:r>
              <a:rPr lang="de-DE" sz="1200" dirty="0" err="1" smtClean="0"/>
              <a:t>sgutes</a:t>
            </a:r>
            <a:endParaRPr lang="de-DE" sz="1200" dirty="0" smtClean="0"/>
          </a:p>
          <a:p>
            <a:r>
              <a:rPr lang="de-DE" sz="1200" dirty="0" err="1" smtClean="0"/>
              <a:t>lichtenberg</a:t>
            </a:r>
            <a:endParaRPr lang="de-DE" sz="1200" dirty="0" smtClean="0"/>
          </a:p>
          <a:p>
            <a:r>
              <a:rPr lang="de-DE" sz="1200" dirty="0" smtClean="0"/>
              <a:t>Die Gestaltung dieses Wandels ist die zentrale wenngleich ungelöste  Führungsaufgabe unserer Zeit. Statt aber letzte  Antworten zu erwarten sollte man sich der Auslotung verschiedener Antwortmöglichkeiten hingeben, denn </a:t>
            </a:r>
            <a:r>
              <a:rPr lang="de-DE" sz="1200" dirty="0" err="1" smtClean="0"/>
              <a:t>Gewißheit</a:t>
            </a:r>
            <a:r>
              <a:rPr lang="de-DE" sz="1200" dirty="0" smtClean="0"/>
              <a:t> steht erst am Ende des Diskurses.</a:t>
            </a:r>
          </a:p>
          <a:p>
            <a:endParaRPr lang="de-DE" sz="1200" kern="1200" dirty="0" smtClean="0">
              <a:solidFill>
                <a:schemeClr val="tx1"/>
              </a:solidFill>
              <a:effectLst/>
              <a:latin typeface="Arial" pitchFamily="34" charset="0"/>
              <a:ea typeface="+mn-ea"/>
              <a:cs typeface="+mn-cs"/>
            </a:endParaRPr>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29</a:t>
            </a:fld>
            <a:endParaRPr lang="de-DE" dirty="0"/>
          </a:p>
        </p:txBody>
      </p:sp>
    </p:spTree>
    <p:extLst>
      <p:ext uri="{BB962C8B-B14F-4D97-AF65-F5344CB8AC3E}">
        <p14:creationId xmlns:p14="http://schemas.microsoft.com/office/powerpoint/2010/main" val="11037971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6</a:t>
            </a:fld>
            <a:endParaRPr lang="de-DE" dirty="0"/>
          </a:p>
        </p:txBody>
      </p:sp>
    </p:spTree>
    <p:extLst>
      <p:ext uri="{BB962C8B-B14F-4D97-AF65-F5344CB8AC3E}">
        <p14:creationId xmlns:p14="http://schemas.microsoft.com/office/powerpoint/2010/main" val="712539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buFont typeface="Arial" pitchFamily="34" charset="0"/>
              <a:buChar char="•"/>
            </a:pPr>
            <a:r>
              <a:rPr lang="de-DE" dirty="0" smtClean="0"/>
              <a:t> Plattformsicht auf den Innovationsprozess:</a:t>
            </a:r>
            <a:r>
              <a:rPr lang="de-DE" baseline="0" dirty="0" smtClean="0"/>
              <a:t> Es gibt nicht mehr nur eine Firma, mit einem Innovationstrichter sondern viele Firmen, jede mit ihrem eigenen Trichter. </a:t>
            </a:r>
          </a:p>
          <a:p>
            <a:pPr>
              <a:buFont typeface="Arial" pitchFamily="34" charset="0"/>
              <a:buChar char="•"/>
            </a:pPr>
            <a:r>
              <a:rPr lang="de-DE" baseline="0" dirty="0" smtClean="0"/>
              <a:t> Alle versuchen Ideen eines gemeinsamen Pools umzusetzen</a:t>
            </a:r>
          </a:p>
          <a:p>
            <a:pPr>
              <a:buFont typeface="Arial" pitchFamily="34" charset="0"/>
              <a:buChar char="•"/>
            </a:pPr>
            <a:r>
              <a:rPr lang="de-DE" baseline="0" dirty="0" smtClean="0"/>
              <a:t> Nicht jede Idee ist für jedes Unternehmen profitabel umzusetzen.</a:t>
            </a:r>
            <a:endParaRPr lang="en-GB" dirty="0"/>
          </a:p>
        </p:txBody>
      </p:sp>
      <p:sp>
        <p:nvSpPr>
          <p:cNvPr id="4" name="Foliennummernplatzhalter 3"/>
          <p:cNvSpPr>
            <a:spLocks noGrp="1"/>
          </p:cNvSpPr>
          <p:nvPr>
            <p:ph type="sldNum" sz="quarter" idx="10"/>
          </p:nvPr>
        </p:nvSpPr>
        <p:spPr/>
        <p:txBody>
          <a:bodyPr/>
          <a:lstStyle/>
          <a:p>
            <a:pPr>
              <a:defRPr/>
            </a:pPr>
            <a:fld id="{2A255616-3188-46D3-823B-8C8400E645B8}" type="slidenum">
              <a:rPr lang="de-DE" smtClean="0"/>
              <a:pPr>
                <a:defRPr/>
              </a:pPr>
              <a:t>30</a:t>
            </a:fld>
            <a:endParaRPr lang="de-DE"/>
          </a:p>
        </p:txBody>
      </p:sp>
    </p:spTree>
    <p:extLst>
      <p:ext uri="{BB962C8B-B14F-4D97-AF65-F5344CB8AC3E}">
        <p14:creationId xmlns:p14="http://schemas.microsoft.com/office/powerpoint/2010/main" val="31801192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Kopplungsstelle = Schnittstelle?</a:t>
            </a:r>
            <a:endParaRPr lang="de-DE" dirty="0"/>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31</a:t>
            </a:fld>
            <a:endParaRPr lang="de-DE" dirty="0"/>
          </a:p>
        </p:txBody>
      </p:sp>
    </p:spTree>
    <p:extLst>
      <p:ext uri="{BB962C8B-B14F-4D97-AF65-F5344CB8AC3E}">
        <p14:creationId xmlns:p14="http://schemas.microsoft.com/office/powerpoint/2010/main" val="11324201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endParaRPr lang="de-DE" sz="1200" dirty="0" smtClean="0"/>
          </a:p>
          <a:p>
            <a:endParaRPr lang="de-DE" sz="1200" dirty="0" smtClean="0"/>
          </a:p>
          <a:p>
            <a:r>
              <a:rPr lang="de-DE" sz="1200" dirty="0" smtClean="0"/>
              <a:t>Untergenerativer Wandel </a:t>
            </a:r>
          </a:p>
          <a:p>
            <a:r>
              <a:rPr lang="de-DE" sz="1200" dirty="0" smtClean="0"/>
              <a:t>Menschen Zählen</a:t>
            </a:r>
          </a:p>
          <a:p>
            <a:r>
              <a:rPr lang="de-DE" sz="1200" dirty="0" smtClean="0"/>
              <a:t>Bezos </a:t>
            </a:r>
            <a:r>
              <a:rPr lang="de-DE" sz="1200" dirty="0" err="1" smtClean="0"/>
              <a:t>prinzipen</a:t>
            </a:r>
            <a:r>
              <a:rPr lang="de-DE" sz="1200" dirty="0" smtClean="0"/>
              <a:t> der </a:t>
            </a:r>
            <a:r>
              <a:rPr lang="de-DE" sz="1200" dirty="0" err="1" smtClean="0"/>
              <a:t>EInstellungen</a:t>
            </a:r>
            <a:endParaRPr lang="de-DE" sz="1200" dirty="0" smtClean="0"/>
          </a:p>
          <a:p>
            <a:r>
              <a:rPr lang="de-DE" sz="1200" dirty="0" smtClean="0"/>
              <a:t>Kästner 	</a:t>
            </a:r>
          </a:p>
          <a:p>
            <a:r>
              <a:rPr lang="de-DE" sz="1200" dirty="0" smtClean="0"/>
              <a:t>Es gibt nicht </a:t>
            </a:r>
            <a:r>
              <a:rPr lang="de-DE" sz="1200" dirty="0" err="1" smtClean="0"/>
              <a:t>sgutes</a:t>
            </a:r>
            <a:endParaRPr lang="de-DE" sz="1200" dirty="0" smtClean="0"/>
          </a:p>
          <a:p>
            <a:r>
              <a:rPr lang="de-DE" sz="1200" dirty="0" err="1" smtClean="0"/>
              <a:t>lichtenberg</a:t>
            </a:r>
            <a:endParaRPr lang="de-DE" sz="1200" dirty="0" smtClean="0"/>
          </a:p>
          <a:p>
            <a:r>
              <a:rPr lang="de-DE" sz="1200" dirty="0" smtClean="0"/>
              <a:t>Die Gestaltung dieses Wandels ist die zentrale wenngleich ungelöste  Führungsaufgabe unserer Zeit. Statt aber letzte  Antworten zu erwarten sollte man sich der Auslotung verschiedener Antwortmöglichkeiten hingeben, denn </a:t>
            </a:r>
            <a:r>
              <a:rPr lang="de-DE" sz="1200" dirty="0" err="1" smtClean="0"/>
              <a:t>Gewißheit</a:t>
            </a:r>
            <a:r>
              <a:rPr lang="de-DE" sz="1200" dirty="0" smtClean="0"/>
              <a:t> steht erst am Ende des Diskurses.</a:t>
            </a:r>
          </a:p>
          <a:p>
            <a:endParaRPr lang="de-DE" sz="1200" kern="1200" dirty="0" smtClean="0">
              <a:solidFill>
                <a:schemeClr val="tx1"/>
              </a:solidFill>
              <a:effectLst/>
              <a:latin typeface="Arial" pitchFamily="34" charset="0"/>
              <a:ea typeface="+mn-ea"/>
              <a:cs typeface="+mn-cs"/>
            </a:endParaRPr>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32</a:t>
            </a:fld>
            <a:endParaRPr lang="de-DE" dirty="0"/>
          </a:p>
        </p:txBody>
      </p:sp>
    </p:spTree>
    <p:extLst>
      <p:ext uri="{BB962C8B-B14F-4D97-AF65-F5344CB8AC3E}">
        <p14:creationId xmlns:p14="http://schemas.microsoft.com/office/powerpoint/2010/main" val="17840403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900" kern="1200" dirty="0" smtClean="0">
                <a:solidFill>
                  <a:schemeClr val="accent6">
                    <a:lumMod val="50000"/>
                  </a:schemeClr>
                </a:solidFill>
                <a:latin typeface="Arial" pitchFamily="34" charset="0"/>
                <a:ea typeface="+mn-ea"/>
                <a:cs typeface="+mn-cs"/>
              </a:rPr>
              <a:t>“Let go and enjoy the ride”</a:t>
            </a:r>
          </a:p>
          <a:p>
            <a:endParaRPr lang="de-DE" sz="1200" dirty="0" smtClean="0"/>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endParaRPr lang="de-DE" sz="1200" dirty="0" smtClean="0"/>
          </a:p>
          <a:p>
            <a:endParaRPr lang="de-DE" sz="1200" dirty="0" smtClean="0"/>
          </a:p>
          <a:p>
            <a:r>
              <a:rPr lang="de-DE" sz="1200" dirty="0" smtClean="0"/>
              <a:t>Untergenerativer Wandel </a:t>
            </a:r>
          </a:p>
          <a:p>
            <a:r>
              <a:rPr lang="de-DE" sz="1200" dirty="0" smtClean="0"/>
              <a:t>Menschen Zählen</a:t>
            </a:r>
          </a:p>
          <a:p>
            <a:r>
              <a:rPr lang="de-DE" sz="1200" dirty="0" smtClean="0"/>
              <a:t>Bezos </a:t>
            </a:r>
            <a:r>
              <a:rPr lang="de-DE" sz="1200" dirty="0" err="1" smtClean="0"/>
              <a:t>prinzipen</a:t>
            </a:r>
            <a:r>
              <a:rPr lang="de-DE" sz="1200" dirty="0" smtClean="0"/>
              <a:t> der </a:t>
            </a:r>
            <a:r>
              <a:rPr lang="de-DE" sz="1200" dirty="0" err="1" smtClean="0"/>
              <a:t>EInstellungen</a:t>
            </a:r>
            <a:endParaRPr lang="de-DE" sz="1200" dirty="0" smtClean="0"/>
          </a:p>
          <a:p>
            <a:r>
              <a:rPr lang="de-DE" sz="1200" dirty="0" smtClean="0"/>
              <a:t>Kästner 	</a:t>
            </a:r>
          </a:p>
          <a:p>
            <a:r>
              <a:rPr lang="de-DE" sz="1200" dirty="0" smtClean="0"/>
              <a:t>Es gibt nicht </a:t>
            </a:r>
            <a:r>
              <a:rPr lang="de-DE" sz="1200" dirty="0" err="1" smtClean="0"/>
              <a:t>sgutes</a:t>
            </a:r>
            <a:endParaRPr lang="de-DE" sz="1200" dirty="0" smtClean="0"/>
          </a:p>
          <a:p>
            <a:r>
              <a:rPr lang="de-DE" sz="1200" dirty="0" err="1" smtClean="0"/>
              <a:t>lichtenberg</a:t>
            </a:r>
            <a:endParaRPr lang="de-DE" sz="1200" dirty="0" smtClean="0"/>
          </a:p>
          <a:p>
            <a:r>
              <a:rPr lang="de-DE" sz="1200" dirty="0" smtClean="0"/>
              <a:t>Die Gestaltung dieses Wandels ist die zentrale wenngleich ungelöste  Führungsaufgabe unserer Zeit. Statt aber letzte  Antworten zu erwarten sollte man sich der Auslotung verschiedener Antwortmöglichkeiten hingeben, denn </a:t>
            </a:r>
            <a:r>
              <a:rPr lang="de-DE" sz="1200" dirty="0" err="1" smtClean="0"/>
              <a:t>Gewißheit</a:t>
            </a:r>
            <a:r>
              <a:rPr lang="de-DE" sz="1200" dirty="0" smtClean="0"/>
              <a:t> steht erst am Ende des Diskurses.</a:t>
            </a:r>
          </a:p>
          <a:p>
            <a:endParaRPr lang="de-DE" sz="1200" kern="1200" dirty="0" smtClean="0">
              <a:solidFill>
                <a:schemeClr val="tx1"/>
              </a:solidFill>
              <a:effectLst/>
              <a:latin typeface="Arial" pitchFamily="34" charset="0"/>
              <a:ea typeface="+mn-ea"/>
              <a:cs typeface="+mn-cs"/>
            </a:endParaRPr>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34</a:t>
            </a:fld>
            <a:endParaRPr lang="de-DE" dirty="0"/>
          </a:p>
        </p:txBody>
      </p:sp>
    </p:spTree>
    <p:extLst>
      <p:ext uri="{BB962C8B-B14F-4D97-AF65-F5344CB8AC3E}">
        <p14:creationId xmlns:p14="http://schemas.microsoft.com/office/powerpoint/2010/main" val="28082409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900" kern="1200" dirty="0" smtClean="0">
                <a:solidFill>
                  <a:schemeClr val="accent6">
                    <a:lumMod val="50000"/>
                  </a:schemeClr>
                </a:solidFill>
                <a:latin typeface="Arial" pitchFamily="34" charset="0"/>
                <a:ea typeface="+mn-ea"/>
                <a:cs typeface="+mn-cs"/>
              </a:rPr>
              <a:t>“Let go and enjoy the ride”</a:t>
            </a:r>
          </a:p>
          <a:p>
            <a:endParaRPr lang="de-DE" sz="1200" smtClean="0"/>
          </a:p>
          <a:p>
            <a:r>
              <a:rPr lang="de-DE" sz="1200" smtClean="0"/>
              <a:t>Führung </a:t>
            </a:r>
            <a:r>
              <a:rPr lang="de-DE" sz="1200" dirty="0" smtClean="0"/>
              <a:t>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endParaRPr lang="de-DE" sz="1200" dirty="0" smtClean="0"/>
          </a:p>
          <a:p>
            <a:endParaRPr lang="de-DE" sz="1200" dirty="0" smtClean="0"/>
          </a:p>
          <a:p>
            <a:r>
              <a:rPr lang="de-DE" sz="1200" dirty="0" smtClean="0"/>
              <a:t>Untergenerativer Wandel </a:t>
            </a:r>
          </a:p>
          <a:p>
            <a:r>
              <a:rPr lang="de-DE" sz="1200" dirty="0" smtClean="0"/>
              <a:t>Menschen Zählen</a:t>
            </a:r>
          </a:p>
          <a:p>
            <a:r>
              <a:rPr lang="de-DE" sz="1200" dirty="0" smtClean="0"/>
              <a:t>Bezos </a:t>
            </a:r>
            <a:r>
              <a:rPr lang="de-DE" sz="1200" dirty="0" err="1" smtClean="0"/>
              <a:t>prinzipen</a:t>
            </a:r>
            <a:r>
              <a:rPr lang="de-DE" sz="1200" dirty="0" smtClean="0"/>
              <a:t> der </a:t>
            </a:r>
            <a:r>
              <a:rPr lang="de-DE" sz="1200" dirty="0" err="1" smtClean="0"/>
              <a:t>EInstellungen</a:t>
            </a:r>
            <a:endParaRPr lang="de-DE" sz="1200" dirty="0" smtClean="0"/>
          </a:p>
          <a:p>
            <a:r>
              <a:rPr lang="de-DE" sz="1200" dirty="0" smtClean="0"/>
              <a:t>Kästner 	</a:t>
            </a:r>
          </a:p>
          <a:p>
            <a:r>
              <a:rPr lang="de-DE" sz="1200" dirty="0" smtClean="0"/>
              <a:t>Es gibt nicht </a:t>
            </a:r>
            <a:r>
              <a:rPr lang="de-DE" sz="1200" dirty="0" err="1" smtClean="0"/>
              <a:t>sgutes</a:t>
            </a:r>
            <a:endParaRPr lang="de-DE" sz="1200" dirty="0" smtClean="0"/>
          </a:p>
          <a:p>
            <a:r>
              <a:rPr lang="de-DE" sz="1200" dirty="0" err="1" smtClean="0"/>
              <a:t>lichtenberg</a:t>
            </a:r>
            <a:endParaRPr lang="de-DE" sz="1200" dirty="0" smtClean="0"/>
          </a:p>
          <a:p>
            <a:r>
              <a:rPr lang="de-DE" sz="1200" dirty="0" smtClean="0"/>
              <a:t>Die Gestaltung dieses Wandels ist die zentrale wenngleich ungelöste  Führungsaufgabe unserer Zeit. Statt aber letzte  Antworten zu erwarten sollte man sich der Auslotung verschiedener Antwortmöglichkeiten hingeben, denn </a:t>
            </a:r>
            <a:r>
              <a:rPr lang="de-DE" sz="1200" dirty="0" err="1" smtClean="0"/>
              <a:t>Gewißheit</a:t>
            </a:r>
            <a:r>
              <a:rPr lang="de-DE" sz="1200" dirty="0" smtClean="0"/>
              <a:t> steht erst am Ende des Diskurses.</a:t>
            </a:r>
          </a:p>
          <a:p>
            <a:endParaRPr lang="de-DE" sz="1200" kern="1200" dirty="0" smtClean="0">
              <a:solidFill>
                <a:schemeClr val="tx1"/>
              </a:solidFill>
              <a:effectLst/>
              <a:latin typeface="Arial" pitchFamily="34" charset="0"/>
              <a:ea typeface="+mn-ea"/>
              <a:cs typeface="+mn-cs"/>
            </a:endParaRPr>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35</a:t>
            </a:fld>
            <a:endParaRPr lang="de-DE" dirty="0"/>
          </a:p>
        </p:txBody>
      </p:sp>
    </p:spTree>
    <p:extLst>
      <p:ext uri="{BB962C8B-B14F-4D97-AF65-F5344CB8AC3E}">
        <p14:creationId xmlns:p14="http://schemas.microsoft.com/office/powerpoint/2010/main" val="26533050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900" kern="1200" dirty="0" smtClean="0">
                <a:solidFill>
                  <a:schemeClr val="accent6">
                    <a:lumMod val="50000"/>
                  </a:schemeClr>
                </a:solidFill>
                <a:latin typeface="Arial" pitchFamily="34" charset="0"/>
                <a:ea typeface="+mn-ea"/>
                <a:cs typeface="+mn-cs"/>
              </a:rPr>
              <a:t>“Let go and enjoy the ride”</a:t>
            </a:r>
          </a:p>
          <a:p>
            <a:endParaRPr lang="de-DE" sz="1200" smtClean="0"/>
          </a:p>
          <a:p>
            <a:r>
              <a:rPr lang="de-DE" sz="1200" smtClean="0"/>
              <a:t>Führung </a:t>
            </a:r>
            <a:r>
              <a:rPr lang="de-DE" sz="1200" dirty="0" smtClean="0"/>
              <a:t>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endParaRPr lang="de-DE" sz="1200" dirty="0" smtClean="0"/>
          </a:p>
          <a:p>
            <a:endParaRPr lang="de-DE" sz="1200" dirty="0" smtClean="0"/>
          </a:p>
          <a:p>
            <a:r>
              <a:rPr lang="de-DE" sz="1200" dirty="0" smtClean="0"/>
              <a:t>Untergenerativer Wandel </a:t>
            </a:r>
          </a:p>
          <a:p>
            <a:r>
              <a:rPr lang="de-DE" sz="1200" dirty="0" smtClean="0"/>
              <a:t>Menschen Zählen</a:t>
            </a:r>
          </a:p>
          <a:p>
            <a:r>
              <a:rPr lang="de-DE" sz="1200" dirty="0" smtClean="0"/>
              <a:t>Bezos </a:t>
            </a:r>
            <a:r>
              <a:rPr lang="de-DE" sz="1200" dirty="0" err="1" smtClean="0"/>
              <a:t>prinzipen</a:t>
            </a:r>
            <a:r>
              <a:rPr lang="de-DE" sz="1200" dirty="0" smtClean="0"/>
              <a:t> der </a:t>
            </a:r>
            <a:r>
              <a:rPr lang="de-DE" sz="1200" dirty="0" err="1" smtClean="0"/>
              <a:t>EInstellungen</a:t>
            </a:r>
            <a:endParaRPr lang="de-DE" sz="1200" dirty="0" smtClean="0"/>
          </a:p>
          <a:p>
            <a:r>
              <a:rPr lang="de-DE" sz="1200" dirty="0" smtClean="0"/>
              <a:t>Kästner 	</a:t>
            </a:r>
          </a:p>
          <a:p>
            <a:r>
              <a:rPr lang="de-DE" sz="1200" dirty="0" smtClean="0"/>
              <a:t>Es gibt nicht </a:t>
            </a:r>
            <a:r>
              <a:rPr lang="de-DE" sz="1200" dirty="0" err="1" smtClean="0"/>
              <a:t>sgutes</a:t>
            </a:r>
            <a:endParaRPr lang="de-DE" sz="1200" dirty="0" smtClean="0"/>
          </a:p>
          <a:p>
            <a:r>
              <a:rPr lang="de-DE" sz="1200" dirty="0" err="1" smtClean="0"/>
              <a:t>lichtenberg</a:t>
            </a:r>
            <a:endParaRPr lang="de-DE" sz="1200" dirty="0" smtClean="0"/>
          </a:p>
          <a:p>
            <a:r>
              <a:rPr lang="de-DE" sz="1200" dirty="0" smtClean="0"/>
              <a:t>Die Gestaltung dieses Wandels ist die zentrale wenngleich ungelöste  Führungsaufgabe unserer Zeit. Statt aber letzte  Antworten zu erwarten sollte man sich der Auslotung verschiedener Antwortmöglichkeiten hingeben, denn </a:t>
            </a:r>
            <a:r>
              <a:rPr lang="de-DE" sz="1200" dirty="0" err="1" smtClean="0"/>
              <a:t>Gewißheit</a:t>
            </a:r>
            <a:r>
              <a:rPr lang="de-DE" sz="1200" dirty="0" smtClean="0"/>
              <a:t> steht erst am Ende des Diskurses.</a:t>
            </a:r>
          </a:p>
          <a:p>
            <a:endParaRPr lang="de-DE" sz="1200" kern="1200" dirty="0" smtClean="0">
              <a:solidFill>
                <a:schemeClr val="tx1"/>
              </a:solidFill>
              <a:effectLst/>
              <a:latin typeface="Arial" pitchFamily="34" charset="0"/>
              <a:ea typeface="+mn-ea"/>
              <a:cs typeface="+mn-cs"/>
            </a:endParaRPr>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38</a:t>
            </a:fld>
            <a:endParaRPr lang="de-DE" dirty="0"/>
          </a:p>
        </p:txBody>
      </p:sp>
    </p:spTree>
    <p:extLst>
      <p:ext uri="{BB962C8B-B14F-4D97-AF65-F5344CB8AC3E}">
        <p14:creationId xmlns:p14="http://schemas.microsoft.com/office/powerpoint/2010/main" val="29739779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900" kern="1200" dirty="0" smtClean="0">
                <a:solidFill>
                  <a:schemeClr val="accent6">
                    <a:lumMod val="50000"/>
                  </a:schemeClr>
                </a:solidFill>
                <a:latin typeface="Arial" pitchFamily="34" charset="0"/>
                <a:ea typeface="+mn-ea"/>
                <a:cs typeface="+mn-cs"/>
              </a:rPr>
              <a:t>“Let go and enjoy the ride”</a:t>
            </a:r>
          </a:p>
          <a:p>
            <a:endParaRPr lang="de-DE" sz="1200" dirty="0" smtClean="0"/>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endParaRPr lang="de-DE" sz="1200" dirty="0" smtClean="0"/>
          </a:p>
          <a:p>
            <a:endParaRPr lang="de-DE" sz="1200" dirty="0" smtClean="0"/>
          </a:p>
          <a:p>
            <a:r>
              <a:rPr lang="de-DE" sz="1200" dirty="0" smtClean="0"/>
              <a:t>Untergenerativer Wandel </a:t>
            </a:r>
          </a:p>
          <a:p>
            <a:r>
              <a:rPr lang="de-DE" sz="1200" dirty="0" smtClean="0"/>
              <a:t>Menschen Zählen</a:t>
            </a:r>
          </a:p>
          <a:p>
            <a:r>
              <a:rPr lang="de-DE" sz="1200" dirty="0" smtClean="0"/>
              <a:t>Bezos </a:t>
            </a:r>
            <a:r>
              <a:rPr lang="de-DE" sz="1200" dirty="0" err="1" smtClean="0"/>
              <a:t>prinzipen</a:t>
            </a:r>
            <a:r>
              <a:rPr lang="de-DE" sz="1200" dirty="0" smtClean="0"/>
              <a:t> der </a:t>
            </a:r>
            <a:r>
              <a:rPr lang="de-DE" sz="1200" dirty="0" err="1" smtClean="0"/>
              <a:t>EInstellungen</a:t>
            </a:r>
            <a:endParaRPr lang="de-DE" sz="1200" dirty="0" smtClean="0"/>
          </a:p>
          <a:p>
            <a:r>
              <a:rPr lang="de-DE" sz="1200" dirty="0" smtClean="0"/>
              <a:t>Kästner 	</a:t>
            </a:r>
          </a:p>
          <a:p>
            <a:r>
              <a:rPr lang="de-DE" sz="1200" dirty="0" smtClean="0"/>
              <a:t>Es gibt nicht </a:t>
            </a:r>
            <a:r>
              <a:rPr lang="de-DE" sz="1200" dirty="0" err="1" smtClean="0"/>
              <a:t>sgutes</a:t>
            </a:r>
            <a:endParaRPr lang="de-DE" sz="1200" dirty="0" smtClean="0"/>
          </a:p>
          <a:p>
            <a:r>
              <a:rPr lang="de-DE" sz="1200" dirty="0" err="1" smtClean="0"/>
              <a:t>lichtenberg</a:t>
            </a:r>
            <a:endParaRPr lang="de-DE" sz="1200" dirty="0" smtClean="0"/>
          </a:p>
          <a:p>
            <a:r>
              <a:rPr lang="de-DE" sz="1200" dirty="0" smtClean="0"/>
              <a:t>Die Gestaltung dieses Wandels ist die zentrale wenngleich ungelöste  Führungsaufgabe unserer Zeit. Statt aber letzte  Antworten zu erwarten sollte man sich der Auslotung verschiedener Antwortmöglichkeiten hingeben, denn </a:t>
            </a:r>
            <a:r>
              <a:rPr lang="de-DE" sz="1200" dirty="0" err="1" smtClean="0"/>
              <a:t>Gewißheit</a:t>
            </a:r>
            <a:r>
              <a:rPr lang="de-DE" sz="1200" dirty="0" smtClean="0"/>
              <a:t> steht erst am Ende des Diskurses.</a:t>
            </a:r>
          </a:p>
          <a:p>
            <a:endParaRPr lang="de-DE" sz="1200" kern="1200" dirty="0" smtClean="0">
              <a:solidFill>
                <a:schemeClr val="tx1"/>
              </a:solidFill>
              <a:effectLst/>
              <a:latin typeface="Arial" pitchFamily="34" charset="0"/>
              <a:ea typeface="+mn-ea"/>
              <a:cs typeface="+mn-cs"/>
            </a:endParaRPr>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40</a:t>
            </a:fld>
            <a:endParaRPr lang="de-DE" dirty="0"/>
          </a:p>
        </p:txBody>
      </p:sp>
    </p:spTree>
    <p:extLst>
      <p:ext uri="{BB962C8B-B14F-4D97-AF65-F5344CB8AC3E}">
        <p14:creationId xmlns:p14="http://schemas.microsoft.com/office/powerpoint/2010/main" val="41132731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900" kern="1200" dirty="0" smtClean="0">
                <a:solidFill>
                  <a:schemeClr val="accent6">
                    <a:lumMod val="50000"/>
                  </a:schemeClr>
                </a:solidFill>
                <a:latin typeface="Arial" pitchFamily="34" charset="0"/>
                <a:ea typeface="+mn-ea"/>
                <a:cs typeface="+mn-cs"/>
              </a:rPr>
              <a:t>“Let go and enjoy the ride”</a:t>
            </a:r>
          </a:p>
          <a:p>
            <a:endParaRPr lang="de-DE" sz="1200" dirty="0" smtClean="0"/>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endParaRPr lang="de-DE" sz="1200" dirty="0" smtClean="0"/>
          </a:p>
          <a:p>
            <a:endParaRPr lang="de-DE" sz="1200" dirty="0" smtClean="0"/>
          </a:p>
          <a:p>
            <a:r>
              <a:rPr lang="de-DE" sz="1200" dirty="0" smtClean="0"/>
              <a:t>Untergenerativer Wandel </a:t>
            </a:r>
          </a:p>
          <a:p>
            <a:r>
              <a:rPr lang="de-DE" sz="1200" dirty="0" smtClean="0"/>
              <a:t>Menschen Zählen</a:t>
            </a:r>
          </a:p>
          <a:p>
            <a:r>
              <a:rPr lang="de-DE" sz="1200" dirty="0" smtClean="0"/>
              <a:t>Bezos </a:t>
            </a:r>
            <a:r>
              <a:rPr lang="de-DE" sz="1200" dirty="0" err="1" smtClean="0"/>
              <a:t>prinzipen</a:t>
            </a:r>
            <a:r>
              <a:rPr lang="de-DE" sz="1200" dirty="0" smtClean="0"/>
              <a:t> der </a:t>
            </a:r>
            <a:r>
              <a:rPr lang="de-DE" sz="1200" dirty="0" err="1" smtClean="0"/>
              <a:t>EInstellungen</a:t>
            </a:r>
            <a:endParaRPr lang="de-DE" sz="1200" dirty="0" smtClean="0"/>
          </a:p>
          <a:p>
            <a:r>
              <a:rPr lang="de-DE" sz="1200" dirty="0" smtClean="0"/>
              <a:t>Kästner 	</a:t>
            </a:r>
          </a:p>
          <a:p>
            <a:r>
              <a:rPr lang="de-DE" sz="1200" dirty="0" smtClean="0"/>
              <a:t>Es gibt nicht </a:t>
            </a:r>
            <a:r>
              <a:rPr lang="de-DE" sz="1200" dirty="0" err="1" smtClean="0"/>
              <a:t>sgutes</a:t>
            </a:r>
            <a:endParaRPr lang="de-DE" sz="1200" dirty="0" smtClean="0"/>
          </a:p>
          <a:p>
            <a:r>
              <a:rPr lang="de-DE" sz="1200" dirty="0" err="1" smtClean="0"/>
              <a:t>lichtenberg</a:t>
            </a:r>
            <a:endParaRPr lang="de-DE" sz="1200" dirty="0" smtClean="0"/>
          </a:p>
          <a:p>
            <a:r>
              <a:rPr lang="de-DE" sz="1200" dirty="0" smtClean="0"/>
              <a:t>Die Gestaltung dieses Wandels ist die zentrale wenngleich ungelöste  Führungsaufgabe unserer Zeit. Statt aber letzte  Antworten zu erwarten sollte man sich der Auslotung verschiedener Antwortmöglichkeiten hingeben, denn </a:t>
            </a:r>
            <a:r>
              <a:rPr lang="de-DE" sz="1200" dirty="0" err="1" smtClean="0"/>
              <a:t>Gewißheit</a:t>
            </a:r>
            <a:r>
              <a:rPr lang="de-DE" sz="1200" dirty="0" smtClean="0"/>
              <a:t> steht erst am Ende des Diskurses.</a:t>
            </a:r>
          </a:p>
          <a:p>
            <a:endParaRPr lang="de-DE" sz="1200" kern="1200" dirty="0" smtClean="0">
              <a:solidFill>
                <a:schemeClr val="tx1"/>
              </a:solidFill>
              <a:effectLst/>
              <a:latin typeface="Arial" pitchFamily="34" charset="0"/>
              <a:ea typeface="+mn-ea"/>
              <a:cs typeface="+mn-cs"/>
            </a:endParaRPr>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44</a:t>
            </a:fld>
            <a:endParaRPr lang="de-DE" dirty="0"/>
          </a:p>
        </p:txBody>
      </p:sp>
    </p:spTree>
    <p:extLst>
      <p:ext uri="{BB962C8B-B14F-4D97-AF65-F5344CB8AC3E}">
        <p14:creationId xmlns:p14="http://schemas.microsoft.com/office/powerpoint/2010/main" val="23273203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900" kern="1200" dirty="0" smtClean="0">
                <a:solidFill>
                  <a:schemeClr val="accent6">
                    <a:lumMod val="50000"/>
                  </a:schemeClr>
                </a:solidFill>
                <a:latin typeface="Arial" pitchFamily="34" charset="0"/>
                <a:ea typeface="+mn-ea"/>
                <a:cs typeface="+mn-cs"/>
              </a:rPr>
              <a:t>“Let go and enjoy the ride”</a:t>
            </a:r>
          </a:p>
          <a:p>
            <a:endParaRPr lang="de-DE" sz="1200" dirty="0" smtClean="0"/>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endParaRPr lang="de-DE" sz="1200" dirty="0" smtClean="0"/>
          </a:p>
          <a:p>
            <a:endParaRPr lang="de-DE" sz="1200" dirty="0" smtClean="0"/>
          </a:p>
          <a:p>
            <a:r>
              <a:rPr lang="de-DE" sz="1200" dirty="0" smtClean="0"/>
              <a:t>Untergenerativer Wandel </a:t>
            </a:r>
          </a:p>
          <a:p>
            <a:r>
              <a:rPr lang="de-DE" sz="1200" dirty="0" smtClean="0"/>
              <a:t>Menschen Zählen</a:t>
            </a:r>
          </a:p>
          <a:p>
            <a:r>
              <a:rPr lang="de-DE" sz="1200" dirty="0" smtClean="0"/>
              <a:t>Bezos </a:t>
            </a:r>
            <a:r>
              <a:rPr lang="de-DE" sz="1200" dirty="0" err="1" smtClean="0"/>
              <a:t>prinzipen</a:t>
            </a:r>
            <a:r>
              <a:rPr lang="de-DE" sz="1200" dirty="0" smtClean="0"/>
              <a:t> der </a:t>
            </a:r>
            <a:r>
              <a:rPr lang="de-DE" sz="1200" dirty="0" err="1" smtClean="0"/>
              <a:t>EInstellungen</a:t>
            </a:r>
            <a:endParaRPr lang="de-DE" sz="1200" dirty="0" smtClean="0"/>
          </a:p>
          <a:p>
            <a:r>
              <a:rPr lang="de-DE" sz="1200" dirty="0" smtClean="0"/>
              <a:t>Kästner 	</a:t>
            </a:r>
          </a:p>
          <a:p>
            <a:r>
              <a:rPr lang="de-DE" sz="1200" dirty="0" smtClean="0"/>
              <a:t>Es gibt nicht </a:t>
            </a:r>
            <a:r>
              <a:rPr lang="de-DE" sz="1200" dirty="0" err="1" smtClean="0"/>
              <a:t>sgutes</a:t>
            </a:r>
            <a:endParaRPr lang="de-DE" sz="1200" dirty="0" smtClean="0"/>
          </a:p>
          <a:p>
            <a:r>
              <a:rPr lang="de-DE" sz="1200" dirty="0" err="1" smtClean="0"/>
              <a:t>lichtenberg</a:t>
            </a:r>
            <a:endParaRPr lang="de-DE" sz="1200" dirty="0" smtClean="0"/>
          </a:p>
          <a:p>
            <a:r>
              <a:rPr lang="de-DE" sz="1200" dirty="0" smtClean="0"/>
              <a:t>Die Gestaltung dieses Wandels ist die zentrale wenngleich ungelöste  Führungsaufgabe unserer Zeit. Statt aber letzte  Antworten zu erwarten sollte man sich der Auslotung verschiedener Antwortmöglichkeiten hingeben, denn </a:t>
            </a:r>
            <a:r>
              <a:rPr lang="de-DE" sz="1200" dirty="0" err="1" smtClean="0"/>
              <a:t>Gewißheit</a:t>
            </a:r>
            <a:r>
              <a:rPr lang="de-DE" sz="1200" dirty="0" smtClean="0"/>
              <a:t> steht erst am Ende des Diskurses.</a:t>
            </a:r>
          </a:p>
          <a:p>
            <a:endParaRPr lang="de-DE" sz="1200" kern="1200" dirty="0" smtClean="0">
              <a:solidFill>
                <a:schemeClr val="tx1"/>
              </a:solidFill>
              <a:effectLst/>
              <a:latin typeface="Arial" pitchFamily="34" charset="0"/>
              <a:ea typeface="+mn-ea"/>
              <a:cs typeface="+mn-cs"/>
            </a:endParaRPr>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46</a:t>
            </a:fld>
            <a:endParaRPr lang="de-DE" dirty="0"/>
          </a:p>
        </p:txBody>
      </p:sp>
    </p:spTree>
    <p:extLst>
      <p:ext uri="{BB962C8B-B14F-4D97-AF65-F5344CB8AC3E}">
        <p14:creationId xmlns:p14="http://schemas.microsoft.com/office/powerpoint/2010/main" val="19774319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900" kern="1200" dirty="0" smtClean="0">
                <a:solidFill>
                  <a:schemeClr val="accent6">
                    <a:lumMod val="50000"/>
                  </a:schemeClr>
                </a:solidFill>
                <a:latin typeface="Arial" pitchFamily="34" charset="0"/>
                <a:ea typeface="+mn-ea"/>
                <a:cs typeface="+mn-cs"/>
              </a:rPr>
              <a:t>“Let go and enjoy the ride”</a:t>
            </a:r>
          </a:p>
          <a:p>
            <a:endParaRPr lang="de-DE" sz="1200" dirty="0" smtClean="0"/>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endParaRPr lang="de-DE" sz="1200" dirty="0" smtClean="0"/>
          </a:p>
          <a:p>
            <a:endParaRPr lang="de-DE" sz="1200" dirty="0" smtClean="0"/>
          </a:p>
          <a:p>
            <a:r>
              <a:rPr lang="de-DE" sz="1200" dirty="0" smtClean="0"/>
              <a:t>Untergenerativer Wandel </a:t>
            </a:r>
          </a:p>
          <a:p>
            <a:r>
              <a:rPr lang="de-DE" sz="1200" dirty="0" smtClean="0"/>
              <a:t>Menschen Zählen</a:t>
            </a:r>
          </a:p>
          <a:p>
            <a:r>
              <a:rPr lang="de-DE" sz="1200" dirty="0" smtClean="0"/>
              <a:t>Bezos </a:t>
            </a:r>
            <a:r>
              <a:rPr lang="de-DE" sz="1200" dirty="0" err="1" smtClean="0"/>
              <a:t>prinzipen</a:t>
            </a:r>
            <a:r>
              <a:rPr lang="de-DE" sz="1200" dirty="0" smtClean="0"/>
              <a:t> der </a:t>
            </a:r>
            <a:r>
              <a:rPr lang="de-DE" sz="1200" dirty="0" err="1" smtClean="0"/>
              <a:t>EInstellungen</a:t>
            </a:r>
            <a:endParaRPr lang="de-DE" sz="1200" dirty="0" smtClean="0"/>
          </a:p>
          <a:p>
            <a:r>
              <a:rPr lang="de-DE" sz="1200" dirty="0" smtClean="0"/>
              <a:t>Kästner 	</a:t>
            </a:r>
          </a:p>
          <a:p>
            <a:r>
              <a:rPr lang="de-DE" sz="1200" dirty="0" smtClean="0"/>
              <a:t>Es gibt nicht </a:t>
            </a:r>
            <a:r>
              <a:rPr lang="de-DE" sz="1200" dirty="0" err="1" smtClean="0"/>
              <a:t>sgutes</a:t>
            </a:r>
            <a:endParaRPr lang="de-DE" sz="1200" dirty="0" smtClean="0"/>
          </a:p>
          <a:p>
            <a:r>
              <a:rPr lang="de-DE" sz="1200" dirty="0" err="1" smtClean="0"/>
              <a:t>lichtenberg</a:t>
            </a:r>
            <a:endParaRPr lang="de-DE" sz="1200" dirty="0" smtClean="0"/>
          </a:p>
          <a:p>
            <a:r>
              <a:rPr lang="de-DE" sz="1200" dirty="0" smtClean="0"/>
              <a:t>Die Gestaltung dieses Wandels ist die zentrale wenngleich ungelöste  Führungsaufgabe unserer Zeit. Statt aber letzte  Antworten zu erwarten sollte man sich der Auslotung verschiedener Antwortmöglichkeiten hingeben, denn </a:t>
            </a:r>
            <a:r>
              <a:rPr lang="de-DE" sz="1200" dirty="0" err="1" smtClean="0"/>
              <a:t>Gewißheit</a:t>
            </a:r>
            <a:r>
              <a:rPr lang="de-DE" sz="1200" dirty="0" smtClean="0"/>
              <a:t> steht erst am Ende des Diskurses.</a:t>
            </a:r>
          </a:p>
          <a:p>
            <a:endParaRPr lang="de-DE" sz="1200" kern="1200" dirty="0" smtClean="0">
              <a:solidFill>
                <a:schemeClr val="tx1"/>
              </a:solidFill>
              <a:effectLst/>
              <a:latin typeface="Arial" pitchFamily="34" charset="0"/>
              <a:ea typeface="+mn-ea"/>
              <a:cs typeface="+mn-cs"/>
            </a:endParaRPr>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49</a:t>
            </a:fld>
            <a:endParaRPr lang="de-DE" dirty="0"/>
          </a:p>
        </p:txBody>
      </p:sp>
    </p:spTree>
    <p:extLst>
      <p:ext uri="{BB962C8B-B14F-4D97-AF65-F5344CB8AC3E}">
        <p14:creationId xmlns:p14="http://schemas.microsoft.com/office/powerpoint/2010/main" val="5016454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endParaRPr lang="de-DE" sz="1200" dirty="0" smtClean="0"/>
          </a:p>
          <a:p>
            <a:endParaRPr lang="de-DE" sz="1200" dirty="0" smtClean="0"/>
          </a:p>
          <a:p>
            <a:r>
              <a:rPr lang="de-DE" sz="1200" dirty="0" smtClean="0"/>
              <a:t>Untergenerativer Wandel </a:t>
            </a:r>
          </a:p>
          <a:p>
            <a:r>
              <a:rPr lang="de-DE" sz="1200" dirty="0" smtClean="0"/>
              <a:t>Menschen Zählen</a:t>
            </a:r>
          </a:p>
          <a:p>
            <a:r>
              <a:rPr lang="de-DE" sz="1200" dirty="0" smtClean="0"/>
              <a:t>Bezos </a:t>
            </a:r>
            <a:r>
              <a:rPr lang="de-DE" sz="1200" dirty="0" err="1" smtClean="0"/>
              <a:t>prinzipen</a:t>
            </a:r>
            <a:r>
              <a:rPr lang="de-DE" sz="1200" dirty="0" smtClean="0"/>
              <a:t> der </a:t>
            </a:r>
            <a:r>
              <a:rPr lang="de-DE" sz="1200" dirty="0" err="1" smtClean="0"/>
              <a:t>EInstellungen</a:t>
            </a:r>
            <a:endParaRPr lang="de-DE" sz="1200" dirty="0" smtClean="0"/>
          </a:p>
          <a:p>
            <a:r>
              <a:rPr lang="de-DE" sz="1200" dirty="0" smtClean="0"/>
              <a:t>Kästner 	</a:t>
            </a:r>
          </a:p>
          <a:p>
            <a:r>
              <a:rPr lang="de-DE" sz="1200" dirty="0" smtClean="0"/>
              <a:t>Es gibt nicht </a:t>
            </a:r>
            <a:r>
              <a:rPr lang="de-DE" sz="1200" dirty="0" err="1" smtClean="0"/>
              <a:t>sgutes</a:t>
            </a:r>
            <a:endParaRPr lang="de-DE" sz="1200" dirty="0" smtClean="0"/>
          </a:p>
          <a:p>
            <a:r>
              <a:rPr lang="de-DE" sz="1200" dirty="0" err="1" smtClean="0"/>
              <a:t>lichtenberg</a:t>
            </a:r>
            <a:endParaRPr lang="de-DE" sz="1200" dirty="0" smtClean="0"/>
          </a:p>
          <a:p>
            <a:r>
              <a:rPr lang="de-DE" sz="1200" dirty="0" smtClean="0"/>
              <a:t>Die Gestaltung dieses Wandels ist die zentrale wenngleich ungelöste  Führungsaufgabe unserer Zeit. Statt aber letzte  Antworten zu erwarten sollte man sich der Auslotung verschiedener Antwortmöglichkeiten hingeben, denn </a:t>
            </a:r>
            <a:r>
              <a:rPr lang="de-DE" sz="1200" dirty="0" err="1" smtClean="0"/>
              <a:t>Gewißheit</a:t>
            </a:r>
            <a:r>
              <a:rPr lang="de-DE" sz="1200" dirty="0" smtClean="0"/>
              <a:t> steht erst am Ende des Diskurses.</a:t>
            </a:r>
          </a:p>
          <a:p>
            <a:endParaRPr lang="de-DE" sz="1200" kern="1200" dirty="0" smtClean="0">
              <a:solidFill>
                <a:schemeClr val="tx1"/>
              </a:solidFill>
              <a:effectLst/>
              <a:latin typeface="Arial" pitchFamily="34" charset="0"/>
              <a:ea typeface="+mn-ea"/>
              <a:cs typeface="+mn-cs"/>
            </a:endParaRPr>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8</a:t>
            </a:fld>
            <a:endParaRPr lang="de-DE" dirty="0"/>
          </a:p>
        </p:txBody>
      </p:sp>
    </p:spTree>
    <p:extLst>
      <p:ext uri="{BB962C8B-B14F-4D97-AF65-F5344CB8AC3E}">
        <p14:creationId xmlns:p14="http://schemas.microsoft.com/office/powerpoint/2010/main" val="10416048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900" kern="1200" dirty="0" smtClean="0">
                <a:solidFill>
                  <a:schemeClr val="accent6">
                    <a:lumMod val="50000"/>
                  </a:schemeClr>
                </a:solidFill>
                <a:latin typeface="Arial" pitchFamily="34" charset="0"/>
                <a:ea typeface="+mn-ea"/>
                <a:cs typeface="+mn-cs"/>
              </a:rPr>
              <a:t>“Let go and enjoy the ride”</a:t>
            </a:r>
          </a:p>
          <a:p>
            <a:endParaRPr lang="de-DE" sz="1200" dirty="0" smtClean="0"/>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endParaRPr lang="de-DE" sz="1200" dirty="0" smtClean="0"/>
          </a:p>
          <a:p>
            <a:endParaRPr lang="de-DE" sz="1200" dirty="0" smtClean="0"/>
          </a:p>
          <a:p>
            <a:r>
              <a:rPr lang="de-DE" sz="1200" dirty="0" smtClean="0"/>
              <a:t>Untergenerativer Wandel </a:t>
            </a:r>
          </a:p>
          <a:p>
            <a:r>
              <a:rPr lang="de-DE" sz="1200" dirty="0" smtClean="0"/>
              <a:t>Menschen Zählen</a:t>
            </a:r>
          </a:p>
          <a:p>
            <a:r>
              <a:rPr lang="de-DE" sz="1200" dirty="0" smtClean="0"/>
              <a:t>Bezos </a:t>
            </a:r>
            <a:r>
              <a:rPr lang="de-DE" sz="1200" dirty="0" err="1" smtClean="0"/>
              <a:t>prinzipen</a:t>
            </a:r>
            <a:r>
              <a:rPr lang="de-DE" sz="1200" dirty="0" smtClean="0"/>
              <a:t> der </a:t>
            </a:r>
            <a:r>
              <a:rPr lang="de-DE" sz="1200" dirty="0" err="1" smtClean="0"/>
              <a:t>EInstellungen</a:t>
            </a:r>
            <a:endParaRPr lang="de-DE" sz="1200" dirty="0" smtClean="0"/>
          </a:p>
          <a:p>
            <a:r>
              <a:rPr lang="de-DE" sz="1200" dirty="0" smtClean="0"/>
              <a:t>Kästner 	</a:t>
            </a:r>
          </a:p>
          <a:p>
            <a:r>
              <a:rPr lang="de-DE" sz="1200" dirty="0" smtClean="0"/>
              <a:t>Es gibt nicht </a:t>
            </a:r>
            <a:r>
              <a:rPr lang="de-DE" sz="1200" dirty="0" err="1" smtClean="0"/>
              <a:t>sgutes</a:t>
            </a:r>
            <a:endParaRPr lang="de-DE" sz="1200" dirty="0" smtClean="0"/>
          </a:p>
          <a:p>
            <a:r>
              <a:rPr lang="de-DE" sz="1200" dirty="0" err="1" smtClean="0"/>
              <a:t>lichtenberg</a:t>
            </a:r>
            <a:endParaRPr lang="de-DE" sz="1200" dirty="0" smtClean="0"/>
          </a:p>
          <a:p>
            <a:r>
              <a:rPr lang="de-DE" sz="1200" dirty="0" smtClean="0"/>
              <a:t>Die Gestaltung dieses Wandels ist die zentrale wenngleich ungelöste  Führungsaufgabe unserer Zeit. Statt aber letzte  Antworten zu erwarten sollte man sich der Auslotung verschiedener Antwortmöglichkeiten hingeben, denn </a:t>
            </a:r>
            <a:r>
              <a:rPr lang="de-DE" sz="1200" dirty="0" err="1" smtClean="0"/>
              <a:t>Gewißheit</a:t>
            </a:r>
            <a:r>
              <a:rPr lang="de-DE" sz="1200" dirty="0" smtClean="0"/>
              <a:t> steht erst am Ende des Diskurses.</a:t>
            </a:r>
          </a:p>
          <a:p>
            <a:endParaRPr lang="de-DE" sz="1200" kern="1200" dirty="0" smtClean="0">
              <a:solidFill>
                <a:schemeClr val="tx1"/>
              </a:solidFill>
              <a:effectLst/>
              <a:latin typeface="Arial" pitchFamily="34" charset="0"/>
              <a:ea typeface="+mn-ea"/>
              <a:cs typeface="+mn-cs"/>
            </a:endParaRPr>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51</a:t>
            </a:fld>
            <a:endParaRPr lang="de-DE" dirty="0"/>
          </a:p>
        </p:txBody>
      </p:sp>
    </p:spTree>
    <p:extLst>
      <p:ext uri="{BB962C8B-B14F-4D97-AF65-F5344CB8AC3E}">
        <p14:creationId xmlns:p14="http://schemas.microsoft.com/office/powerpoint/2010/main" val="25250600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pPr>
              <a:defRPr/>
            </a:pPr>
            <a:fld id="{357FC571-C211-4A70-A7EF-2A9C07D832AD}" type="slidenum">
              <a:rPr lang="de-DE" smtClean="0"/>
              <a:pPr>
                <a:defRPr/>
              </a:pPr>
              <a:t>54</a:t>
            </a:fld>
            <a:endParaRPr lang="de-DE" dirty="0"/>
          </a:p>
        </p:txBody>
      </p:sp>
    </p:spTree>
    <p:extLst>
      <p:ext uri="{BB962C8B-B14F-4D97-AF65-F5344CB8AC3E}">
        <p14:creationId xmlns:p14="http://schemas.microsoft.com/office/powerpoint/2010/main" val="40963231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pPr>
              <a:defRPr/>
            </a:pPr>
            <a:fld id="{357FC571-C211-4A70-A7EF-2A9C07D832AD}" type="slidenum">
              <a:rPr lang="de-DE" smtClean="0"/>
              <a:pPr>
                <a:defRPr/>
              </a:pPr>
              <a:t>55</a:t>
            </a:fld>
            <a:endParaRPr lang="de-DE" dirty="0"/>
          </a:p>
        </p:txBody>
      </p:sp>
    </p:spTree>
    <p:extLst>
      <p:ext uri="{BB962C8B-B14F-4D97-AF65-F5344CB8AC3E}">
        <p14:creationId xmlns:p14="http://schemas.microsoft.com/office/powerpoint/2010/main" val="37101308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pPr>
              <a:defRPr/>
            </a:pPr>
            <a:fld id="{357FC571-C211-4A70-A7EF-2A9C07D832AD}" type="slidenum">
              <a:rPr lang="de-DE" smtClean="0"/>
              <a:pPr>
                <a:defRPr/>
              </a:pPr>
              <a:t>56</a:t>
            </a:fld>
            <a:endParaRPr lang="de-DE" dirty="0"/>
          </a:p>
        </p:txBody>
      </p:sp>
    </p:spTree>
    <p:extLst>
      <p:ext uri="{BB962C8B-B14F-4D97-AF65-F5344CB8AC3E}">
        <p14:creationId xmlns:p14="http://schemas.microsoft.com/office/powerpoint/2010/main" val="1808684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E3729ED8-08C9-4B02-ABE4-3DF397089A23}" type="slidenum">
              <a:rPr lang="de-DE" smtClean="0">
                <a:latin typeface="Arial" pitchFamily="34" charset="0"/>
              </a:rPr>
              <a:pPr/>
              <a:t>61</a:t>
            </a:fld>
            <a:endParaRPr lang="de-DE" smtClean="0">
              <a:latin typeface="Arial" pitchFamily="34"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endParaRPr lang="en-US" smtClean="0">
              <a:latin typeface="Arial" pitchFamily="34" charset="0"/>
            </a:endParaRPr>
          </a:p>
        </p:txBody>
      </p:sp>
    </p:spTree>
    <p:extLst>
      <p:ext uri="{BB962C8B-B14F-4D97-AF65-F5344CB8AC3E}">
        <p14:creationId xmlns:p14="http://schemas.microsoft.com/office/powerpoint/2010/main" val="25445526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endParaRPr lang="de-DE" sz="1200" dirty="0" smtClean="0"/>
          </a:p>
          <a:p>
            <a:endParaRPr lang="de-DE" sz="1200" dirty="0" smtClean="0"/>
          </a:p>
          <a:p>
            <a:r>
              <a:rPr lang="de-DE" sz="1200" dirty="0" smtClean="0"/>
              <a:t>Untergenerativer Wandel </a:t>
            </a:r>
          </a:p>
          <a:p>
            <a:r>
              <a:rPr lang="de-DE" sz="1200" dirty="0" smtClean="0"/>
              <a:t>Menschen Zählen</a:t>
            </a:r>
          </a:p>
          <a:p>
            <a:r>
              <a:rPr lang="de-DE" sz="1200" dirty="0" smtClean="0"/>
              <a:t>Bezos </a:t>
            </a:r>
            <a:r>
              <a:rPr lang="de-DE" sz="1200" dirty="0" err="1" smtClean="0"/>
              <a:t>prinzipen</a:t>
            </a:r>
            <a:r>
              <a:rPr lang="de-DE" sz="1200" dirty="0" smtClean="0"/>
              <a:t> der </a:t>
            </a:r>
            <a:r>
              <a:rPr lang="de-DE" sz="1200" dirty="0" err="1" smtClean="0"/>
              <a:t>EInstellungen</a:t>
            </a:r>
            <a:endParaRPr lang="de-DE" sz="1200" dirty="0" smtClean="0"/>
          </a:p>
          <a:p>
            <a:r>
              <a:rPr lang="de-DE" sz="1200" dirty="0" smtClean="0"/>
              <a:t>Kästner 	</a:t>
            </a:r>
          </a:p>
          <a:p>
            <a:r>
              <a:rPr lang="de-DE" sz="1200" dirty="0" smtClean="0"/>
              <a:t>Es gibt nicht </a:t>
            </a:r>
            <a:r>
              <a:rPr lang="de-DE" sz="1200" dirty="0" err="1" smtClean="0"/>
              <a:t>sgutes</a:t>
            </a:r>
            <a:endParaRPr lang="de-DE" sz="1200" dirty="0" smtClean="0"/>
          </a:p>
          <a:p>
            <a:r>
              <a:rPr lang="de-DE" sz="1200" dirty="0" err="1" smtClean="0"/>
              <a:t>lichtenberg</a:t>
            </a:r>
            <a:endParaRPr lang="de-DE" sz="1200" dirty="0" smtClean="0"/>
          </a:p>
          <a:p>
            <a:r>
              <a:rPr lang="de-DE" sz="1200" dirty="0" smtClean="0"/>
              <a:t>Die Gestaltung dieses Wandels ist die zentrale wenngleich ungelöste  Führungsaufgabe unserer Zeit. Statt aber letzte  Antworten zu erwarten sollte man sich der Auslotung verschiedener Antwortmöglichkeiten hingeben, denn </a:t>
            </a:r>
            <a:r>
              <a:rPr lang="de-DE" sz="1200" dirty="0" err="1" smtClean="0"/>
              <a:t>Gewißheit</a:t>
            </a:r>
            <a:r>
              <a:rPr lang="de-DE" sz="1200" dirty="0" smtClean="0"/>
              <a:t> steht erst am Ende des Diskurses.</a:t>
            </a:r>
          </a:p>
          <a:p>
            <a:endParaRPr lang="de-DE" sz="1200" kern="1200" dirty="0" smtClean="0">
              <a:solidFill>
                <a:schemeClr val="tx1"/>
              </a:solidFill>
              <a:effectLst/>
              <a:latin typeface="Arial" pitchFamily="34" charset="0"/>
              <a:ea typeface="+mn-ea"/>
              <a:cs typeface="+mn-cs"/>
            </a:endParaRPr>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10</a:t>
            </a:fld>
            <a:endParaRPr lang="de-DE" dirty="0"/>
          </a:p>
        </p:txBody>
      </p:sp>
    </p:spTree>
    <p:extLst>
      <p:ext uri="{BB962C8B-B14F-4D97-AF65-F5344CB8AC3E}">
        <p14:creationId xmlns:p14="http://schemas.microsoft.com/office/powerpoint/2010/main" val="14651076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1">
              <a:buFont typeface="Arial" pitchFamily="34" charset="0"/>
              <a:buChar char="•"/>
            </a:pPr>
            <a:r>
              <a:rPr lang="de-DE" sz="2400" dirty="0" err="1" smtClean="0">
                <a:latin typeface="Arial" charset="0"/>
              </a:rPr>
              <a:t>some</a:t>
            </a:r>
            <a:r>
              <a:rPr lang="de-DE" sz="2400" dirty="0" smtClean="0">
                <a:latin typeface="Arial" charset="0"/>
              </a:rPr>
              <a:t> </a:t>
            </a:r>
            <a:r>
              <a:rPr lang="de-DE" sz="2400" dirty="0" err="1" smtClean="0">
                <a:latin typeface="Arial" charset="0"/>
              </a:rPr>
              <a:t>more</a:t>
            </a:r>
            <a:r>
              <a:rPr lang="de-DE" sz="2400" dirty="0" smtClean="0">
                <a:latin typeface="Arial" charset="0"/>
              </a:rPr>
              <a:t> </a:t>
            </a:r>
            <a:r>
              <a:rPr lang="de-DE" sz="2400" dirty="0" err="1" smtClean="0">
                <a:latin typeface="Arial" charset="0"/>
              </a:rPr>
              <a:t>disruptions</a:t>
            </a:r>
            <a:r>
              <a:rPr lang="de-DE" sz="2400" dirty="0" smtClean="0">
                <a:latin typeface="Arial" charset="0"/>
              </a:rPr>
              <a:t> on </a:t>
            </a:r>
            <a:r>
              <a:rPr lang="de-DE" sz="2400" dirty="0" err="1" smtClean="0">
                <a:latin typeface="Arial" charset="0"/>
              </a:rPr>
              <a:t>the</a:t>
            </a:r>
            <a:r>
              <a:rPr lang="de-DE" sz="2400" dirty="0" smtClean="0">
                <a:latin typeface="Arial" charset="0"/>
              </a:rPr>
              <a:t> </a:t>
            </a:r>
            <a:r>
              <a:rPr lang="de-DE" sz="2400" dirty="0" err="1" smtClean="0">
                <a:latin typeface="Arial" charset="0"/>
              </a:rPr>
              <a:t>way</a:t>
            </a:r>
            <a:r>
              <a:rPr lang="de-DE" sz="2400" dirty="0" smtClean="0">
                <a:latin typeface="Arial" charset="0"/>
              </a:rPr>
              <a:t>  - </a:t>
            </a:r>
            <a:br>
              <a:rPr lang="de-DE" sz="2400" dirty="0" smtClean="0">
                <a:latin typeface="Arial" charset="0"/>
              </a:rPr>
            </a:br>
            <a:r>
              <a:rPr lang="de-DE" sz="2400" dirty="0" err="1" smtClean="0">
                <a:latin typeface="Arial" charset="0"/>
              </a:rPr>
              <a:t>for</a:t>
            </a:r>
            <a:r>
              <a:rPr lang="de-DE" sz="2400" dirty="0" smtClean="0">
                <a:latin typeface="Arial" charset="0"/>
              </a:rPr>
              <a:t> </a:t>
            </a:r>
            <a:r>
              <a:rPr lang="de-DE" sz="2400" dirty="0" err="1" smtClean="0">
                <a:latin typeface="Arial" charset="0"/>
              </a:rPr>
              <a:t>example</a:t>
            </a:r>
            <a:r>
              <a:rPr lang="de-DE" sz="2400" dirty="0" smtClean="0">
                <a:latin typeface="Arial" charset="0"/>
              </a:rPr>
              <a:t> in Financial Services </a:t>
            </a:r>
          </a:p>
          <a:p>
            <a:pPr lvl="1">
              <a:buFont typeface="Arial" pitchFamily="34" charset="0"/>
              <a:buChar char="•"/>
            </a:pPr>
            <a:endParaRPr lang="de-DE" sz="2400" dirty="0" smtClean="0">
              <a:effectLst/>
              <a:latin typeface="Arial" charset="0"/>
            </a:endParaRPr>
          </a:p>
          <a:p>
            <a:pPr lvl="1">
              <a:buFont typeface="Arial" pitchFamily="34" charset="0"/>
              <a:buChar char="•"/>
            </a:pPr>
            <a:r>
              <a:rPr lang="de-DE" sz="2400" kern="1200" dirty="0" smtClean="0">
                <a:solidFill>
                  <a:schemeClr val="tx1"/>
                </a:solidFill>
                <a:effectLst/>
                <a:latin typeface="Arial" pitchFamily="34" charset="0"/>
                <a:ea typeface="+mn-ea"/>
                <a:cs typeface="+mn-cs"/>
              </a:rPr>
              <a:t>Mobile Banking (</a:t>
            </a:r>
            <a:r>
              <a:rPr lang="de-DE" sz="2400" kern="1200" dirty="0" err="1" smtClean="0">
                <a:solidFill>
                  <a:schemeClr val="tx1"/>
                </a:solidFill>
                <a:effectLst/>
                <a:latin typeface="Arial" pitchFamily="34" charset="0"/>
                <a:ea typeface="+mn-ea"/>
                <a:cs typeface="+mn-cs"/>
              </a:rPr>
              <a:t>vs</a:t>
            </a:r>
            <a:r>
              <a:rPr lang="de-DE" sz="2400" kern="1200" dirty="0" smtClean="0">
                <a:solidFill>
                  <a:schemeClr val="tx1"/>
                </a:solidFill>
                <a:effectLst/>
                <a:latin typeface="Arial" pitchFamily="34" charset="0"/>
                <a:ea typeface="+mn-ea"/>
                <a:cs typeface="+mn-cs"/>
              </a:rPr>
              <a:t> </a:t>
            </a:r>
            <a:r>
              <a:rPr lang="de-DE" sz="2400" kern="1200" dirty="0" err="1" smtClean="0">
                <a:solidFill>
                  <a:schemeClr val="tx1"/>
                </a:solidFill>
                <a:effectLst/>
                <a:latin typeface="Arial" pitchFamily="34" charset="0"/>
                <a:ea typeface="+mn-ea"/>
                <a:cs typeface="+mn-cs"/>
              </a:rPr>
              <a:t>Branches</a:t>
            </a:r>
            <a:r>
              <a:rPr lang="de-DE" sz="2400" kern="1200" dirty="0" smtClean="0">
                <a:solidFill>
                  <a:schemeClr val="tx1"/>
                </a:solidFill>
                <a:effectLst/>
                <a:latin typeface="Arial" pitchFamily="34" charset="0"/>
                <a:ea typeface="+mn-ea"/>
                <a:cs typeface="+mn-cs"/>
              </a:rPr>
              <a:t>)  </a:t>
            </a:r>
            <a:r>
              <a:rPr lang="de-DE" sz="2000" kern="1200" dirty="0" smtClean="0">
                <a:solidFill>
                  <a:schemeClr val="tx1"/>
                </a:solidFill>
                <a:effectLst/>
                <a:latin typeface="Arial" pitchFamily="34" charset="0"/>
                <a:ea typeface="+mn-ea"/>
                <a:cs typeface="+mn-cs"/>
              </a:rPr>
              <a:t> </a:t>
            </a:r>
          </a:p>
          <a:p>
            <a:pPr lvl="1">
              <a:buFont typeface="Arial" pitchFamily="34" charset="0"/>
              <a:buChar char="•"/>
            </a:pPr>
            <a:r>
              <a:rPr lang="de-DE" sz="2400" kern="1200" dirty="0" smtClean="0">
                <a:solidFill>
                  <a:schemeClr val="tx1"/>
                </a:solidFill>
                <a:effectLst/>
                <a:latin typeface="Arial" pitchFamily="34" charset="0"/>
                <a:ea typeface="+mn-ea"/>
                <a:cs typeface="+mn-cs"/>
              </a:rPr>
              <a:t>NFC-</a:t>
            </a:r>
            <a:r>
              <a:rPr lang="de-DE" sz="2400" kern="1200" dirty="0" err="1" smtClean="0">
                <a:solidFill>
                  <a:schemeClr val="tx1"/>
                </a:solidFill>
                <a:effectLst/>
                <a:latin typeface="Arial" pitchFamily="34" charset="0"/>
                <a:ea typeface="+mn-ea"/>
                <a:cs typeface="+mn-cs"/>
              </a:rPr>
              <a:t>based</a:t>
            </a:r>
            <a:r>
              <a:rPr lang="de-DE" sz="2400" kern="1200" dirty="0" smtClean="0">
                <a:solidFill>
                  <a:schemeClr val="tx1"/>
                </a:solidFill>
                <a:effectLst/>
                <a:latin typeface="Arial" pitchFamily="34" charset="0"/>
                <a:ea typeface="+mn-ea"/>
                <a:cs typeface="+mn-cs"/>
              </a:rPr>
              <a:t> Payment Systems (</a:t>
            </a:r>
            <a:r>
              <a:rPr lang="de-DE" sz="2400" kern="1200" dirty="0" err="1" smtClean="0">
                <a:solidFill>
                  <a:schemeClr val="tx1"/>
                </a:solidFill>
                <a:effectLst/>
                <a:latin typeface="Arial" pitchFamily="34" charset="0"/>
                <a:ea typeface="+mn-ea"/>
                <a:cs typeface="+mn-cs"/>
              </a:rPr>
              <a:t>vs</a:t>
            </a:r>
            <a:r>
              <a:rPr lang="de-DE" sz="2400" kern="1200" dirty="0" smtClean="0">
                <a:solidFill>
                  <a:schemeClr val="tx1"/>
                </a:solidFill>
                <a:effectLst/>
                <a:latin typeface="Arial" pitchFamily="34" charset="0"/>
                <a:ea typeface="+mn-ea"/>
                <a:cs typeface="+mn-cs"/>
              </a:rPr>
              <a:t> cash) </a:t>
            </a:r>
          </a:p>
          <a:p>
            <a:pPr lvl="1">
              <a:buFont typeface="Arial" pitchFamily="34" charset="0"/>
              <a:buChar char="•"/>
            </a:pPr>
            <a:r>
              <a:rPr lang="de-DE" sz="2400" kern="1200" dirty="0" err="1" smtClean="0">
                <a:solidFill>
                  <a:schemeClr val="tx1"/>
                </a:solidFill>
                <a:effectLst/>
                <a:latin typeface="Arial" pitchFamily="34" charset="0"/>
                <a:ea typeface="+mn-ea"/>
                <a:cs typeface="+mn-cs"/>
              </a:rPr>
              <a:t>Crowd</a:t>
            </a:r>
            <a:r>
              <a:rPr lang="de-DE" sz="2400" kern="1200" dirty="0" smtClean="0">
                <a:solidFill>
                  <a:schemeClr val="tx1"/>
                </a:solidFill>
                <a:effectLst/>
                <a:latin typeface="Arial" pitchFamily="34" charset="0"/>
                <a:ea typeface="+mn-ea"/>
                <a:cs typeface="+mn-cs"/>
              </a:rPr>
              <a:t> </a:t>
            </a:r>
            <a:r>
              <a:rPr lang="de-DE" sz="2400" kern="1200" dirty="0" err="1" smtClean="0">
                <a:solidFill>
                  <a:schemeClr val="tx1"/>
                </a:solidFill>
                <a:effectLst/>
                <a:latin typeface="Arial" pitchFamily="34" charset="0"/>
                <a:ea typeface="+mn-ea"/>
                <a:cs typeface="+mn-cs"/>
              </a:rPr>
              <a:t>funding</a:t>
            </a:r>
            <a:r>
              <a:rPr lang="de-DE" sz="2400" kern="1200" dirty="0" smtClean="0">
                <a:solidFill>
                  <a:schemeClr val="tx1"/>
                </a:solidFill>
                <a:effectLst/>
                <a:latin typeface="Arial" pitchFamily="34" charset="0"/>
                <a:ea typeface="+mn-ea"/>
                <a:cs typeface="+mn-cs"/>
              </a:rPr>
              <a:t> (</a:t>
            </a:r>
            <a:r>
              <a:rPr lang="de-DE" sz="2400" dirty="0" err="1" smtClean="0"/>
              <a:t>vs</a:t>
            </a:r>
            <a:r>
              <a:rPr lang="de-DE" sz="2400" dirty="0" smtClean="0"/>
              <a:t> </a:t>
            </a:r>
            <a:r>
              <a:rPr lang="de-DE" sz="2400" dirty="0" err="1" smtClean="0"/>
              <a:t>bank</a:t>
            </a:r>
            <a:r>
              <a:rPr lang="de-DE" sz="2400" dirty="0" smtClean="0"/>
              <a:t> </a:t>
            </a:r>
            <a:r>
              <a:rPr lang="de-DE" sz="2400" dirty="0" err="1" smtClean="0"/>
              <a:t>credit</a:t>
            </a:r>
            <a:r>
              <a:rPr lang="de-DE" sz="2400" kern="1200" dirty="0" smtClean="0">
                <a:solidFill>
                  <a:schemeClr val="tx1"/>
                </a:solidFill>
                <a:effectLst/>
                <a:latin typeface="Arial" pitchFamily="34" charset="0"/>
                <a:ea typeface="+mn-ea"/>
                <a:cs typeface="+mn-cs"/>
              </a:rPr>
              <a:t>) </a:t>
            </a:r>
          </a:p>
          <a:p>
            <a:pPr lvl="1">
              <a:buFont typeface="Arial" pitchFamily="34" charset="0"/>
              <a:buChar char="•"/>
            </a:pPr>
            <a:r>
              <a:rPr lang="de-DE" sz="2400" kern="1200" dirty="0" err="1" smtClean="0">
                <a:solidFill>
                  <a:schemeClr val="tx1"/>
                </a:solidFill>
                <a:effectLst/>
                <a:latin typeface="Arial" pitchFamily="34" charset="0"/>
                <a:ea typeface="+mn-ea"/>
                <a:cs typeface="+mn-cs"/>
              </a:rPr>
              <a:t>Microlending</a:t>
            </a:r>
            <a:r>
              <a:rPr lang="de-DE" sz="2400" kern="1200" dirty="0" smtClean="0">
                <a:solidFill>
                  <a:schemeClr val="tx1"/>
                </a:solidFill>
                <a:effectLst/>
                <a:latin typeface="Arial" pitchFamily="34" charset="0"/>
                <a:ea typeface="+mn-ea"/>
                <a:cs typeface="+mn-cs"/>
              </a:rPr>
              <a:t> (</a:t>
            </a:r>
            <a:r>
              <a:rPr lang="de-DE" sz="2400" kern="1200" dirty="0" err="1" smtClean="0">
                <a:solidFill>
                  <a:schemeClr val="tx1"/>
                </a:solidFill>
                <a:effectLst/>
                <a:latin typeface="Arial" pitchFamily="34" charset="0"/>
                <a:ea typeface="+mn-ea"/>
                <a:cs typeface="+mn-cs"/>
              </a:rPr>
              <a:t>vs</a:t>
            </a:r>
            <a:r>
              <a:rPr lang="de-DE" sz="2400" kern="1200" dirty="0" smtClean="0">
                <a:solidFill>
                  <a:schemeClr val="tx1"/>
                </a:solidFill>
                <a:effectLst/>
                <a:latin typeface="Arial" pitchFamily="34" charset="0"/>
                <a:ea typeface="+mn-ea"/>
                <a:cs typeface="+mn-cs"/>
              </a:rPr>
              <a:t> „</a:t>
            </a:r>
            <a:r>
              <a:rPr lang="de-DE" sz="2400" kern="1200" dirty="0" err="1" smtClean="0">
                <a:solidFill>
                  <a:schemeClr val="tx1"/>
                </a:solidFill>
                <a:effectLst/>
                <a:latin typeface="Arial" pitchFamily="34" charset="0"/>
                <a:ea typeface="+mn-ea"/>
                <a:cs typeface="+mn-cs"/>
              </a:rPr>
              <a:t>credit</a:t>
            </a:r>
            <a:r>
              <a:rPr lang="de-DE" sz="2400" kern="1200" dirty="0" smtClean="0">
                <a:solidFill>
                  <a:schemeClr val="tx1"/>
                </a:solidFill>
                <a:effectLst/>
                <a:latin typeface="Arial" pitchFamily="34" charset="0"/>
                <a:ea typeface="+mn-ea"/>
                <a:cs typeface="+mn-cs"/>
              </a:rPr>
              <a:t> </a:t>
            </a:r>
            <a:r>
              <a:rPr lang="de-DE" sz="2400" kern="1200" dirty="0" err="1" smtClean="0">
                <a:solidFill>
                  <a:schemeClr val="tx1"/>
                </a:solidFill>
                <a:effectLst/>
                <a:latin typeface="Arial" pitchFamily="34" charset="0"/>
                <a:ea typeface="+mn-ea"/>
                <a:cs typeface="+mn-cs"/>
              </a:rPr>
              <a:t>commitee</a:t>
            </a:r>
            <a:r>
              <a:rPr lang="de-DE" sz="2400" kern="1200" dirty="0" smtClean="0">
                <a:solidFill>
                  <a:schemeClr val="tx1"/>
                </a:solidFill>
                <a:effectLst/>
                <a:latin typeface="Arial" pitchFamily="34" charset="0"/>
                <a:ea typeface="+mn-ea"/>
                <a:cs typeface="+mn-cs"/>
              </a:rPr>
              <a:t>“)</a:t>
            </a:r>
          </a:p>
          <a:p>
            <a:pPr lvl="1">
              <a:buFont typeface="Arial" pitchFamily="34" charset="0"/>
              <a:buChar char="•"/>
            </a:pPr>
            <a:r>
              <a:rPr lang="de-DE" sz="2400" kern="1200" dirty="0" err="1" smtClean="0">
                <a:solidFill>
                  <a:schemeClr val="tx1"/>
                </a:solidFill>
                <a:effectLst/>
                <a:latin typeface="Arial" pitchFamily="34" charset="0"/>
                <a:ea typeface="+mn-ea"/>
                <a:cs typeface="+mn-cs"/>
              </a:rPr>
              <a:t>Social</a:t>
            </a:r>
            <a:r>
              <a:rPr lang="de-DE" sz="2400" kern="1200" dirty="0" smtClean="0">
                <a:solidFill>
                  <a:schemeClr val="tx1"/>
                </a:solidFill>
                <a:effectLst/>
                <a:latin typeface="Arial" pitchFamily="34" charset="0"/>
                <a:ea typeface="+mn-ea"/>
                <a:cs typeface="+mn-cs"/>
              </a:rPr>
              <a:t> </a:t>
            </a:r>
            <a:r>
              <a:rPr lang="de-DE" sz="2400" kern="1200" dirty="0" err="1" smtClean="0">
                <a:solidFill>
                  <a:schemeClr val="tx1"/>
                </a:solidFill>
                <a:effectLst/>
                <a:latin typeface="Arial" pitchFamily="34" charset="0"/>
                <a:ea typeface="+mn-ea"/>
                <a:cs typeface="+mn-cs"/>
              </a:rPr>
              <a:t>consultation</a:t>
            </a:r>
            <a:r>
              <a:rPr lang="de-DE" sz="2400" kern="1200" dirty="0" smtClean="0">
                <a:solidFill>
                  <a:schemeClr val="tx1"/>
                </a:solidFill>
                <a:effectLst/>
                <a:latin typeface="Arial" pitchFamily="34" charset="0"/>
                <a:ea typeface="+mn-ea"/>
                <a:cs typeface="+mn-cs"/>
              </a:rPr>
              <a:t> (</a:t>
            </a:r>
            <a:r>
              <a:rPr lang="de-DE" sz="2400" kern="1200" dirty="0" err="1" smtClean="0">
                <a:solidFill>
                  <a:schemeClr val="tx1"/>
                </a:solidFill>
                <a:effectLst/>
                <a:latin typeface="Arial" pitchFamily="34" charset="0"/>
                <a:ea typeface="+mn-ea"/>
                <a:cs typeface="+mn-cs"/>
              </a:rPr>
              <a:t>vs</a:t>
            </a:r>
            <a:r>
              <a:rPr lang="de-DE" sz="2400" kern="1200" dirty="0" smtClean="0">
                <a:solidFill>
                  <a:schemeClr val="tx1"/>
                </a:solidFill>
                <a:effectLst/>
                <a:latin typeface="Arial" pitchFamily="34" charset="0"/>
                <a:ea typeface="+mn-ea"/>
                <a:cs typeface="+mn-cs"/>
              </a:rPr>
              <a:t> </a:t>
            </a:r>
            <a:r>
              <a:rPr lang="de-DE" sz="2400" kern="1200" dirty="0" err="1" smtClean="0">
                <a:solidFill>
                  <a:schemeClr val="tx1"/>
                </a:solidFill>
                <a:effectLst/>
                <a:latin typeface="Arial" pitchFamily="34" charset="0"/>
                <a:ea typeface="+mn-ea"/>
                <a:cs typeface="+mn-cs"/>
              </a:rPr>
              <a:t>investment</a:t>
            </a:r>
            <a:r>
              <a:rPr lang="de-DE" sz="2400" kern="1200" dirty="0" smtClean="0">
                <a:solidFill>
                  <a:schemeClr val="tx1"/>
                </a:solidFill>
                <a:effectLst/>
                <a:latin typeface="Arial" pitchFamily="34" charset="0"/>
                <a:ea typeface="+mn-ea"/>
                <a:cs typeface="+mn-cs"/>
              </a:rPr>
              <a:t> </a:t>
            </a:r>
            <a:r>
              <a:rPr lang="de-DE" sz="2400" kern="1200" dirty="0" err="1" smtClean="0">
                <a:solidFill>
                  <a:schemeClr val="tx1"/>
                </a:solidFill>
                <a:effectLst/>
                <a:latin typeface="Arial" pitchFamily="34" charset="0"/>
                <a:ea typeface="+mn-ea"/>
                <a:cs typeface="+mn-cs"/>
              </a:rPr>
              <a:t>advisor</a:t>
            </a:r>
            <a:r>
              <a:rPr lang="de-DE" sz="2400" kern="1200" dirty="0" smtClean="0">
                <a:solidFill>
                  <a:schemeClr val="tx1"/>
                </a:solidFill>
                <a:effectLst/>
                <a:latin typeface="Arial" pitchFamily="34" charset="0"/>
                <a:ea typeface="+mn-ea"/>
                <a:cs typeface="+mn-cs"/>
              </a:rPr>
              <a:t>)</a:t>
            </a:r>
          </a:p>
          <a:p>
            <a:pPr lvl="1">
              <a:buFont typeface="Arial" pitchFamily="34" charset="0"/>
              <a:buChar char="•"/>
            </a:pPr>
            <a:r>
              <a:rPr lang="de-DE" sz="2400" kern="1200" dirty="0" err="1" smtClean="0">
                <a:solidFill>
                  <a:schemeClr val="tx1"/>
                </a:solidFill>
                <a:effectLst/>
                <a:latin typeface="Arial" pitchFamily="34" charset="0"/>
                <a:ea typeface="+mn-ea"/>
                <a:cs typeface="+mn-cs"/>
              </a:rPr>
              <a:t>Algorithmic</a:t>
            </a:r>
            <a:r>
              <a:rPr lang="de-DE" sz="2400" kern="1200" dirty="0" smtClean="0">
                <a:solidFill>
                  <a:schemeClr val="tx1"/>
                </a:solidFill>
                <a:effectLst/>
                <a:latin typeface="Arial" pitchFamily="34" charset="0"/>
                <a:ea typeface="+mn-ea"/>
                <a:cs typeface="+mn-cs"/>
              </a:rPr>
              <a:t> </a:t>
            </a:r>
            <a:r>
              <a:rPr lang="de-DE" sz="2400" kern="1200" dirty="0" err="1" smtClean="0">
                <a:solidFill>
                  <a:schemeClr val="tx1"/>
                </a:solidFill>
                <a:effectLst/>
                <a:latin typeface="Arial" pitchFamily="34" charset="0"/>
                <a:ea typeface="+mn-ea"/>
                <a:cs typeface="+mn-cs"/>
              </a:rPr>
              <a:t>trading</a:t>
            </a:r>
            <a:r>
              <a:rPr lang="de-DE" sz="2400" kern="1200" dirty="0" smtClean="0">
                <a:solidFill>
                  <a:schemeClr val="tx1"/>
                </a:solidFill>
                <a:effectLst/>
                <a:latin typeface="Arial" pitchFamily="34" charset="0"/>
                <a:ea typeface="+mn-ea"/>
                <a:cs typeface="+mn-cs"/>
              </a:rPr>
              <a:t> (</a:t>
            </a:r>
            <a:r>
              <a:rPr lang="de-DE" sz="2400" kern="1200" dirty="0" err="1" smtClean="0">
                <a:solidFill>
                  <a:schemeClr val="tx1"/>
                </a:solidFill>
                <a:effectLst/>
                <a:latin typeface="Arial" pitchFamily="34" charset="0"/>
                <a:ea typeface="+mn-ea"/>
                <a:cs typeface="+mn-cs"/>
              </a:rPr>
              <a:t>vs</a:t>
            </a:r>
            <a:r>
              <a:rPr lang="de-DE" sz="2400" kern="1200" dirty="0" smtClean="0">
                <a:solidFill>
                  <a:schemeClr val="tx1"/>
                </a:solidFill>
                <a:effectLst/>
                <a:latin typeface="Arial" pitchFamily="34" charset="0"/>
                <a:ea typeface="+mn-ea"/>
                <a:cs typeface="+mn-cs"/>
              </a:rPr>
              <a:t> </a:t>
            </a:r>
            <a:r>
              <a:rPr lang="de-DE" sz="2400" kern="1200" dirty="0" err="1" smtClean="0">
                <a:solidFill>
                  <a:schemeClr val="tx1"/>
                </a:solidFill>
                <a:effectLst/>
                <a:latin typeface="Arial" pitchFamily="34" charset="0"/>
                <a:ea typeface="+mn-ea"/>
                <a:cs typeface="+mn-cs"/>
              </a:rPr>
              <a:t>long</a:t>
            </a:r>
            <a:r>
              <a:rPr lang="de-DE" sz="2400" kern="1200" dirty="0" smtClean="0">
                <a:solidFill>
                  <a:schemeClr val="tx1"/>
                </a:solidFill>
                <a:effectLst/>
                <a:latin typeface="Arial" pitchFamily="34" charset="0"/>
                <a:ea typeface="+mn-ea"/>
                <a:cs typeface="+mn-cs"/>
              </a:rPr>
              <a:t> </a:t>
            </a:r>
            <a:r>
              <a:rPr lang="de-DE" sz="2400" kern="1200" dirty="0" err="1" smtClean="0">
                <a:solidFill>
                  <a:schemeClr val="tx1"/>
                </a:solidFill>
                <a:effectLst/>
                <a:latin typeface="Arial" pitchFamily="34" charset="0"/>
                <a:ea typeface="+mn-ea"/>
                <a:cs typeface="+mn-cs"/>
              </a:rPr>
              <a:t>term</a:t>
            </a:r>
            <a:r>
              <a:rPr lang="de-DE" sz="2400" kern="1200" dirty="0" smtClean="0">
                <a:solidFill>
                  <a:schemeClr val="tx1"/>
                </a:solidFill>
                <a:effectLst/>
                <a:latin typeface="Arial" pitchFamily="34" charset="0"/>
                <a:ea typeface="+mn-ea"/>
                <a:cs typeface="+mn-cs"/>
              </a:rPr>
              <a:t> </a:t>
            </a:r>
            <a:r>
              <a:rPr lang="de-DE" sz="2400" kern="1200" dirty="0" err="1" smtClean="0">
                <a:solidFill>
                  <a:schemeClr val="tx1"/>
                </a:solidFill>
                <a:effectLst/>
                <a:latin typeface="Arial" pitchFamily="34" charset="0"/>
                <a:ea typeface="+mn-ea"/>
                <a:cs typeface="+mn-cs"/>
              </a:rPr>
              <a:t>investment</a:t>
            </a:r>
            <a:r>
              <a:rPr lang="de-DE" sz="2400" kern="1200" dirty="0" smtClean="0">
                <a:solidFill>
                  <a:schemeClr val="tx1"/>
                </a:solidFill>
                <a:effectLst/>
                <a:latin typeface="Arial" pitchFamily="34" charset="0"/>
                <a:ea typeface="+mn-ea"/>
                <a:cs typeface="+mn-cs"/>
              </a:rPr>
              <a:t>)</a:t>
            </a:r>
          </a:p>
          <a:p>
            <a:pPr lvl="1">
              <a:buFont typeface="Arial" pitchFamily="34" charset="0"/>
              <a:buChar char="•"/>
            </a:pPr>
            <a:r>
              <a:rPr lang="de-DE" sz="2400" kern="1200" dirty="0" smtClean="0">
                <a:solidFill>
                  <a:schemeClr val="tx1"/>
                </a:solidFill>
                <a:effectLst/>
                <a:latin typeface="Arial" pitchFamily="34" charset="0"/>
                <a:ea typeface="+mn-ea"/>
                <a:cs typeface="+mn-cs"/>
              </a:rPr>
              <a:t>Big</a:t>
            </a:r>
            <a:r>
              <a:rPr lang="de-DE" sz="2400" kern="1200" baseline="0" dirty="0" smtClean="0">
                <a:solidFill>
                  <a:schemeClr val="tx1"/>
                </a:solidFill>
                <a:effectLst/>
                <a:latin typeface="Arial" pitchFamily="34" charset="0"/>
                <a:ea typeface="+mn-ea"/>
                <a:cs typeface="+mn-cs"/>
              </a:rPr>
              <a:t> Data </a:t>
            </a:r>
            <a:r>
              <a:rPr lang="de-DE" sz="2400" kern="1200" baseline="0" dirty="0" err="1" smtClean="0">
                <a:solidFill>
                  <a:schemeClr val="tx1"/>
                </a:solidFill>
                <a:effectLst/>
                <a:latin typeface="Arial" pitchFamily="34" charset="0"/>
                <a:ea typeface="+mn-ea"/>
                <a:cs typeface="+mn-cs"/>
              </a:rPr>
              <a:t>Based</a:t>
            </a:r>
            <a:r>
              <a:rPr lang="de-DE" sz="2400" kern="1200" baseline="0" dirty="0" smtClean="0">
                <a:solidFill>
                  <a:schemeClr val="tx1"/>
                </a:solidFill>
                <a:effectLst/>
                <a:latin typeface="Arial" pitchFamily="34" charset="0"/>
                <a:ea typeface="+mn-ea"/>
                <a:cs typeface="+mn-cs"/>
              </a:rPr>
              <a:t> Real Time R</a:t>
            </a:r>
            <a:r>
              <a:rPr lang="de-DE" sz="2400" kern="1200" dirty="0" smtClean="0">
                <a:solidFill>
                  <a:schemeClr val="tx1"/>
                </a:solidFill>
                <a:effectLst/>
                <a:latin typeface="Arial" pitchFamily="34" charset="0"/>
                <a:ea typeface="+mn-ea"/>
                <a:cs typeface="+mn-cs"/>
              </a:rPr>
              <a:t>egulation (</a:t>
            </a:r>
            <a:r>
              <a:rPr lang="de-DE" sz="2400" kern="1200" dirty="0" err="1" smtClean="0">
                <a:solidFill>
                  <a:schemeClr val="tx1"/>
                </a:solidFill>
                <a:effectLst/>
                <a:latin typeface="Arial" pitchFamily="34" charset="0"/>
                <a:ea typeface="+mn-ea"/>
                <a:cs typeface="+mn-cs"/>
              </a:rPr>
              <a:t>vs</a:t>
            </a:r>
            <a:r>
              <a:rPr lang="de-DE" sz="2400" kern="1200" dirty="0" smtClean="0">
                <a:solidFill>
                  <a:schemeClr val="tx1"/>
                </a:solidFill>
                <a:effectLst/>
                <a:latin typeface="Arial" pitchFamily="34" charset="0"/>
                <a:ea typeface="+mn-ea"/>
                <a:cs typeface="+mn-cs"/>
              </a:rPr>
              <a:t> ex </a:t>
            </a:r>
            <a:r>
              <a:rPr lang="de-DE" sz="2400" kern="1200" dirty="0" err="1" smtClean="0">
                <a:solidFill>
                  <a:schemeClr val="tx1"/>
                </a:solidFill>
                <a:effectLst/>
                <a:latin typeface="Arial" pitchFamily="34" charset="0"/>
                <a:ea typeface="+mn-ea"/>
                <a:cs typeface="+mn-cs"/>
              </a:rPr>
              <a:t>post</a:t>
            </a:r>
            <a:r>
              <a:rPr lang="de-DE" sz="2400" kern="1200" dirty="0" smtClean="0">
                <a:solidFill>
                  <a:schemeClr val="tx1"/>
                </a:solidFill>
                <a:effectLst/>
                <a:latin typeface="Arial" pitchFamily="34" charset="0"/>
                <a:ea typeface="+mn-ea"/>
                <a:cs typeface="+mn-cs"/>
              </a:rPr>
              <a:t> </a:t>
            </a:r>
            <a:r>
              <a:rPr lang="de-DE" sz="2400" kern="1200" dirty="0" err="1" smtClean="0">
                <a:solidFill>
                  <a:schemeClr val="tx1"/>
                </a:solidFill>
                <a:effectLst/>
                <a:latin typeface="Arial" pitchFamily="34" charset="0"/>
                <a:ea typeface="+mn-ea"/>
                <a:cs typeface="+mn-cs"/>
              </a:rPr>
              <a:t>compliance</a:t>
            </a:r>
            <a:r>
              <a:rPr lang="de-DE" sz="2400" kern="1200" dirty="0" smtClean="0">
                <a:solidFill>
                  <a:schemeClr val="tx1"/>
                </a:solidFill>
                <a:effectLst/>
                <a:latin typeface="Arial" pitchFamily="34" charset="0"/>
                <a:ea typeface="+mn-ea"/>
                <a:cs typeface="+mn-cs"/>
              </a:rPr>
              <a:t> </a:t>
            </a:r>
            <a:r>
              <a:rPr lang="de-DE" sz="2400" kern="1200" dirty="0" err="1" smtClean="0">
                <a:solidFill>
                  <a:schemeClr val="tx1"/>
                </a:solidFill>
                <a:effectLst/>
                <a:latin typeface="Arial" pitchFamily="34" charset="0"/>
                <a:ea typeface="+mn-ea"/>
                <a:cs typeface="+mn-cs"/>
              </a:rPr>
              <a:t>testing</a:t>
            </a:r>
            <a:r>
              <a:rPr lang="de-DE" sz="2400" kern="1200" dirty="0" smtClean="0">
                <a:solidFill>
                  <a:schemeClr val="tx1"/>
                </a:solidFill>
                <a:effectLst/>
                <a:latin typeface="Arial" pitchFamily="34" charset="0"/>
                <a:ea typeface="+mn-ea"/>
                <a:cs typeface="+mn-cs"/>
              </a:rPr>
              <a:t>) </a:t>
            </a:r>
          </a:p>
          <a:p>
            <a:pPr lvl="1">
              <a:buFont typeface="Arial" pitchFamily="34" charset="0"/>
              <a:buChar char="•"/>
            </a:pPr>
            <a:r>
              <a:rPr lang="de-DE" sz="2400" kern="1200" dirty="0" smtClean="0">
                <a:solidFill>
                  <a:schemeClr val="tx1"/>
                </a:solidFill>
                <a:effectLst/>
                <a:latin typeface="Arial" pitchFamily="34" charset="0"/>
                <a:ea typeface="+mn-ea"/>
                <a:cs typeface="+mn-cs"/>
              </a:rPr>
              <a:t>….</a:t>
            </a:r>
          </a:p>
          <a:p>
            <a:endParaRPr lang="de-DE" dirty="0" smtClean="0"/>
          </a:p>
          <a:p>
            <a:endParaRPr lang="de-DE" dirty="0"/>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11</a:t>
            </a:fld>
            <a:endParaRPr lang="de-DE" dirty="0"/>
          </a:p>
        </p:txBody>
      </p:sp>
    </p:spTree>
    <p:extLst>
      <p:ext uri="{BB962C8B-B14F-4D97-AF65-F5344CB8AC3E}">
        <p14:creationId xmlns:p14="http://schemas.microsoft.com/office/powerpoint/2010/main" val="1572407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dirty="0" smtClean="0"/>
              <a:t>Originaltitel: </a:t>
            </a:r>
            <a:r>
              <a:rPr lang="de-DE" dirty="0" smtClean="0">
                <a:latin typeface="Arial Narrow" pitchFamily="34" charset="0"/>
              </a:rPr>
              <a:t>„</a:t>
            </a:r>
            <a:r>
              <a:rPr lang="de-DE" dirty="0" err="1" smtClean="0">
                <a:latin typeface="Arial Narrow" pitchFamily="34" charset="0"/>
              </a:rPr>
              <a:t>Disruption</a:t>
            </a:r>
            <a:r>
              <a:rPr lang="de-DE" dirty="0" smtClean="0">
                <a:latin typeface="Arial Narrow" pitchFamily="34" charset="0"/>
              </a:rPr>
              <a:t>, not immediate </a:t>
            </a:r>
            <a:r>
              <a:rPr lang="de-DE" dirty="0" err="1" smtClean="0">
                <a:latin typeface="Arial Narrow" pitchFamily="34" charset="0"/>
              </a:rPr>
              <a:t>Destruction</a:t>
            </a:r>
            <a:r>
              <a:rPr lang="de-DE" dirty="0" smtClean="0">
                <a:latin typeface="Arial Narrow" pitchFamily="34" charset="0"/>
              </a:rPr>
              <a:t>„ </a:t>
            </a:r>
            <a:r>
              <a:rPr lang="de-DE" dirty="0" err="1" smtClean="0">
                <a:latin typeface="Arial Narrow" pitchFamily="34" charset="0"/>
              </a:rPr>
              <a:t>to</a:t>
            </a:r>
            <a:r>
              <a:rPr lang="de-DE" dirty="0" smtClean="0">
                <a:latin typeface="Arial Narrow" pitchFamily="34" charset="0"/>
              </a:rPr>
              <a:t> </a:t>
            </a:r>
            <a:r>
              <a:rPr lang="de-DE" dirty="0" err="1" smtClean="0">
                <a:latin typeface="Arial Narrow" pitchFamily="34" charset="0"/>
              </a:rPr>
              <a:t>allow</a:t>
            </a:r>
            <a:r>
              <a:rPr lang="de-DE" dirty="0" smtClean="0">
                <a:latin typeface="Arial Narrow" pitchFamily="34" charset="0"/>
              </a:rPr>
              <a:t> </a:t>
            </a:r>
            <a:r>
              <a:rPr lang="de-DE" dirty="0" err="1" smtClean="0">
                <a:latin typeface="Arial Narrow" pitchFamily="34" charset="0"/>
              </a:rPr>
              <a:t>for</a:t>
            </a:r>
            <a:r>
              <a:rPr lang="de-DE" dirty="0" smtClean="0">
                <a:latin typeface="Arial Narrow" pitchFamily="34" charset="0"/>
              </a:rPr>
              <a:t> Innovation  &amp;  Efficiency</a:t>
            </a:r>
            <a:endParaRPr lang="de-DE" dirty="0" smtClean="0"/>
          </a:p>
          <a:p>
            <a:endParaRPr lang="en-US" noProof="0" dirty="0"/>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13</a:t>
            </a:fld>
            <a:endParaRPr lang="de-DE" dirty="0"/>
          </a:p>
        </p:txBody>
      </p:sp>
    </p:spTree>
    <p:extLst>
      <p:ext uri="{BB962C8B-B14F-4D97-AF65-F5344CB8AC3E}">
        <p14:creationId xmlns:p14="http://schemas.microsoft.com/office/powerpoint/2010/main" val="1938979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14</a:t>
            </a:fld>
            <a:endParaRPr lang="de-DE" dirty="0"/>
          </a:p>
        </p:txBody>
      </p:sp>
    </p:spTree>
    <p:extLst>
      <p:ext uri="{BB962C8B-B14F-4D97-AF65-F5344CB8AC3E}">
        <p14:creationId xmlns:p14="http://schemas.microsoft.com/office/powerpoint/2010/main" val="21821232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r>
              <a:rPr lang="de-DE" sz="1200" dirty="0" smtClean="0"/>
              <a:t>Führung durch Kulturwandel </a:t>
            </a:r>
          </a:p>
          <a:p>
            <a:r>
              <a:rPr lang="de-DE" sz="1200" dirty="0" smtClean="0"/>
              <a:t>Welche Kompetenzen brauchen Führungskräfte, um diesen Wandel zu gestalten?  Welche Grundeinstellung kann dem zugrunde liegen? Wie </a:t>
            </a:r>
            <a:r>
              <a:rPr lang="de-DE" sz="1200" dirty="0" err="1" smtClean="0"/>
              <a:t>läßt</a:t>
            </a:r>
            <a:r>
              <a:rPr lang="de-DE" sz="1200" dirty="0" smtClean="0"/>
              <a:t> sich die Vorstellung des "</a:t>
            </a:r>
            <a:r>
              <a:rPr lang="de-DE" sz="1200" dirty="0" err="1" smtClean="0"/>
              <a:t>ambidextrous</a:t>
            </a:r>
            <a:r>
              <a:rPr lang="de-DE" sz="1200" dirty="0" smtClean="0"/>
              <a:t> </a:t>
            </a:r>
            <a:r>
              <a:rPr lang="de-DE" sz="1200" dirty="0" err="1" smtClean="0"/>
              <a:t>leadership</a:t>
            </a:r>
            <a:r>
              <a:rPr lang="de-DE" sz="1200" dirty="0" smtClean="0"/>
              <a:t>", der Gleichzeitigkeit von </a:t>
            </a:r>
            <a:r>
              <a:rPr lang="de-DE" sz="1200" dirty="0" err="1" smtClean="0"/>
              <a:t>Exploitation</a:t>
            </a:r>
            <a:r>
              <a:rPr lang="de-DE" sz="1200" dirty="0" smtClean="0"/>
              <a:t> und Exploration umsetzen? welche Kompetenzentwicklung ist für die Mitarbeiter wünschenswert und was heißt das für die Unternehmenskultur? </a:t>
            </a:r>
          </a:p>
          <a:p>
            <a:r>
              <a:rPr lang="de-DE" sz="1200" dirty="0" smtClean="0"/>
              <a:t>Und auf einmal wird die digitale Transformation ist (auch) eine Kulturfrage</a:t>
            </a:r>
          </a:p>
          <a:p>
            <a:r>
              <a:rPr lang="de-DE" sz="1200" dirty="0" smtClean="0"/>
              <a:t>Kultur ist </a:t>
            </a:r>
            <a:r>
              <a:rPr lang="de-DE" sz="1200" dirty="0" err="1" smtClean="0"/>
              <a:t>gerronnen</a:t>
            </a:r>
            <a:r>
              <a:rPr lang="de-DE" sz="1200" dirty="0" smtClean="0"/>
              <a:t> </a:t>
            </a:r>
            <a:r>
              <a:rPr lang="de-DE" sz="1200" dirty="0" err="1" smtClean="0"/>
              <a:t>ss</a:t>
            </a:r>
            <a:r>
              <a:rPr lang="de-DE" sz="1200" dirty="0" smtClean="0"/>
              <a:t>… schein </a:t>
            </a:r>
            <a:r>
              <a:rPr lang="de-DE" sz="1200" dirty="0" err="1" smtClean="0"/>
              <a:t>Defintnion</a:t>
            </a:r>
            <a:r>
              <a:rPr lang="de-DE" sz="1200" dirty="0" smtClean="0"/>
              <a:t> </a:t>
            </a:r>
          </a:p>
          <a:p>
            <a:r>
              <a:rPr lang="de-DE" sz="1200" dirty="0" smtClean="0"/>
              <a:t>Gestaltung statt Erduldung: </a:t>
            </a:r>
            <a:r>
              <a:rPr lang="de-DE" sz="1200" dirty="0" err="1" smtClean="0"/>
              <a:t>agilität</a:t>
            </a:r>
            <a:r>
              <a:rPr lang="de-DE" sz="1200" dirty="0" smtClean="0"/>
              <a:t> statt Flexibilität</a:t>
            </a:r>
          </a:p>
          <a:p>
            <a:endParaRPr lang="de-DE" sz="1200" dirty="0" smtClean="0"/>
          </a:p>
          <a:p>
            <a:endParaRPr lang="de-DE" sz="1200" dirty="0" smtClean="0"/>
          </a:p>
          <a:p>
            <a:r>
              <a:rPr lang="de-DE" sz="1200" dirty="0" smtClean="0"/>
              <a:t>Untergenerativer Wandel </a:t>
            </a:r>
          </a:p>
          <a:p>
            <a:r>
              <a:rPr lang="de-DE" sz="1200" dirty="0" smtClean="0"/>
              <a:t>Menschen Zählen</a:t>
            </a:r>
          </a:p>
          <a:p>
            <a:r>
              <a:rPr lang="de-DE" sz="1200" dirty="0" smtClean="0"/>
              <a:t>Bezos </a:t>
            </a:r>
            <a:r>
              <a:rPr lang="de-DE" sz="1200" dirty="0" err="1" smtClean="0"/>
              <a:t>prinzipen</a:t>
            </a:r>
            <a:r>
              <a:rPr lang="de-DE" sz="1200" dirty="0" smtClean="0"/>
              <a:t> der </a:t>
            </a:r>
            <a:r>
              <a:rPr lang="de-DE" sz="1200" dirty="0" err="1" smtClean="0"/>
              <a:t>EInstellungen</a:t>
            </a:r>
            <a:endParaRPr lang="de-DE" sz="1200" dirty="0" smtClean="0"/>
          </a:p>
          <a:p>
            <a:r>
              <a:rPr lang="de-DE" sz="1200" dirty="0" smtClean="0"/>
              <a:t>Kästner 	</a:t>
            </a:r>
          </a:p>
          <a:p>
            <a:r>
              <a:rPr lang="de-DE" sz="1200" dirty="0" smtClean="0"/>
              <a:t>Es gibt nicht </a:t>
            </a:r>
            <a:r>
              <a:rPr lang="de-DE" sz="1200" dirty="0" err="1" smtClean="0"/>
              <a:t>sgutes</a:t>
            </a:r>
            <a:endParaRPr lang="de-DE" sz="1200" dirty="0" smtClean="0"/>
          </a:p>
          <a:p>
            <a:r>
              <a:rPr lang="de-DE" sz="1200" dirty="0" err="1" smtClean="0"/>
              <a:t>lichtenberg</a:t>
            </a:r>
            <a:endParaRPr lang="de-DE" sz="1200" dirty="0" smtClean="0"/>
          </a:p>
          <a:p>
            <a:r>
              <a:rPr lang="de-DE" sz="1200" dirty="0" smtClean="0"/>
              <a:t>Die Gestaltung dieses Wandels ist die zentrale wenngleich ungelöste  Führungsaufgabe unserer Zeit. Statt aber letzte  Antworten zu erwarten sollte man sich der Auslotung verschiedener Antwortmöglichkeiten hingeben, denn </a:t>
            </a:r>
            <a:r>
              <a:rPr lang="de-DE" sz="1200" dirty="0" err="1" smtClean="0"/>
              <a:t>Gewißheit</a:t>
            </a:r>
            <a:r>
              <a:rPr lang="de-DE" sz="1200" dirty="0" smtClean="0"/>
              <a:t> steht erst am Ende des Diskurses.</a:t>
            </a:r>
          </a:p>
          <a:p>
            <a:endParaRPr lang="de-DE" sz="1200" kern="1200" dirty="0" smtClean="0">
              <a:solidFill>
                <a:schemeClr val="tx1"/>
              </a:solidFill>
              <a:effectLst/>
              <a:latin typeface="Arial" pitchFamily="34" charset="0"/>
              <a:ea typeface="+mn-ea"/>
              <a:cs typeface="+mn-cs"/>
            </a:endParaRPr>
          </a:p>
        </p:txBody>
      </p:sp>
      <p:sp>
        <p:nvSpPr>
          <p:cNvPr id="4" name="Foliennummernplatzhalter 3"/>
          <p:cNvSpPr>
            <a:spLocks noGrp="1"/>
          </p:cNvSpPr>
          <p:nvPr>
            <p:ph type="sldNum" sz="quarter" idx="10"/>
          </p:nvPr>
        </p:nvSpPr>
        <p:spPr/>
        <p:txBody>
          <a:bodyPr/>
          <a:lstStyle/>
          <a:p>
            <a:pPr>
              <a:defRPr/>
            </a:pPr>
            <a:fld id="{4039E656-DE16-4471-9830-F94E0C0C0127}" type="slidenum">
              <a:rPr lang="de-DE" smtClean="0"/>
              <a:pPr>
                <a:defRPr/>
              </a:pPr>
              <a:t>15</a:t>
            </a:fld>
            <a:endParaRPr lang="de-DE" dirty="0"/>
          </a:p>
        </p:txBody>
      </p:sp>
    </p:spTree>
    <p:extLst>
      <p:ext uri="{BB962C8B-B14F-4D97-AF65-F5344CB8AC3E}">
        <p14:creationId xmlns:p14="http://schemas.microsoft.com/office/powerpoint/2010/main" val="7515746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2000" cy="3429000"/>
          </a:xfrm>
        </p:spPr>
      </p:sp>
      <p:sp>
        <p:nvSpPr>
          <p:cNvPr id="3" name="Notizenplatzhalter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de-DE" sz="1200" dirty="0" smtClean="0"/>
              <a:t>Die digitale Umwälzung wird unaufhaltbar fortschreiten.</a:t>
            </a:r>
          </a:p>
          <a:p>
            <a:pPr marL="0" marR="0" lvl="1" indent="0" algn="l" defTabSz="914400" rtl="0" eaLnBrk="0" fontAlgn="base" latinLnBrk="0" hangingPunct="0">
              <a:lnSpc>
                <a:spcPct val="100000"/>
              </a:lnSpc>
              <a:spcBef>
                <a:spcPct val="30000"/>
              </a:spcBef>
              <a:spcAft>
                <a:spcPct val="0"/>
              </a:spcAft>
              <a:buClrTx/>
              <a:buSzTx/>
              <a:buFontTx/>
              <a:buNone/>
              <a:tabLst/>
              <a:defRPr/>
            </a:pPr>
            <a:r>
              <a:rPr lang="de-DE" sz="1200" dirty="0" smtClean="0"/>
              <a:t>An den </a:t>
            </a:r>
            <a:r>
              <a:rPr lang="de-DE" sz="1200" baseline="0" dirty="0" smtClean="0"/>
              <a:t>letzten beiden Papstwahlen 2005 und 2013 </a:t>
            </a:r>
            <a:r>
              <a:rPr lang="de-DE" sz="1200" dirty="0" smtClean="0"/>
              <a:t>lässt sich die stattgefundene</a:t>
            </a:r>
            <a:r>
              <a:rPr lang="de-DE" sz="1200" baseline="0" dirty="0" smtClean="0"/>
              <a:t> </a:t>
            </a:r>
            <a:r>
              <a:rPr lang="de-DE" sz="1200" dirty="0" smtClean="0"/>
              <a:t>Digitalisierung unserer Gesellschaft eindrucksvoll nachvollziehen!</a:t>
            </a:r>
          </a:p>
          <a:p>
            <a:pPr marL="0" marR="0" lvl="1" indent="0" algn="l" defTabSz="914400" rtl="0" eaLnBrk="0" fontAlgn="base" latinLnBrk="0" hangingPunct="0">
              <a:lnSpc>
                <a:spcPct val="100000"/>
              </a:lnSpc>
              <a:spcBef>
                <a:spcPct val="30000"/>
              </a:spcBef>
              <a:spcAft>
                <a:spcPct val="0"/>
              </a:spcAft>
              <a:buClrTx/>
              <a:buSzTx/>
              <a:buFontTx/>
              <a:buNone/>
              <a:tabLst/>
              <a:defRPr/>
            </a:pPr>
            <a:endParaRPr lang="de-DE" sz="1200" dirty="0" smtClean="0"/>
          </a:p>
          <a:p>
            <a:pPr marL="0" marR="0" lvl="1" indent="0" algn="l" defTabSz="914400" rtl="0" eaLnBrk="0" fontAlgn="base" latinLnBrk="0" hangingPunct="0">
              <a:lnSpc>
                <a:spcPct val="100000"/>
              </a:lnSpc>
              <a:spcBef>
                <a:spcPct val="30000"/>
              </a:spcBef>
              <a:spcAft>
                <a:spcPct val="0"/>
              </a:spcAft>
              <a:buClrTx/>
              <a:buSzTx/>
              <a:buFontTx/>
              <a:buNone/>
              <a:tabLst/>
              <a:defRPr/>
            </a:pPr>
            <a:r>
              <a:rPr lang="de-DE" sz="1200" dirty="0" smtClean="0"/>
              <a:t>Warum? Schauen Sie selbst:</a:t>
            </a:r>
          </a:p>
          <a:p>
            <a:pPr marL="0" marR="0" lvl="1" indent="0" algn="l" defTabSz="914400" rtl="0" eaLnBrk="0" fontAlgn="base" latinLnBrk="0" hangingPunct="0">
              <a:lnSpc>
                <a:spcPct val="100000"/>
              </a:lnSpc>
              <a:spcBef>
                <a:spcPct val="30000"/>
              </a:spcBef>
              <a:spcAft>
                <a:spcPct val="0"/>
              </a:spcAft>
              <a:buClrTx/>
              <a:buSzTx/>
              <a:buFontTx/>
              <a:buNone/>
              <a:tabLst/>
              <a:defRPr/>
            </a:pPr>
            <a:endParaRPr lang="de-DE" sz="1200" dirty="0" smtClean="0"/>
          </a:p>
        </p:txBody>
      </p:sp>
      <p:sp>
        <p:nvSpPr>
          <p:cNvPr id="4" name="Foliennummernplatzhalter 3"/>
          <p:cNvSpPr>
            <a:spLocks noGrp="1"/>
          </p:cNvSpPr>
          <p:nvPr>
            <p:ph type="sldNum" sz="quarter" idx="10"/>
          </p:nvPr>
        </p:nvSpPr>
        <p:spPr/>
        <p:txBody>
          <a:bodyPr/>
          <a:lstStyle/>
          <a:p>
            <a:fld id="{14B8E2AB-1053-4EA5-97BB-36119DA51645}" type="slidenum">
              <a:rPr lang="de-DE" smtClean="0"/>
              <a:t>16</a:t>
            </a:fld>
            <a:endParaRPr lang="de-DE"/>
          </a:p>
        </p:txBody>
      </p:sp>
    </p:spTree>
    <p:extLst>
      <p:ext uri="{BB962C8B-B14F-4D97-AF65-F5344CB8AC3E}">
        <p14:creationId xmlns:p14="http://schemas.microsoft.com/office/powerpoint/2010/main" val="14761942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1044" name="Line 20"/>
          <p:cNvSpPr>
            <a:spLocks noChangeShapeType="1"/>
          </p:cNvSpPr>
          <p:nvPr/>
        </p:nvSpPr>
        <p:spPr bwMode="auto">
          <a:xfrm>
            <a:off x="0" y="685800"/>
            <a:ext cx="9144000" cy="0"/>
          </a:xfrm>
          <a:prstGeom prst="line">
            <a:avLst/>
          </a:prstGeom>
          <a:noFill/>
          <a:ln w="9525">
            <a:solidFill>
              <a:schemeClr val="tx1"/>
            </a:solidFill>
            <a:round/>
            <a:headEnd/>
            <a:tailEnd/>
          </a:ln>
          <a:effectLst/>
        </p:spPr>
        <p:txBody>
          <a:bodyPr/>
          <a:lstStyle/>
          <a:p>
            <a:pPr>
              <a:defRPr/>
            </a:pPr>
            <a:endParaRPr lang="en-US">
              <a:latin typeface="Arial" pitchFamily="34" charset="0"/>
            </a:endParaRPr>
          </a:p>
        </p:txBody>
      </p:sp>
      <p:sp>
        <p:nvSpPr>
          <p:cNvPr id="1042" name="Text Box 18"/>
          <p:cNvSpPr txBox="1">
            <a:spLocks noChangeArrowheads="1"/>
          </p:cNvSpPr>
          <p:nvPr/>
        </p:nvSpPr>
        <p:spPr bwMode="auto">
          <a:xfrm>
            <a:off x="6229350" y="479425"/>
            <a:ext cx="1841500" cy="228600"/>
          </a:xfrm>
          <a:prstGeom prst="rect">
            <a:avLst/>
          </a:prstGeom>
          <a:noFill/>
          <a:ln w="9525">
            <a:noFill/>
            <a:miter lim="800000"/>
            <a:headEnd/>
            <a:tailEnd/>
          </a:ln>
          <a:effectLst/>
        </p:spPr>
        <p:txBody>
          <a:bodyPr wrap="none">
            <a:spAutoFit/>
          </a:bodyPr>
          <a:lstStyle/>
          <a:p>
            <a:pPr>
              <a:defRPr/>
            </a:pPr>
            <a:r>
              <a:rPr lang="de-DE" sz="900">
                <a:solidFill>
                  <a:schemeClr val="bg2"/>
                </a:solidFill>
                <a:latin typeface="Arial" pitchFamily="34" charset="0"/>
              </a:rPr>
              <a:t>Technische Universität München</a:t>
            </a:r>
          </a:p>
        </p:txBody>
      </p:sp>
      <p:sp>
        <p:nvSpPr>
          <p:cNvPr id="1046" name="Line 22"/>
          <p:cNvSpPr>
            <a:spLocks noChangeShapeType="1"/>
          </p:cNvSpPr>
          <p:nvPr/>
        </p:nvSpPr>
        <p:spPr bwMode="auto">
          <a:xfrm>
            <a:off x="0" y="685800"/>
            <a:ext cx="9144000" cy="0"/>
          </a:xfrm>
          <a:prstGeom prst="line">
            <a:avLst/>
          </a:prstGeom>
          <a:noFill/>
          <a:ln w="9525">
            <a:solidFill>
              <a:schemeClr val="bg2"/>
            </a:solidFill>
            <a:round/>
            <a:headEnd/>
            <a:tailEnd/>
          </a:ln>
          <a:effectLst/>
        </p:spPr>
        <p:txBody>
          <a:bodyPr/>
          <a:lstStyle/>
          <a:p>
            <a:pPr>
              <a:defRPr/>
            </a:pPr>
            <a:endParaRPr lang="en-US">
              <a:latin typeface="Arial" pitchFamily="34" charset="0"/>
            </a:endParaRPr>
          </a:p>
        </p:txBody>
      </p:sp>
      <p:sp>
        <p:nvSpPr>
          <p:cNvPr id="1047" name="Line 23"/>
          <p:cNvSpPr>
            <a:spLocks noChangeShapeType="1"/>
          </p:cNvSpPr>
          <p:nvPr/>
        </p:nvSpPr>
        <p:spPr bwMode="auto">
          <a:xfrm>
            <a:off x="0" y="6324600"/>
            <a:ext cx="9144000" cy="0"/>
          </a:xfrm>
          <a:prstGeom prst="line">
            <a:avLst/>
          </a:prstGeom>
          <a:noFill/>
          <a:ln w="9525">
            <a:solidFill>
              <a:schemeClr val="bg2"/>
            </a:solidFill>
            <a:round/>
            <a:headEnd/>
            <a:tailEnd/>
          </a:ln>
          <a:effectLst/>
        </p:spPr>
        <p:txBody>
          <a:bodyPr/>
          <a:lstStyle/>
          <a:p>
            <a:pPr>
              <a:defRPr/>
            </a:pPr>
            <a:endParaRPr lang="en-US">
              <a:latin typeface="Arial" pitchFamily="34" charset="0"/>
            </a:endParaRPr>
          </a:p>
        </p:txBody>
      </p:sp>
      <p:pic>
        <p:nvPicPr>
          <p:cNvPr id="66566" name="Picture 2" descr="C:\Users\Flopc\Desktop\ppt\TUMLogo_oZ_Vollfl_blau_RGB.emf"/>
          <p:cNvPicPr>
            <a:picLocks noChangeAspect="1" noChangeArrowheads="1"/>
          </p:cNvPicPr>
          <p:nvPr/>
        </p:nvPicPr>
        <p:blipFill>
          <a:blip r:embed="rId2"/>
          <a:srcRect/>
          <a:stretch>
            <a:fillRect/>
          </a:stretch>
        </p:blipFill>
        <p:spPr bwMode="auto">
          <a:xfrm>
            <a:off x="8035925" y="325438"/>
            <a:ext cx="606425" cy="320675"/>
          </a:xfrm>
          <a:prstGeom prst="rect">
            <a:avLst/>
          </a:prstGeom>
          <a:noFill/>
          <a:ln w="9525">
            <a:noFill/>
            <a:miter lim="800000"/>
            <a:headEnd/>
            <a:tailEnd/>
          </a:ln>
        </p:spPr>
      </p:pic>
      <p:pic>
        <p:nvPicPr>
          <p:cNvPr id="66567" name="Picture 15" descr="WINFOLOGO"/>
          <p:cNvPicPr>
            <a:picLocks noChangeAspect="1" noChangeArrowheads="1"/>
          </p:cNvPicPr>
          <p:nvPr userDrawn="1"/>
        </p:nvPicPr>
        <p:blipFill>
          <a:blip r:embed="rId3"/>
          <a:srcRect/>
          <a:stretch>
            <a:fillRect/>
          </a:stretch>
        </p:blipFill>
        <p:spPr bwMode="auto">
          <a:xfrm>
            <a:off x="7235825" y="6454775"/>
            <a:ext cx="1439863" cy="314325"/>
          </a:xfrm>
          <a:prstGeom prst="rect">
            <a:avLst/>
          </a:prstGeom>
          <a:noFill/>
          <a:ln w="9525">
            <a:noFill/>
            <a:miter lim="800000"/>
            <a:headEnd/>
            <a:tailEnd/>
          </a:ln>
        </p:spPr>
      </p:pic>
      <p:sp>
        <p:nvSpPr>
          <p:cNvPr id="15" name="Rectangle 19"/>
          <p:cNvSpPr>
            <a:spLocks noChangeArrowheads="1"/>
          </p:cNvSpPr>
          <p:nvPr userDrawn="1"/>
        </p:nvSpPr>
        <p:spPr bwMode="auto">
          <a:xfrm>
            <a:off x="3851275" y="6453188"/>
            <a:ext cx="1390650" cy="244475"/>
          </a:xfrm>
          <a:prstGeom prst="rect">
            <a:avLst/>
          </a:prstGeom>
          <a:noFill/>
          <a:ln w="9525">
            <a:noFill/>
            <a:miter lim="800000"/>
            <a:headEnd/>
            <a:tailEnd/>
          </a:ln>
          <a:effectLst/>
        </p:spPr>
        <p:txBody>
          <a:bodyPr wrap="none">
            <a:spAutoFit/>
          </a:bodyPr>
          <a:lstStyle/>
          <a:p>
            <a:pPr algn="ctr" eaLnBrk="1" hangingPunct="1">
              <a:spcBef>
                <a:spcPct val="50000"/>
              </a:spcBef>
              <a:defRPr/>
            </a:pPr>
            <a:r>
              <a:rPr lang="de-DE" sz="1000" dirty="0">
                <a:solidFill>
                  <a:srgbClr val="0065BD"/>
                </a:solidFill>
              </a:rPr>
              <a:t>© Prof. Dr. H. Krcmar</a:t>
            </a:r>
          </a:p>
        </p:txBody>
      </p:sp>
      <p:sp>
        <p:nvSpPr>
          <p:cNvPr id="66570" name="Rectangle 2"/>
          <p:cNvSpPr>
            <a:spLocks noGrp="1" noChangeArrowheads="1"/>
          </p:cNvSpPr>
          <p:nvPr>
            <p:ph type="ctrTitle"/>
          </p:nvPr>
        </p:nvSpPr>
        <p:spPr>
          <a:xfrm>
            <a:off x="685800" y="2130425"/>
            <a:ext cx="7772400" cy="1470025"/>
          </a:xfrm>
          <a:noFill/>
        </p:spPr>
        <p:txBody>
          <a:bodyPr/>
          <a:lstStyle>
            <a:lvl1pPr algn="ctr">
              <a:defRPr sz="3600" smtClean="0">
                <a:latin typeface="Arial" charset="0"/>
              </a:defRPr>
            </a:lvl1pPr>
          </a:lstStyle>
          <a:p>
            <a:r>
              <a:rPr lang="de-DE" smtClean="0"/>
              <a:t>Titelmasterformat durch Klicken bearbeiten</a:t>
            </a:r>
            <a:endParaRPr lang="de-DE" dirty="0" smtClean="0"/>
          </a:p>
        </p:txBody>
      </p:sp>
      <p:sp>
        <p:nvSpPr>
          <p:cNvPr id="66571" name="Rectangle 3"/>
          <p:cNvSpPr>
            <a:spLocks noGrp="1" noChangeArrowheads="1"/>
          </p:cNvSpPr>
          <p:nvPr>
            <p:ph type="subTitle" idx="1"/>
          </p:nvPr>
        </p:nvSpPr>
        <p:spPr>
          <a:xfrm>
            <a:off x="1371600" y="3886200"/>
            <a:ext cx="6400800" cy="1752600"/>
          </a:xfrm>
        </p:spPr>
        <p:txBody>
          <a:bodyPr/>
          <a:lstStyle>
            <a:lvl1pPr marL="0" indent="0" algn="ctr">
              <a:buFontTx/>
              <a:buNone/>
              <a:defRPr sz="2600" smtClean="0">
                <a:latin typeface="Arial" charset="0"/>
              </a:defRPr>
            </a:lvl1pPr>
          </a:lstStyle>
          <a:p>
            <a:r>
              <a:rPr lang="de-DE" smtClean="0"/>
              <a:t>Formatvorlage des Untertitelmasters durch Klicken bearbeiten</a:t>
            </a:r>
            <a:endParaRPr lang="de-DE" dirty="0" smtClean="0"/>
          </a:p>
        </p:txBody>
      </p:sp>
    </p:spTree>
  </p:cSld>
  <p:clrMapOvr>
    <a:masterClrMapping/>
  </p:clrMapOvr>
  <p:transition/>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4" name="Line 20"/>
          <p:cNvSpPr>
            <a:spLocks noChangeShapeType="1"/>
          </p:cNvSpPr>
          <p:nvPr/>
        </p:nvSpPr>
        <p:spPr bwMode="auto">
          <a:xfrm>
            <a:off x="0" y="685800"/>
            <a:ext cx="9144000" cy="0"/>
          </a:xfrm>
          <a:prstGeom prst="line">
            <a:avLst/>
          </a:prstGeom>
          <a:noFill/>
          <a:ln w="9525">
            <a:solidFill>
              <a:schemeClr val="tx1"/>
            </a:solidFill>
            <a:round/>
            <a:headEnd/>
            <a:tailEnd/>
          </a:ln>
          <a:effectLst/>
        </p:spPr>
        <p:txBody>
          <a:bodyPr/>
          <a:lstStyle/>
          <a:p>
            <a:pPr>
              <a:defRPr/>
            </a:pPr>
            <a:endParaRPr lang="en-US">
              <a:latin typeface="Arial" pitchFamily="34" charset="0"/>
            </a:endParaRPr>
          </a:p>
        </p:txBody>
      </p:sp>
      <p:sp>
        <p:nvSpPr>
          <p:cNvPr id="5" name="Text Box 18"/>
          <p:cNvSpPr txBox="1">
            <a:spLocks noChangeArrowheads="1"/>
          </p:cNvSpPr>
          <p:nvPr/>
        </p:nvSpPr>
        <p:spPr bwMode="auto">
          <a:xfrm>
            <a:off x="6229350" y="479425"/>
            <a:ext cx="1841500" cy="228600"/>
          </a:xfrm>
          <a:prstGeom prst="rect">
            <a:avLst/>
          </a:prstGeom>
          <a:noFill/>
          <a:ln w="9525">
            <a:noFill/>
            <a:miter lim="800000"/>
            <a:headEnd/>
            <a:tailEnd/>
          </a:ln>
          <a:effectLst/>
        </p:spPr>
        <p:txBody>
          <a:bodyPr wrap="none">
            <a:spAutoFit/>
          </a:bodyPr>
          <a:lstStyle/>
          <a:p>
            <a:pPr>
              <a:defRPr/>
            </a:pPr>
            <a:r>
              <a:rPr lang="de-DE" sz="900">
                <a:solidFill>
                  <a:schemeClr val="bg2"/>
                </a:solidFill>
                <a:latin typeface="Arial" pitchFamily="34" charset="0"/>
              </a:rPr>
              <a:t>Technische Universität München</a:t>
            </a:r>
          </a:p>
        </p:txBody>
      </p:sp>
      <p:sp>
        <p:nvSpPr>
          <p:cNvPr id="6" name="Line 22"/>
          <p:cNvSpPr>
            <a:spLocks noChangeShapeType="1"/>
          </p:cNvSpPr>
          <p:nvPr/>
        </p:nvSpPr>
        <p:spPr bwMode="auto">
          <a:xfrm>
            <a:off x="0" y="685800"/>
            <a:ext cx="9144000" cy="0"/>
          </a:xfrm>
          <a:prstGeom prst="line">
            <a:avLst/>
          </a:prstGeom>
          <a:noFill/>
          <a:ln w="9525">
            <a:solidFill>
              <a:schemeClr val="bg2"/>
            </a:solidFill>
            <a:round/>
            <a:headEnd/>
            <a:tailEnd/>
          </a:ln>
          <a:effectLst/>
        </p:spPr>
        <p:txBody>
          <a:bodyPr/>
          <a:lstStyle/>
          <a:p>
            <a:pPr>
              <a:defRPr/>
            </a:pPr>
            <a:endParaRPr lang="en-US">
              <a:latin typeface="Arial" pitchFamily="34" charset="0"/>
            </a:endParaRPr>
          </a:p>
        </p:txBody>
      </p:sp>
      <p:sp>
        <p:nvSpPr>
          <p:cNvPr id="7" name="Line 23"/>
          <p:cNvSpPr>
            <a:spLocks noChangeShapeType="1"/>
          </p:cNvSpPr>
          <p:nvPr/>
        </p:nvSpPr>
        <p:spPr bwMode="auto">
          <a:xfrm>
            <a:off x="0" y="6324600"/>
            <a:ext cx="9144000" cy="0"/>
          </a:xfrm>
          <a:prstGeom prst="line">
            <a:avLst/>
          </a:prstGeom>
          <a:noFill/>
          <a:ln w="9525">
            <a:solidFill>
              <a:schemeClr val="bg2"/>
            </a:solidFill>
            <a:round/>
            <a:headEnd/>
            <a:tailEnd/>
          </a:ln>
          <a:effectLst/>
        </p:spPr>
        <p:txBody>
          <a:bodyPr/>
          <a:lstStyle/>
          <a:p>
            <a:pPr>
              <a:defRPr/>
            </a:pPr>
            <a:endParaRPr lang="en-US">
              <a:latin typeface="Arial" pitchFamily="34" charset="0"/>
            </a:endParaRPr>
          </a:p>
        </p:txBody>
      </p:sp>
      <p:pic>
        <p:nvPicPr>
          <p:cNvPr id="8" name="Picture 2" descr="C:\Users\Flopc\Desktop\ppt\TUMLogo_oZ_Vollfl_blau_RGB.emf"/>
          <p:cNvPicPr>
            <a:picLocks noChangeAspect="1" noChangeArrowheads="1"/>
          </p:cNvPicPr>
          <p:nvPr/>
        </p:nvPicPr>
        <p:blipFill>
          <a:blip r:embed="rId2"/>
          <a:srcRect/>
          <a:stretch>
            <a:fillRect/>
          </a:stretch>
        </p:blipFill>
        <p:spPr bwMode="auto">
          <a:xfrm>
            <a:off x="8035925" y="325438"/>
            <a:ext cx="606425" cy="320675"/>
          </a:xfrm>
          <a:prstGeom prst="rect">
            <a:avLst/>
          </a:prstGeom>
          <a:noFill/>
          <a:ln w="9525">
            <a:noFill/>
            <a:miter lim="800000"/>
            <a:headEnd/>
            <a:tailEnd/>
          </a:ln>
        </p:spPr>
      </p:pic>
      <p:pic>
        <p:nvPicPr>
          <p:cNvPr id="9" name="Picture 15" descr="WINFOLOGO"/>
          <p:cNvPicPr>
            <a:picLocks noChangeAspect="1" noChangeArrowheads="1"/>
          </p:cNvPicPr>
          <p:nvPr userDrawn="1"/>
        </p:nvPicPr>
        <p:blipFill>
          <a:blip r:embed="rId3"/>
          <a:srcRect/>
          <a:stretch>
            <a:fillRect/>
          </a:stretch>
        </p:blipFill>
        <p:spPr bwMode="auto">
          <a:xfrm>
            <a:off x="7235825" y="6454775"/>
            <a:ext cx="1439863" cy="314325"/>
          </a:xfrm>
          <a:prstGeom prst="rect">
            <a:avLst/>
          </a:prstGeom>
          <a:noFill/>
          <a:ln w="9525">
            <a:noFill/>
            <a:miter lim="800000"/>
            <a:headEnd/>
            <a:tailEnd/>
          </a:ln>
        </p:spPr>
      </p:pic>
      <p:sp>
        <p:nvSpPr>
          <p:cNvPr id="11" name="Text Box 12"/>
          <p:cNvSpPr txBox="1">
            <a:spLocks noChangeArrowheads="1"/>
          </p:cNvSpPr>
          <p:nvPr userDrawn="1"/>
        </p:nvSpPr>
        <p:spPr bwMode="auto">
          <a:xfrm>
            <a:off x="493816" y="6415830"/>
            <a:ext cx="442750" cy="246221"/>
          </a:xfrm>
          <a:prstGeom prst="rect">
            <a:avLst/>
          </a:prstGeom>
          <a:noFill/>
          <a:ln w="9525">
            <a:noFill/>
            <a:miter lim="800000"/>
            <a:headEnd/>
            <a:tailEnd/>
          </a:ln>
          <a:effectLst/>
        </p:spPr>
        <p:txBody>
          <a:bodyPr wrap="none">
            <a:spAutoFit/>
          </a:bodyPr>
          <a:lstStyle/>
          <a:p>
            <a:pPr algn="l">
              <a:defRPr/>
            </a:pPr>
            <a:fld id="{1097A908-C15C-48E9-863D-72BCED286D16}" type="slidenum">
              <a:rPr lang="de-DE" sz="1000">
                <a:solidFill>
                  <a:schemeClr val="tx2"/>
                </a:solidFill>
              </a:rPr>
              <a:pPr algn="l">
                <a:defRPr/>
              </a:pPr>
              <a:t>‹Nr.›</a:t>
            </a:fld>
            <a:endParaRPr lang="de-DE" sz="1000" dirty="0">
              <a:solidFill>
                <a:schemeClr val="tx2"/>
              </a:solidFill>
            </a:endParaRPr>
          </a:p>
        </p:txBody>
      </p:sp>
      <p:sp>
        <p:nvSpPr>
          <p:cNvPr id="2" name="Titel 1"/>
          <p:cNvSpPr>
            <a:spLocks noGrp="1"/>
          </p:cNvSpPr>
          <p:nvPr>
            <p:ph type="title"/>
          </p:nvPr>
        </p:nvSpPr>
        <p:spPr/>
        <p:txBody>
          <a:bodyPr/>
          <a:lstStyle/>
          <a:p>
            <a:r>
              <a:rPr lang="de-DE" smtClean="0"/>
              <a:t>Titelmasterformat durch Klicken bearbeiten</a:t>
            </a:r>
            <a:endParaRPr lang="en-US" dirty="0"/>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2" name="Rectangle 4"/>
          <p:cNvSpPr>
            <a:spLocks noGrp="1" noChangeArrowheads="1"/>
          </p:cNvSpPr>
          <p:nvPr>
            <p:ph type="dt" sz="half" idx="10"/>
          </p:nvPr>
        </p:nvSpPr>
        <p:spPr>
          <a:xfrm>
            <a:off x="593460" y="6400800"/>
            <a:ext cx="1905000" cy="304800"/>
          </a:xfrm>
        </p:spPr>
        <p:txBody>
          <a:bodyPr anchor="ctr" anchorCtr="0"/>
          <a:lstStyle>
            <a:lvl1pPr algn="ctr">
              <a:defRPr sz="1000">
                <a:solidFill>
                  <a:schemeClr val="bg2"/>
                </a:solidFill>
              </a:defRPr>
            </a:lvl1pPr>
          </a:lstStyle>
          <a:p>
            <a:pPr>
              <a:defRPr/>
            </a:pPr>
            <a:endParaRPr lang="de-DE" dirty="0"/>
          </a:p>
        </p:txBody>
      </p:sp>
      <p:sp>
        <p:nvSpPr>
          <p:cNvPr id="14" name="Rectangle 19"/>
          <p:cNvSpPr>
            <a:spLocks noChangeArrowheads="1"/>
          </p:cNvSpPr>
          <p:nvPr userDrawn="1"/>
        </p:nvSpPr>
        <p:spPr bwMode="auto">
          <a:xfrm>
            <a:off x="3851275" y="6453188"/>
            <a:ext cx="1390650" cy="244475"/>
          </a:xfrm>
          <a:prstGeom prst="rect">
            <a:avLst/>
          </a:prstGeom>
          <a:noFill/>
          <a:ln w="9525">
            <a:noFill/>
            <a:miter lim="800000"/>
            <a:headEnd/>
            <a:tailEnd/>
          </a:ln>
          <a:effectLst/>
        </p:spPr>
        <p:txBody>
          <a:bodyPr wrap="none">
            <a:spAutoFit/>
          </a:bodyPr>
          <a:lstStyle/>
          <a:p>
            <a:pPr algn="ctr" eaLnBrk="1" hangingPunct="1">
              <a:spcBef>
                <a:spcPct val="50000"/>
              </a:spcBef>
              <a:defRPr/>
            </a:pPr>
            <a:r>
              <a:rPr lang="de-DE" sz="1000" dirty="0">
                <a:solidFill>
                  <a:srgbClr val="0065BD"/>
                </a:solidFill>
              </a:rPr>
              <a:t>© Prof. Dr. H. Krcmar</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7_Titel und Inhalt">
    <p:spTree>
      <p:nvGrpSpPr>
        <p:cNvPr id="1" name=""/>
        <p:cNvGrpSpPr/>
        <p:nvPr/>
      </p:nvGrpSpPr>
      <p:grpSpPr>
        <a:xfrm>
          <a:off x="0" y="0"/>
          <a:ext cx="0" cy="0"/>
          <a:chOff x="0" y="0"/>
          <a:chExt cx="0" cy="0"/>
        </a:xfrm>
      </p:grpSpPr>
      <p:sp>
        <p:nvSpPr>
          <p:cNvPr id="4" name="Line 20"/>
          <p:cNvSpPr>
            <a:spLocks noChangeShapeType="1"/>
          </p:cNvSpPr>
          <p:nvPr/>
        </p:nvSpPr>
        <p:spPr bwMode="auto">
          <a:xfrm>
            <a:off x="0" y="685800"/>
            <a:ext cx="9144000" cy="0"/>
          </a:xfrm>
          <a:prstGeom prst="line">
            <a:avLst/>
          </a:prstGeom>
          <a:noFill/>
          <a:ln w="9525">
            <a:solidFill>
              <a:schemeClr val="tx1"/>
            </a:solidFill>
            <a:round/>
            <a:headEnd/>
            <a:tailEnd/>
          </a:ln>
          <a:effectLst/>
        </p:spPr>
        <p:txBody>
          <a:bodyPr/>
          <a:lstStyle/>
          <a:p>
            <a:pPr>
              <a:defRPr/>
            </a:pPr>
            <a:endParaRPr lang="en-US">
              <a:latin typeface="Arial" pitchFamily="34" charset="0"/>
            </a:endParaRPr>
          </a:p>
        </p:txBody>
      </p:sp>
      <p:sp>
        <p:nvSpPr>
          <p:cNvPr id="5" name="Text Box 18"/>
          <p:cNvSpPr txBox="1">
            <a:spLocks noChangeArrowheads="1"/>
          </p:cNvSpPr>
          <p:nvPr/>
        </p:nvSpPr>
        <p:spPr bwMode="auto">
          <a:xfrm>
            <a:off x="6229350" y="479425"/>
            <a:ext cx="1841500" cy="228600"/>
          </a:xfrm>
          <a:prstGeom prst="rect">
            <a:avLst/>
          </a:prstGeom>
          <a:noFill/>
          <a:ln w="9525">
            <a:noFill/>
            <a:miter lim="800000"/>
            <a:headEnd/>
            <a:tailEnd/>
          </a:ln>
          <a:effectLst/>
        </p:spPr>
        <p:txBody>
          <a:bodyPr wrap="none">
            <a:spAutoFit/>
          </a:bodyPr>
          <a:lstStyle/>
          <a:p>
            <a:pPr>
              <a:defRPr/>
            </a:pPr>
            <a:r>
              <a:rPr lang="de-DE" sz="900">
                <a:solidFill>
                  <a:schemeClr val="bg2"/>
                </a:solidFill>
                <a:latin typeface="Arial" pitchFamily="34" charset="0"/>
              </a:rPr>
              <a:t>Technische Universität München</a:t>
            </a:r>
          </a:p>
        </p:txBody>
      </p:sp>
      <p:sp>
        <p:nvSpPr>
          <p:cNvPr id="6" name="Line 22"/>
          <p:cNvSpPr>
            <a:spLocks noChangeShapeType="1"/>
          </p:cNvSpPr>
          <p:nvPr/>
        </p:nvSpPr>
        <p:spPr bwMode="auto">
          <a:xfrm>
            <a:off x="0" y="685800"/>
            <a:ext cx="9144000" cy="0"/>
          </a:xfrm>
          <a:prstGeom prst="line">
            <a:avLst/>
          </a:prstGeom>
          <a:noFill/>
          <a:ln w="9525">
            <a:solidFill>
              <a:schemeClr val="bg2"/>
            </a:solidFill>
            <a:round/>
            <a:headEnd/>
            <a:tailEnd/>
          </a:ln>
          <a:effectLst/>
        </p:spPr>
        <p:txBody>
          <a:bodyPr/>
          <a:lstStyle/>
          <a:p>
            <a:pPr>
              <a:defRPr/>
            </a:pPr>
            <a:endParaRPr lang="en-US">
              <a:latin typeface="Arial" pitchFamily="34" charset="0"/>
            </a:endParaRPr>
          </a:p>
        </p:txBody>
      </p:sp>
      <p:sp>
        <p:nvSpPr>
          <p:cNvPr id="7" name="Line 23"/>
          <p:cNvSpPr>
            <a:spLocks noChangeShapeType="1"/>
          </p:cNvSpPr>
          <p:nvPr/>
        </p:nvSpPr>
        <p:spPr bwMode="auto">
          <a:xfrm>
            <a:off x="0" y="6324600"/>
            <a:ext cx="9144000" cy="0"/>
          </a:xfrm>
          <a:prstGeom prst="line">
            <a:avLst/>
          </a:prstGeom>
          <a:noFill/>
          <a:ln w="9525">
            <a:solidFill>
              <a:schemeClr val="bg2"/>
            </a:solidFill>
            <a:round/>
            <a:headEnd/>
            <a:tailEnd/>
          </a:ln>
          <a:effectLst/>
        </p:spPr>
        <p:txBody>
          <a:bodyPr/>
          <a:lstStyle/>
          <a:p>
            <a:pPr>
              <a:defRPr/>
            </a:pPr>
            <a:endParaRPr lang="en-US">
              <a:latin typeface="Arial" pitchFamily="34" charset="0"/>
            </a:endParaRPr>
          </a:p>
        </p:txBody>
      </p:sp>
      <p:pic>
        <p:nvPicPr>
          <p:cNvPr id="8" name="Picture 2" descr="C:\Users\Flopc\Desktop\ppt\TUMLogo_oZ_Vollfl_blau_RGB.emf"/>
          <p:cNvPicPr>
            <a:picLocks noChangeAspect="1" noChangeArrowheads="1"/>
          </p:cNvPicPr>
          <p:nvPr/>
        </p:nvPicPr>
        <p:blipFill>
          <a:blip r:embed="rId2" cstate="print"/>
          <a:srcRect/>
          <a:stretch>
            <a:fillRect/>
          </a:stretch>
        </p:blipFill>
        <p:spPr bwMode="auto">
          <a:xfrm>
            <a:off x="8035925" y="325438"/>
            <a:ext cx="606425" cy="320675"/>
          </a:xfrm>
          <a:prstGeom prst="rect">
            <a:avLst/>
          </a:prstGeom>
          <a:noFill/>
          <a:ln w="9525">
            <a:noFill/>
            <a:miter lim="800000"/>
            <a:headEnd/>
            <a:tailEnd/>
          </a:ln>
        </p:spPr>
      </p:pic>
      <p:pic>
        <p:nvPicPr>
          <p:cNvPr id="9" name="Picture 15" descr="WINFOLOGO"/>
          <p:cNvPicPr>
            <a:picLocks noChangeAspect="1" noChangeArrowheads="1"/>
          </p:cNvPicPr>
          <p:nvPr userDrawn="1"/>
        </p:nvPicPr>
        <p:blipFill>
          <a:blip r:embed="rId3" cstate="print"/>
          <a:srcRect/>
          <a:stretch>
            <a:fillRect/>
          </a:stretch>
        </p:blipFill>
        <p:spPr bwMode="auto">
          <a:xfrm>
            <a:off x="7235825" y="6454775"/>
            <a:ext cx="1439863" cy="314325"/>
          </a:xfrm>
          <a:prstGeom prst="rect">
            <a:avLst/>
          </a:prstGeom>
          <a:noFill/>
          <a:ln w="9525">
            <a:noFill/>
            <a:miter lim="800000"/>
            <a:headEnd/>
            <a:tailEnd/>
          </a:ln>
        </p:spPr>
      </p:pic>
      <p:sp>
        <p:nvSpPr>
          <p:cNvPr id="11" name="Text Box 12"/>
          <p:cNvSpPr txBox="1">
            <a:spLocks noChangeArrowheads="1"/>
          </p:cNvSpPr>
          <p:nvPr userDrawn="1"/>
        </p:nvSpPr>
        <p:spPr bwMode="auto">
          <a:xfrm>
            <a:off x="414338" y="6450013"/>
            <a:ext cx="488950" cy="274637"/>
          </a:xfrm>
          <a:prstGeom prst="rect">
            <a:avLst/>
          </a:prstGeom>
          <a:noFill/>
          <a:ln w="9525">
            <a:noFill/>
            <a:miter lim="800000"/>
            <a:headEnd/>
            <a:tailEnd/>
          </a:ln>
          <a:effectLst/>
        </p:spPr>
        <p:txBody>
          <a:bodyPr wrap="none">
            <a:spAutoFit/>
          </a:bodyPr>
          <a:lstStyle/>
          <a:p>
            <a:pPr algn="l">
              <a:defRPr/>
            </a:pPr>
            <a:fld id="{6F160743-2F1F-4F94-8914-E7F69BF5E472}" type="slidenum">
              <a:rPr lang="de-DE" sz="1200">
                <a:solidFill>
                  <a:schemeClr val="tx2"/>
                </a:solidFill>
              </a:rPr>
              <a:pPr algn="l">
                <a:defRPr/>
              </a:pPr>
              <a:t>‹Nr.›</a:t>
            </a:fld>
            <a:endParaRPr lang="de-DE" sz="1200" dirty="0">
              <a:solidFill>
                <a:schemeClr val="tx2"/>
              </a:solidFill>
            </a:endParaRPr>
          </a:p>
        </p:txBody>
      </p:sp>
      <p:sp>
        <p:nvSpPr>
          <p:cNvPr id="2" name="Titel 1"/>
          <p:cNvSpPr>
            <a:spLocks noGrp="1"/>
          </p:cNvSpPr>
          <p:nvPr>
            <p:ph type="title"/>
          </p:nvPr>
        </p:nvSpPr>
        <p:spPr>
          <a:xfrm>
            <a:off x="508000" y="1266825"/>
            <a:ext cx="8128000" cy="609600"/>
          </a:xfrm>
        </p:spPr>
        <p:txBody>
          <a:bodyPr lIns="0" anchor="t"/>
          <a:lstStyle>
            <a:lvl1pPr>
              <a:defRPr sz="1600" b="0"/>
            </a:lvl1pPr>
          </a:lstStyle>
          <a:p>
            <a:r>
              <a:rPr lang="de-DE" dirty="0" smtClean="0"/>
              <a:t>Titelmasterformat durch Klicken bearbeiten</a:t>
            </a:r>
            <a:endParaRPr lang="en-US" dirty="0"/>
          </a:p>
        </p:txBody>
      </p:sp>
      <p:sp>
        <p:nvSpPr>
          <p:cNvPr id="15" name="Textplatzhalter 14"/>
          <p:cNvSpPr>
            <a:spLocks noGrp="1"/>
          </p:cNvSpPr>
          <p:nvPr>
            <p:ph type="body" sz="quarter" idx="12"/>
          </p:nvPr>
        </p:nvSpPr>
        <p:spPr>
          <a:xfrm>
            <a:off x="514350" y="819150"/>
            <a:ext cx="8134350" cy="314325"/>
          </a:xfrm>
        </p:spPr>
        <p:txBody>
          <a:bodyPr lIns="0" anchor="ctr"/>
          <a:lstStyle>
            <a:lvl1pPr>
              <a:buNone/>
              <a:defRPr sz="2200" b="1"/>
            </a:lvl1pPr>
            <a:lvl2pPr>
              <a:defRPr sz="2200"/>
            </a:lvl2pPr>
            <a:lvl3pPr>
              <a:defRPr sz="2200"/>
            </a:lvl3pPr>
            <a:lvl4pPr>
              <a:defRPr sz="2200"/>
            </a:lvl4pPr>
            <a:lvl5pPr>
              <a:defRPr sz="2200"/>
            </a:lvl5pPr>
          </a:lstStyle>
          <a:p>
            <a:pPr lvl="0"/>
            <a:r>
              <a:rPr lang="de-DE" smtClean="0"/>
              <a:t>Textmasterformate durch Klicken bearbeiten</a:t>
            </a:r>
          </a:p>
        </p:txBody>
      </p:sp>
      <p:sp>
        <p:nvSpPr>
          <p:cNvPr id="16" name="Inhaltsplatzhalter 2"/>
          <p:cNvSpPr>
            <a:spLocks noGrp="1"/>
          </p:cNvSpPr>
          <p:nvPr>
            <p:ph sz="half" idx="1"/>
          </p:nvPr>
        </p:nvSpPr>
        <p:spPr>
          <a:xfrm>
            <a:off x="508000" y="1981200"/>
            <a:ext cx="39878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17" name="Inhaltsplatzhalter 3"/>
          <p:cNvSpPr>
            <a:spLocks noGrp="1"/>
          </p:cNvSpPr>
          <p:nvPr>
            <p:ph sz="half" idx="2"/>
          </p:nvPr>
        </p:nvSpPr>
        <p:spPr>
          <a:xfrm>
            <a:off x="4648200" y="1981200"/>
            <a:ext cx="39878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1654623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4" name="Line 20"/>
          <p:cNvSpPr>
            <a:spLocks noChangeShapeType="1"/>
          </p:cNvSpPr>
          <p:nvPr/>
        </p:nvSpPr>
        <p:spPr bwMode="auto">
          <a:xfrm>
            <a:off x="0" y="685800"/>
            <a:ext cx="9144000" cy="0"/>
          </a:xfrm>
          <a:prstGeom prst="line">
            <a:avLst/>
          </a:prstGeom>
          <a:noFill/>
          <a:ln w="9525">
            <a:solidFill>
              <a:schemeClr val="tx1"/>
            </a:solidFill>
            <a:round/>
            <a:headEnd/>
            <a:tailEnd/>
          </a:ln>
          <a:effectLst/>
        </p:spPr>
        <p:txBody>
          <a:bodyPr/>
          <a:lstStyle/>
          <a:p>
            <a:pPr>
              <a:defRPr/>
            </a:pPr>
            <a:endParaRPr lang="en-US" dirty="0">
              <a:latin typeface="Arial" pitchFamily="34" charset="0"/>
            </a:endParaRPr>
          </a:p>
        </p:txBody>
      </p:sp>
      <p:sp>
        <p:nvSpPr>
          <p:cNvPr id="5" name="Text Box 18"/>
          <p:cNvSpPr txBox="1">
            <a:spLocks noChangeArrowheads="1"/>
          </p:cNvSpPr>
          <p:nvPr/>
        </p:nvSpPr>
        <p:spPr bwMode="auto">
          <a:xfrm>
            <a:off x="6229350" y="479425"/>
            <a:ext cx="1841500" cy="228600"/>
          </a:xfrm>
          <a:prstGeom prst="rect">
            <a:avLst/>
          </a:prstGeom>
          <a:noFill/>
          <a:ln w="9525">
            <a:noFill/>
            <a:miter lim="800000"/>
            <a:headEnd/>
            <a:tailEnd/>
          </a:ln>
          <a:effectLst/>
        </p:spPr>
        <p:txBody>
          <a:bodyPr wrap="none">
            <a:spAutoFit/>
          </a:bodyPr>
          <a:lstStyle/>
          <a:p>
            <a:pPr>
              <a:defRPr/>
            </a:pPr>
            <a:r>
              <a:rPr lang="de-DE" sz="900" dirty="0">
                <a:solidFill>
                  <a:schemeClr val="bg2"/>
                </a:solidFill>
                <a:latin typeface="Arial" pitchFamily="34" charset="0"/>
              </a:rPr>
              <a:t>Technische Universität München</a:t>
            </a:r>
          </a:p>
        </p:txBody>
      </p:sp>
      <p:sp>
        <p:nvSpPr>
          <p:cNvPr id="6" name="Line 22"/>
          <p:cNvSpPr>
            <a:spLocks noChangeShapeType="1"/>
          </p:cNvSpPr>
          <p:nvPr/>
        </p:nvSpPr>
        <p:spPr bwMode="auto">
          <a:xfrm>
            <a:off x="0" y="685800"/>
            <a:ext cx="9144000" cy="0"/>
          </a:xfrm>
          <a:prstGeom prst="line">
            <a:avLst/>
          </a:prstGeom>
          <a:noFill/>
          <a:ln w="9525">
            <a:solidFill>
              <a:schemeClr val="bg2"/>
            </a:solidFill>
            <a:round/>
            <a:headEnd/>
            <a:tailEnd/>
          </a:ln>
          <a:effectLst/>
        </p:spPr>
        <p:txBody>
          <a:bodyPr/>
          <a:lstStyle/>
          <a:p>
            <a:pPr>
              <a:defRPr/>
            </a:pPr>
            <a:endParaRPr lang="en-US" dirty="0">
              <a:latin typeface="Arial" pitchFamily="34" charset="0"/>
            </a:endParaRPr>
          </a:p>
        </p:txBody>
      </p:sp>
      <p:sp>
        <p:nvSpPr>
          <p:cNvPr id="7" name="Line 23"/>
          <p:cNvSpPr>
            <a:spLocks noChangeShapeType="1"/>
          </p:cNvSpPr>
          <p:nvPr/>
        </p:nvSpPr>
        <p:spPr bwMode="auto">
          <a:xfrm>
            <a:off x="0" y="6324600"/>
            <a:ext cx="9144000" cy="0"/>
          </a:xfrm>
          <a:prstGeom prst="line">
            <a:avLst/>
          </a:prstGeom>
          <a:noFill/>
          <a:ln w="9525">
            <a:solidFill>
              <a:schemeClr val="bg2"/>
            </a:solidFill>
            <a:round/>
            <a:headEnd/>
            <a:tailEnd/>
          </a:ln>
          <a:effectLst/>
        </p:spPr>
        <p:txBody>
          <a:bodyPr/>
          <a:lstStyle/>
          <a:p>
            <a:pPr>
              <a:defRPr/>
            </a:pPr>
            <a:endParaRPr lang="en-US" dirty="0">
              <a:latin typeface="Arial" pitchFamily="34" charset="0"/>
            </a:endParaRPr>
          </a:p>
        </p:txBody>
      </p:sp>
      <p:pic>
        <p:nvPicPr>
          <p:cNvPr id="8" name="Picture 2" descr="C:\Users\Flopc\Desktop\ppt\TUMLogo_oZ_Vollfl_blau_RGB.emf"/>
          <p:cNvPicPr>
            <a:picLocks noChangeAspect="1" noChangeArrowheads="1"/>
          </p:cNvPicPr>
          <p:nvPr/>
        </p:nvPicPr>
        <p:blipFill>
          <a:blip r:embed="rId2" cstate="print"/>
          <a:srcRect/>
          <a:stretch>
            <a:fillRect/>
          </a:stretch>
        </p:blipFill>
        <p:spPr bwMode="auto">
          <a:xfrm>
            <a:off x="8035925" y="325438"/>
            <a:ext cx="606425" cy="320675"/>
          </a:xfrm>
          <a:prstGeom prst="rect">
            <a:avLst/>
          </a:prstGeom>
          <a:noFill/>
          <a:ln w="9525">
            <a:noFill/>
            <a:miter lim="800000"/>
            <a:headEnd/>
            <a:tailEnd/>
          </a:ln>
        </p:spPr>
      </p:pic>
      <p:sp>
        <p:nvSpPr>
          <p:cNvPr id="10" name="Rectangle 19"/>
          <p:cNvSpPr>
            <a:spLocks noChangeArrowheads="1"/>
          </p:cNvSpPr>
          <p:nvPr userDrawn="1"/>
        </p:nvSpPr>
        <p:spPr bwMode="auto">
          <a:xfrm>
            <a:off x="3839533" y="6453188"/>
            <a:ext cx="1414170" cy="246221"/>
          </a:xfrm>
          <a:prstGeom prst="rect">
            <a:avLst/>
          </a:prstGeom>
          <a:noFill/>
          <a:ln w="9525">
            <a:noFill/>
            <a:miter lim="800000"/>
            <a:headEnd/>
            <a:tailEnd/>
          </a:ln>
          <a:effectLst/>
        </p:spPr>
        <p:txBody>
          <a:bodyPr wrap="none">
            <a:spAutoFit/>
          </a:bodyPr>
          <a:lstStyle/>
          <a:p>
            <a:pPr algn="ctr" eaLnBrk="1" hangingPunct="1">
              <a:spcBef>
                <a:spcPct val="50000"/>
              </a:spcBef>
              <a:defRPr/>
            </a:pPr>
            <a:r>
              <a:rPr lang="de-DE" sz="1000" dirty="0" smtClean="0">
                <a:solidFill>
                  <a:srgbClr val="0065BD"/>
                </a:solidFill>
              </a:rPr>
              <a:t>München, 23.05.2012</a:t>
            </a:r>
            <a:endParaRPr lang="de-DE" sz="1000" dirty="0">
              <a:solidFill>
                <a:srgbClr val="0065BD"/>
              </a:solidFill>
            </a:endParaRPr>
          </a:p>
        </p:txBody>
      </p:sp>
      <p:sp>
        <p:nvSpPr>
          <p:cNvPr id="11" name="Text Box 12"/>
          <p:cNvSpPr txBox="1">
            <a:spLocks noChangeArrowheads="1"/>
          </p:cNvSpPr>
          <p:nvPr userDrawn="1"/>
        </p:nvSpPr>
        <p:spPr bwMode="auto">
          <a:xfrm>
            <a:off x="414338" y="6450013"/>
            <a:ext cx="488950" cy="274637"/>
          </a:xfrm>
          <a:prstGeom prst="rect">
            <a:avLst/>
          </a:prstGeom>
          <a:noFill/>
          <a:ln w="9525">
            <a:noFill/>
            <a:miter lim="800000"/>
            <a:headEnd/>
            <a:tailEnd/>
          </a:ln>
          <a:effectLst/>
        </p:spPr>
        <p:txBody>
          <a:bodyPr wrap="none">
            <a:spAutoFit/>
          </a:bodyPr>
          <a:lstStyle/>
          <a:p>
            <a:pPr algn="l">
              <a:defRPr/>
            </a:pPr>
            <a:fld id="{1097A908-C15C-48E9-863D-72BCED286D16}" type="slidenum">
              <a:rPr lang="de-DE" sz="1200">
                <a:solidFill>
                  <a:schemeClr val="tx2"/>
                </a:solidFill>
              </a:rPr>
              <a:pPr algn="l">
                <a:defRPr/>
              </a:pPr>
              <a:t>‹Nr.›</a:t>
            </a:fld>
            <a:endParaRPr lang="de-DE" sz="1200" dirty="0">
              <a:solidFill>
                <a:schemeClr val="tx2"/>
              </a:solidFill>
            </a:endParaRPr>
          </a:p>
        </p:txBody>
      </p:sp>
      <p:sp>
        <p:nvSpPr>
          <p:cNvPr id="2" name="Titel 1"/>
          <p:cNvSpPr>
            <a:spLocks noGrp="1"/>
          </p:cNvSpPr>
          <p:nvPr>
            <p:ph type="title"/>
          </p:nvPr>
        </p:nvSpPr>
        <p:spPr>
          <a:xfrm>
            <a:off x="525463" y="1160258"/>
            <a:ext cx="8373450" cy="407795"/>
          </a:xfrm>
        </p:spPr>
        <p:txBody>
          <a:bodyPr lIns="0" anchor="t"/>
          <a:lstStyle>
            <a:lvl1pPr>
              <a:defRPr sz="2400"/>
            </a:lvl1pPr>
          </a:lstStyle>
          <a:p>
            <a:r>
              <a:rPr lang="de-DE" dirty="0" smtClean="0"/>
              <a:t>Titelmasterformat durch Klicken bearbeiten</a:t>
            </a:r>
            <a:endParaRPr lang="en-US" dirty="0"/>
          </a:p>
        </p:txBody>
      </p:sp>
      <p:sp>
        <p:nvSpPr>
          <p:cNvPr id="3" name="Inhaltsplatzhalter 2"/>
          <p:cNvSpPr>
            <a:spLocks noGrp="1"/>
          </p:cNvSpPr>
          <p:nvPr>
            <p:ph idx="1"/>
          </p:nvPr>
        </p:nvSpPr>
        <p:spPr>
          <a:xfrm>
            <a:off x="508000" y="1962151"/>
            <a:ext cx="8373450" cy="4095750"/>
          </a:xfrm>
        </p:spPr>
        <p:txBody>
          <a:bodyPr/>
          <a:lstStyle>
            <a:lvl1pPr>
              <a:defRPr sz="1400"/>
            </a:lvl1pPr>
            <a:lvl2pPr>
              <a:defRPr sz="1400"/>
            </a:lvl2pPr>
            <a:lvl3pPr>
              <a:defRPr sz="1200"/>
            </a:lvl3pPr>
            <a:lvl4pPr>
              <a:defRPr sz="1200"/>
            </a:lvl4pPr>
            <a:lvl5pPr>
              <a:defRPr sz="1200"/>
            </a:lvl5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US" dirty="0"/>
          </a:p>
        </p:txBody>
      </p:sp>
      <p:sp>
        <p:nvSpPr>
          <p:cNvPr id="13" name="Textplatzhalter 12"/>
          <p:cNvSpPr>
            <a:spLocks noGrp="1"/>
          </p:cNvSpPr>
          <p:nvPr>
            <p:ph type="body" sz="quarter" idx="10"/>
          </p:nvPr>
        </p:nvSpPr>
        <p:spPr>
          <a:xfrm>
            <a:off x="525251" y="771333"/>
            <a:ext cx="8374274" cy="381000"/>
          </a:xfrm>
        </p:spPr>
        <p:txBody>
          <a:bodyPr lIns="0"/>
          <a:lstStyle>
            <a:lvl1pPr>
              <a:buNone/>
              <a:defRPr sz="1600">
                <a:solidFill>
                  <a:schemeClr val="bg2"/>
                </a:solidFill>
              </a:defRPr>
            </a:lvl1pPr>
            <a:lvl2pPr>
              <a:buNone/>
              <a:defRPr sz="1600"/>
            </a:lvl2pPr>
            <a:lvl3pPr>
              <a:buNone/>
              <a:defRPr sz="1400"/>
            </a:lvl3pPr>
            <a:lvl4pPr>
              <a:buNone/>
              <a:defRPr sz="1200"/>
            </a:lvl4pPr>
            <a:lvl5pPr>
              <a:buNone/>
              <a:defRPr sz="1200"/>
            </a:lvl5pPr>
          </a:lstStyle>
          <a:p>
            <a:pPr lvl="0"/>
            <a:r>
              <a:rPr lang="de-DE" dirty="0" smtClean="0"/>
              <a:t>Textmasterformate durch Klicken bearbeiten</a:t>
            </a:r>
          </a:p>
        </p:txBody>
      </p:sp>
      <p:pic>
        <p:nvPicPr>
          <p:cNvPr id="17" name="Picture 20" descr="WINFOLOGO"/>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873834" y="6405562"/>
            <a:ext cx="2073275"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6431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6_Titel und Inhalt">
    <p:spTree>
      <p:nvGrpSpPr>
        <p:cNvPr id="1" name=""/>
        <p:cNvGrpSpPr/>
        <p:nvPr/>
      </p:nvGrpSpPr>
      <p:grpSpPr>
        <a:xfrm>
          <a:off x="0" y="0"/>
          <a:ext cx="0" cy="0"/>
          <a:chOff x="0" y="0"/>
          <a:chExt cx="0" cy="0"/>
        </a:xfrm>
      </p:grpSpPr>
      <p:sp>
        <p:nvSpPr>
          <p:cNvPr id="14" name="Line 20"/>
          <p:cNvSpPr>
            <a:spLocks noChangeShapeType="1"/>
          </p:cNvSpPr>
          <p:nvPr userDrawn="1"/>
        </p:nvSpPr>
        <p:spPr bwMode="auto">
          <a:xfrm>
            <a:off x="0" y="685800"/>
            <a:ext cx="9144000" cy="0"/>
          </a:xfrm>
          <a:prstGeom prst="line">
            <a:avLst/>
          </a:prstGeom>
          <a:noFill/>
          <a:ln w="9525">
            <a:solidFill>
              <a:schemeClr val="tx1"/>
            </a:solidFill>
            <a:round/>
            <a:headEnd/>
            <a:tailEnd/>
          </a:ln>
          <a:effectLst/>
        </p:spPr>
        <p:txBody>
          <a:bodyPr/>
          <a:lstStyle/>
          <a:p>
            <a:pPr>
              <a:defRPr/>
            </a:pPr>
            <a:endParaRPr lang="en-US" noProof="0">
              <a:latin typeface="Arial" pitchFamily="34" charset="0"/>
            </a:endParaRPr>
          </a:p>
        </p:txBody>
      </p:sp>
      <p:sp>
        <p:nvSpPr>
          <p:cNvPr id="16" name="Line 22"/>
          <p:cNvSpPr>
            <a:spLocks noChangeShapeType="1"/>
          </p:cNvSpPr>
          <p:nvPr userDrawn="1"/>
        </p:nvSpPr>
        <p:spPr bwMode="auto">
          <a:xfrm>
            <a:off x="0" y="685800"/>
            <a:ext cx="9144000" cy="0"/>
          </a:xfrm>
          <a:prstGeom prst="line">
            <a:avLst/>
          </a:prstGeom>
          <a:noFill/>
          <a:ln w="9525">
            <a:solidFill>
              <a:schemeClr val="bg2"/>
            </a:solidFill>
            <a:round/>
            <a:headEnd/>
            <a:tailEnd/>
          </a:ln>
          <a:effectLst/>
        </p:spPr>
        <p:txBody>
          <a:bodyPr/>
          <a:lstStyle/>
          <a:p>
            <a:pPr>
              <a:defRPr/>
            </a:pPr>
            <a:endParaRPr lang="en-US" noProof="0">
              <a:latin typeface="Arial" pitchFamily="34" charset="0"/>
            </a:endParaRPr>
          </a:p>
        </p:txBody>
      </p:sp>
      <p:sp>
        <p:nvSpPr>
          <p:cNvPr id="17" name="Line 23"/>
          <p:cNvSpPr>
            <a:spLocks noChangeShapeType="1"/>
          </p:cNvSpPr>
          <p:nvPr userDrawn="1"/>
        </p:nvSpPr>
        <p:spPr bwMode="auto">
          <a:xfrm>
            <a:off x="0" y="6324600"/>
            <a:ext cx="9144000" cy="0"/>
          </a:xfrm>
          <a:prstGeom prst="line">
            <a:avLst/>
          </a:prstGeom>
          <a:noFill/>
          <a:ln w="9525">
            <a:solidFill>
              <a:schemeClr val="bg2"/>
            </a:solidFill>
            <a:round/>
            <a:headEnd/>
            <a:tailEnd/>
          </a:ln>
          <a:effectLst/>
        </p:spPr>
        <p:txBody>
          <a:bodyPr/>
          <a:lstStyle/>
          <a:p>
            <a:pPr>
              <a:defRPr/>
            </a:pPr>
            <a:endParaRPr lang="en-US" noProof="0">
              <a:latin typeface="Arial" pitchFamily="34" charset="0"/>
            </a:endParaRPr>
          </a:p>
        </p:txBody>
      </p:sp>
      <p:pic>
        <p:nvPicPr>
          <p:cNvPr id="19" name="Picture 15" descr="WINFOLOGO"/>
          <p:cNvPicPr>
            <a:picLocks noChangeAspect="1" noChangeArrowheads="1"/>
          </p:cNvPicPr>
          <p:nvPr userDrawn="1"/>
        </p:nvPicPr>
        <p:blipFill>
          <a:blip r:embed="rId2" cstate="print"/>
          <a:srcRect/>
          <a:stretch>
            <a:fillRect/>
          </a:stretch>
        </p:blipFill>
        <p:spPr bwMode="auto">
          <a:xfrm>
            <a:off x="7235825" y="6454775"/>
            <a:ext cx="1439863" cy="314325"/>
          </a:xfrm>
          <a:prstGeom prst="rect">
            <a:avLst/>
          </a:prstGeom>
          <a:noFill/>
          <a:ln w="9525">
            <a:noFill/>
            <a:miter lim="800000"/>
            <a:headEnd/>
            <a:tailEnd/>
          </a:ln>
        </p:spPr>
      </p:pic>
      <p:sp>
        <p:nvSpPr>
          <p:cNvPr id="21" name="Text Box 12"/>
          <p:cNvSpPr txBox="1">
            <a:spLocks noChangeArrowheads="1"/>
          </p:cNvSpPr>
          <p:nvPr userDrawn="1"/>
        </p:nvSpPr>
        <p:spPr bwMode="auto">
          <a:xfrm>
            <a:off x="414338" y="6450013"/>
            <a:ext cx="488950" cy="274637"/>
          </a:xfrm>
          <a:prstGeom prst="rect">
            <a:avLst/>
          </a:prstGeom>
          <a:noFill/>
          <a:ln w="9525">
            <a:noFill/>
            <a:miter lim="800000"/>
            <a:headEnd/>
            <a:tailEnd/>
          </a:ln>
          <a:effectLst/>
        </p:spPr>
        <p:txBody>
          <a:bodyPr wrap="none">
            <a:spAutoFit/>
          </a:bodyPr>
          <a:lstStyle/>
          <a:p>
            <a:pPr algn="l">
              <a:defRPr/>
            </a:pPr>
            <a:fld id="{1097A908-C15C-48E9-863D-72BCED286D16}" type="slidenum">
              <a:rPr lang="en-US" sz="1200" noProof="0" smtClean="0">
                <a:solidFill>
                  <a:schemeClr val="tx2"/>
                </a:solidFill>
              </a:rPr>
              <a:pPr algn="l">
                <a:defRPr/>
              </a:pPr>
              <a:t>‹Nr.›</a:t>
            </a:fld>
            <a:endParaRPr lang="en-US" sz="1200" noProof="0">
              <a:solidFill>
                <a:schemeClr val="tx2"/>
              </a:solidFill>
            </a:endParaRPr>
          </a:p>
        </p:txBody>
      </p:sp>
      <p:sp>
        <p:nvSpPr>
          <p:cNvPr id="22" name="Titel 1"/>
          <p:cNvSpPr>
            <a:spLocks noGrp="1"/>
          </p:cNvSpPr>
          <p:nvPr>
            <p:ph type="title" hasCustomPrompt="1"/>
          </p:nvPr>
        </p:nvSpPr>
        <p:spPr>
          <a:xfrm>
            <a:off x="508000" y="758952"/>
            <a:ext cx="8128000" cy="765048"/>
          </a:xfrm>
        </p:spPr>
        <p:txBody>
          <a:bodyPr/>
          <a:lstStyle>
            <a:lvl1pPr>
              <a:defRPr sz="2400"/>
            </a:lvl1pPr>
          </a:lstStyle>
          <a:p>
            <a:r>
              <a:rPr lang="en-US" noProof="0" dirty="0" smtClean="0"/>
              <a:t>Action-Title</a:t>
            </a:r>
            <a:endParaRPr lang="en-US" noProof="0" dirty="0"/>
          </a:p>
        </p:txBody>
      </p:sp>
      <p:sp>
        <p:nvSpPr>
          <p:cNvPr id="23" name="Inhaltsplatzhalter 2"/>
          <p:cNvSpPr>
            <a:spLocks noGrp="1"/>
          </p:cNvSpPr>
          <p:nvPr>
            <p:ph idx="1"/>
          </p:nvPr>
        </p:nvSpPr>
        <p:spPr>
          <a:xfrm>
            <a:off x="508000" y="1828800"/>
            <a:ext cx="8128000" cy="4343400"/>
          </a:xfrm>
        </p:spPr>
        <p:txBody>
          <a:bodyPr/>
          <a:lstStyle>
            <a:lvl1pPr>
              <a:buFont typeface="Arial" pitchFamily="34" charset="0"/>
              <a:buChar char="►"/>
              <a:defRPr sz="1800">
                <a:solidFill>
                  <a:srgbClr val="003359"/>
                </a:solidFill>
              </a:defRPr>
            </a:lvl1pPr>
            <a:lvl2pPr>
              <a:buFont typeface="Arial" pitchFamily="34" charset="0"/>
              <a:buChar char="►"/>
              <a:defRPr sz="1600">
                <a:solidFill>
                  <a:srgbClr val="003359"/>
                </a:solidFill>
              </a:defRPr>
            </a:lvl2pPr>
            <a:lvl3pPr>
              <a:buFont typeface="Arial" pitchFamily="34" charset="0"/>
              <a:buChar char="–"/>
              <a:defRPr lang="de-DE" sz="1400" dirty="0" smtClean="0">
                <a:solidFill>
                  <a:srgbClr val="003359"/>
                </a:solidFill>
                <a:latin typeface="+mn-lt"/>
              </a:defRPr>
            </a:lvl3pPr>
            <a:lvl4pPr>
              <a:defRPr sz="1400">
                <a:solidFill>
                  <a:srgbClr val="003359"/>
                </a:solidFill>
              </a:defRPr>
            </a:lvl4pPr>
            <a:lvl5pPr>
              <a:buFont typeface="Arial" pitchFamily="34" charset="0"/>
              <a:buChar char="–"/>
              <a:defRPr sz="1400">
                <a:solidFill>
                  <a:srgbClr val="003359"/>
                </a:solidFill>
              </a:defRPr>
            </a:lvl5pPr>
          </a:lstStyle>
          <a:p>
            <a:pPr lvl="0"/>
            <a:r>
              <a:rPr lang="en-US" noProof="0" dirty="0" err="1" smtClean="0"/>
              <a:t>Textmasterformate</a:t>
            </a:r>
            <a:r>
              <a:rPr lang="en-US" noProof="0" dirty="0" smtClean="0"/>
              <a:t> </a:t>
            </a:r>
            <a:r>
              <a:rPr lang="en-US" noProof="0" dirty="0" err="1" smtClean="0"/>
              <a:t>durch</a:t>
            </a:r>
            <a:r>
              <a:rPr lang="en-US" noProof="0" dirty="0" smtClean="0"/>
              <a:t> </a:t>
            </a:r>
            <a:r>
              <a:rPr lang="en-US" noProof="0" dirty="0" err="1" smtClean="0"/>
              <a:t>Klicken</a:t>
            </a:r>
            <a:r>
              <a:rPr lang="en-US" noProof="0" dirty="0" smtClean="0"/>
              <a:t> </a:t>
            </a:r>
            <a:r>
              <a:rPr lang="en-US" noProof="0" dirty="0" err="1" smtClean="0"/>
              <a:t>bearbeiten</a:t>
            </a:r>
            <a:endParaRPr lang="en-US" noProof="0" dirty="0" smtClean="0"/>
          </a:p>
          <a:p>
            <a:pPr lvl="1"/>
            <a:r>
              <a:rPr lang="en-US" noProof="0" dirty="0" err="1" smtClean="0"/>
              <a:t>Zweite</a:t>
            </a:r>
            <a:r>
              <a:rPr lang="en-US" noProof="0" dirty="0" smtClean="0"/>
              <a:t> </a:t>
            </a:r>
            <a:r>
              <a:rPr lang="en-US" noProof="0" dirty="0" err="1" smtClean="0"/>
              <a:t>Ebene</a:t>
            </a:r>
            <a:endParaRPr lang="en-US" noProof="0" dirty="0" smtClean="0"/>
          </a:p>
          <a:p>
            <a:pPr lvl="2"/>
            <a:r>
              <a:rPr lang="en-US" noProof="0" dirty="0" err="1" smtClean="0"/>
              <a:t>Dritte</a:t>
            </a:r>
            <a:r>
              <a:rPr lang="en-US" noProof="0" dirty="0" smtClean="0"/>
              <a:t> </a:t>
            </a:r>
            <a:r>
              <a:rPr lang="en-US" noProof="0" dirty="0" err="1" smtClean="0"/>
              <a:t>Ebene</a:t>
            </a:r>
            <a:endParaRPr lang="en-US" noProof="0" dirty="0" smtClean="0"/>
          </a:p>
          <a:p>
            <a:pPr lvl="3"/>
            <a:r>
              <a:rPr lang="en-US" noProof="0" dirty="0" err="1" smtClean="0"/>
              <a:t>Vierte</a:t>
            </a:r>
            <a:r>
              <a:rPr lang="en-US" noProof="0" dirty="0" smtClean="0"/>
              <a:t> </a:t>
            </a:r>
            <a:r>
              <a:rPr lang="en-US" noProof="0" dirty="0" err="1" smtClean="0"/>
              <a:t>Ebene</a:t>
            </a:r>
            <a:endParaRPr lang="en-US" noProof="0" dirty="0" smtClean="0"/>
          </a:p>
          <a:p>
            <a:pPr lvl="4"/>
            <a:r>
              <a:rPr lang="en-US" noProof="0" dirty="0" err="1" smtClean="0"/>
              <a:t>Fünfte</a:t>
            </a:r>
            <a:r>
              <a:rPr lang="en-US" noProof="0" dirty="0" smtClean="0"/>
              <a:t> </a:t>
            </a:r>
            <a:r>
              <a:rPr lang="en-US" noProof="0" dirty="0" err="1" smtClean="0"/>
              <a:t>Ebene</a:t>
            </a:r>
            <a:endParaRPr lang="en-US" noProof="0" dirty="0"/>
          </a:p>
        </p:txBody>
      </p:sp>
      <p:sp>
        <p:nvSpPr>
          <p:cNvPr id="11" name="Foliennummernplatzhalter 7"/>
          <p:cNvSpPr>
            <a:spLocks noGrp="1"/>
          </p:cNvSpPr>
          <p:nvPr>
            <p:ph type="sldNum" sz="quarter" idx="11"/>
          </p:nvPr>
        </p:nvSpPr>
        <p:spPr>
          <a:xfrm>
            <a:off x="107504" y="6400800"/>
            <a:ext cx="824880" cy="304800"/>
          </a:xfrm>
          <a:prstGeom prst="rect">
            <a:avLst/>
          </a:prstGeom>
        </p:spPr>
        <p:txBody>
          <a:bodyPr/>
          <a:lstStyle/>
          <a:p>
            <a:pPr>
              <a:defRPr/>
            </a:pPr>
            <a:fld id="{1CC31C26-2DA8-486C-90F2-4084D178A2E8}" type="slidenum">
              <a:rPr lang="de-DE" smtClean="0"/>
              <a:pPr>
                <a:defRPr/>
              </a:pPr>
              <a:t>‹Nr.›</a:t>
            </a:fld>
            <a:endParaRPr lang="de-DE" dirty="0"/>
          </a:p>
        </p:txBody>
      </p:sp>
    </p:spTree>
    <p:extLst>
      <p:ext uri="{BB962C8B-B14F-4D97-AF65-F5344CB8AC3E}">
        <p14:creationId xmlns:p14="http://schemas.microsoft.com/office/powerpoint/2010/main" val="40063782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sp>
        <p:nvSpPr>
          <p:cNvPr id="14" name="Line 20"/>
          <p:cNvSpPr>
            <a:spLocks noChangeShapeType="1"/>
          </p:cNvSpPr>
          <p:nvPr userDrawn="1"/>
        </p:nvSpPr>
        <p:spPr bwMode="auto">
          <a:xfrm>
            <a:off x="0" y="685800"/>
            <a:ext cx="9144000" cy="0"/>
          </a:xfrm>
          <a:prstGeom prst="line">
            <a:avLst/>
          </a:prstGeom>
          <a:noFill/>
          <a:ln w="9525">
            <a:solidFill>
              <a:schemeClr val="tx1"/>
            </a:solidFill>
            <a:round/>
            <a:headEnd/>
            <a:tailEnd/>
          </a:ln>
          <a:effectLst/>
        </p:spPr>
        <p:txBody>
          <a:bodyPr/>
          <a:lstStyle/>
          <a:p>
            <a:pPr>
              <a:defRPr/>
            </a:pPr>
            <a:endParaRPr lang="en-US" noProof="0">
              <a:latin typeface="Arial" pitchFamily="34" charset="0"/>
            </a:endParaRPr>
          </a:p>
        </p:txBody>
      </p:sp>
      <p:sp>
        <p:nvSpPr>
          <p:cNvPr id="15" name="Text Box 18"/>
          <p:cNvSpPr txBox="1">
            <a:spLocks noChangeArrowheads="1"/>
          </p:cNvSpPr>
          <p:nvPr userDrawn="1"/>
        </p:nvSpPr>
        <p:spPr bwMode="auto">
          <a:xfrm>
            <a:off x="6229350" y="479425"/>
            <a:ext cx="1841500" cy="228600"/>
          </a:xfrm>
          <a:prstGeom prst="rect">
            <a:avLst/>
          </a:prstGeom>
          <a:noFill/>
          <a:ln w="9525">
            <a:noFill/>
            <a:miter lim="800000"/>
            <a:headEnd/>
            <a:tailEnd/>
          </a:ln>
          <a:effectLst/>
        </p:spPr>
        <p:txBody>
          <a:bodyPr wrap="none">
            <a:spAutoFit/>
          </a:bodyPr>
          <a:lstStyle/>
          <a:p>
            <a:pPr>
              <a:defRPr/>
            </a:pPr>
            <a:r>
              <a:rPr lang="en-US" sz="900" noProof="0" smtClean="0">
                <a:solidFill>
                  <a:schemeClr val="bg2"/>
                </a:solidFill>
                <a:latin typeface="Arial" pitchFamily="34" charset="0"/>
              </a:rPr>
              <a:t>Technische Universität München</a:t>
            </a:r>
            <a:endParaRPr lang="en-US" sz="900" noProof="0">
              <a:solidFill>
                <a:schemeClr val="bg2"/>
              </a:solidFill>
              <a:latin typeface="Arial" pitchFamily="34" charset="0"/>
            </a:endParaRPr>
          </a:p>
        </p:txBody>
      </p:sp>
      <p:sp>
        <p:nvSpPr>
          <p:cNvPr id="16" name="Line 22"/>
          <p:cNvSpPr>
            <a:spLocks noChangeShapeType="1"/>
          </p:cNvSpPr>
          <p:nvPr userDrawn="1"/>
        </p:nvSpPr>
        <p:spPr bwMode="auto">
          <a:xfrm>
            <a:off x="0" y="685800"/>
            <a:ext cx="9144000" cy="0"/>
          </a:xfrm>
          <a:prstGeom prst="line">
            <a:avLst/>
          </a:prstGeom>
          <a:noFill/>
          <a:ln w="9525">
            <a:solidFill>
              <a:schemeClr val="bg2"/>
            </a:solidFill>
            <a:round/>
            <a:headEnd/>
            <a:tailEnd/>
          </a:ln>
          <a:effectLst/>
        </p:spPr>
        <p:txBody>
          <a:bodyPr/>
          <a:lstStyle/>
          <a:p>
            <a:pPr>
              <a:defRPr/>
            </a:pPr>
            <a:endParaRPr lang="en-US" noProof="0">
              <a:latin typeface="Arial" pitchFamily="34" charset="0"/>
            </a:endParaRPr>
          </a:p>
        </p:txBody>
      </p:sp>
      <p:sp>
        <p:nvSpPr>
          <p:cNvPr id="17" name="Line 23"/>
          <p:cNvSpPr>
            <a:spLocks noChangeShapeType="1"/>
          </p:cNvSpPr>
          <p:nvPr userDrawn="1"/>
        </p:nvSpPr>
        <p:spPr bwMode="auto">
          <a:xfrm>
            <a:off x="0" y="6324600"/>
            <a:ext cx="9144000" cy="0"/>
          </a:xfrm>
          <a:prstGeom prst="line">
            <a:avLst/>
          </a:prstGeom>
          <a:noFill/>
          <a:ln w="9525">
            <a:solidFill>
              <a:schemeClr val="bg2"/>
            </a:solidFill>
            <a:round/>
            <a:headEnd/>
            <a:tailEnd/>
          </a:ln>
          <a:effectLst/>
        </p:spPr>
        <p:txBody>
          <a:bodyPr/>
          <a:lstStyle/>
          <a:p>
            <a:pPr>
              <a:defRPr/>
            </a:pPr>
            <a:endParaRPr lang="en-US" noProof="0">
              <a:latin typeface="Arial" pitchFamily="34" charset="0"/>
            </a:endParaRPr>
          </a:p>
        </p:txBody>
      </p:sp>
      <p:pic>
        <p:nvPicPr>
          <p:cNvPr id="18" name="Picture 2" descr="C:\Users\Flopc\Desktop\ppt\TUMLogo_oZ_Vollfl_blau_RGB.emf"/>
          <p:cNvPicPr>
            <a:picLocks noChangeAspect="1" noChangeArrowheads="1"/>
          </p:cNvPicPr>
          <p:nvPr userDrawn="1"/>
        </p:nvPicPr>
        <p:blipFill>
          <a:blip r:embed="rId2" cstate="print"/>
          <a:srcRect/>
          <a:stretch>
            <a:fillRect/>
          </a:stretch>
        </p:blipFill>
        <p:spPr bwMode="auto">
          <a:xfrm>
            <a:off x="8035925" y="325438"/>
            <a:ext cx="606425" cy="320675"/>
          </a:xfrm>
          <a:prstGeom prst="rect">
            <a:avLst/>
          </a:prstGeom>
          <a:noFill/>
          <a:ln w="9525">
            <a:noFill/>
            <a:miter lim="800000"/>
            <a:headEnd/>
            <a:tailEnd/>
          </a:ln>
        </p:spPr>
      </p:pic>
      <p:pic>
        <p:nvPicPr>
          <p:cNvPr id="19" name="Picture 15" descr="WINFOLOGO"/>
          <p:cNvPicPr>
            <a:picLocks noChangeAspect="1" noChangeArrowheads="1"/>
          </p:cNvPicPr>
          <p:nvPr userDrawn="1"/>
        </p:nvPicPr>
        <p:blipFill>
          <a:blip r:embed="rId3" cstate="print"/>
          <a:srcRect/>
          <a:stretch>
            <a:fillRect/>
          </a:stretch>
        </p:blipFill>
        <p:spPr bwMode="auto">
          <a:xfrm>
            <a:off x="7235825" y="6454775"/>
            <a:ext cx="1439863" cy="314325"/>
          </a:xfrm>
          <a:prstGeom prst="rect">
            <a:avLst/>
          </a:prstGeom>
          <a:noFill/>
          <a:ln w="9525">
            <a:noFill/>
            <a:miter lim="800000"/>
            <a:headEnd/>
            <a:tailEnd/>
          </a:ln>
        </p:spPr>
      </p:pic>
      <p:sp>
        <p:nvSpPr>
          <p:cNvPr id="20" name="Rectangle 19"/>
          <p:cNvSpPr>
            <a:spLocks noChangeArrowheads="1"/>
          </p:cNvSpPr>
          <p:nvPr userDrawn="1"/>
        </p:nvSpPr>
        <p:spPr bwMode="auto">
          <a:xfrm>
            <a:off x="3851275" y="6453188"/>
            <a:ext cx="1390650" cy="244475"/>
          </a:xfrm>
          <a:prstGeom prst="rect">
            <a:avLst/>
          </a:prstGeom>
          <a:noFill/>
          <a:ln w="9525">
            <a:noFill/>
            <a:miter lim="800000"/>
            <a:headEnd/>
            <a:tailEnd/>
          </a:ln>
          <a:effectLst/>
        </p:spPr>
        <p:txBody>
          <a:bodyPr wrap="none">
            <a:spAutoFit/>
          </a:bodyPr>
          <a:lstStyle/>
          <a:p>
            <a:pPr algn="ctr" eaLnBrk="1" hangingPunct="1">
              <a:spcBef>
                <a:spcPct val="50000"/>
              </a:spcBef>
              <a:defRPr/>
            </a:pPr>
            <a:r>
              <a:rPr lang="en-US" sz="1000" noProof="0" smtClean="0">
                <a:solidFill>
                  <a:srgbClr val="0065BD"/>
                </a:solidFill>
              </a:rPr>
              <a:t>© Prof. Dr. H. Krcmar</a:t>
            </a:r>
            <a:endParaRPr lang="en-US" sz="1000" noProof="0">
              <a:solidFill>
                <a:srgbClr val="0065BD"/>
              </a:solidFill>
            </a:endParaRPr>
          </a:p>
        </p:txBody>
      </p:sp>
      <p:sp>
        <p:nvSpPr>
          <p:cNvPr id="21" name="Text Box 12"/>
          <p:cNvSpPr txBox="1">
            <a:spLocks noChangeArrowheads="1"/>
          </p:cNvSpPr>
          <p:nvPr userDrawn="1"/>
        </p:nvSpPr>
        <p:spPr bwMode="auto">
          <a:xfrm>
            <a:off x="414338" y="6450013"/>
            <a:ext cx="488950" cy="274637"/>
          </a:xfrm>
          <a:prstGeom prst="rect">
            <a:avLst/>
          </a:prstGeom>
          <a:noFill/>
          <a:ln w="9525">
            <a:noFill/>
            <a:miter lim="800000"/>
            <a:headEnd/>
            <a:tailEnd/>
          </a:ln>
          <a:effectLst/>
        </p:spPr>
        <p:txBody>
          <a:bodyPr wrap="none">
            <a:spAutoFit/>
          </a:bodyPr>
          <a:lstStyle/>
          <a:p>
            <a:pPr algn="l">
              <a:defRPr/>
            </a:pPr>
            <a:fld id="{1097A908-C15C-48E9-863D-72BCED286D16}" type="slidenum">
              <a:rPr lang="en-US" sz="1200" noProof="0" smtClean="0">
                <a:solidFill>
                  <a:schemeClr val="tx2"/>
                </a:solidFill>
              </a:rPr>
              <a:pPr algn="l">
                <a:defRPr/>
              </a:pPr>
              <a:t>‹Nr.›</a:t>
            </a:fld>
            <a:endParaRPr lang="en-US" sz="1200" noProof="0">
              <a:solidFill>
                <a:schemeClr val="tx2"/>
              </a:solidFill>
            </a:endParaRPr>
          </a:p>
        </p:txBody>
      </p:sp>
      <p:sp>
        <p:nvSpPr>
          <p:cNvPr id="22" name="Titel 1"/>
          <p:cNvSpPr>
            <a:spLocks noGrp="1"/>
          </p:cNvSpPr>
          <p:nvPr>
            <p:ph type="title" hasCustomPrompt="1"/>
          </p:nvPr>
        </p:nvSpPr>
        <p:spPr>
          <a:xfrm>
            <a:off x="508000" y="758952"/>
            <a:ext cx="8128000" cy="765048"/>
          </a:xfrm>
        </p:spPr>
        <p:txBody>
          <a:bodyPr/>
          <a:lstStyle>
            <a:lvl1pPr>
              <a:defRPr sz="2400"/>
            </a:lvl1pPr>
          </a:lstStyle>
          <a:p>
            <a:r>
              <a:rPr lang="en-US" noProof="0" smtClean="0"/>
              <a:t>Action-Title</a:t>
            </a:r>
            <a:endParaRPr lang="en-US" noProof="0"/>
          </a:p>
        </p:txBody>
      </p:sp>
      <p:sp>
        <p:nvSpPr>
          <p:cNvPr id="23" name="Inhaltsplatzhalter 2"/>
          <p:cNvSpPr>
            <a:spLocks noGrp="1"/>
          </p:cNvSpPr>
          <p:nvPr>
            <p:ph idx="1"/>
          </p:nvPr>
        </p:nvSpPr>
        <p:spPr>
          <a:xfrm>
            <a:off x="508000" y="1828800"/>
            <a:ext cx="8128000" cy="4343400"/>
          </a:xfrm>
        </p:spPr>
        <p:txBody>
          <a:bodyPr/>
          <a:lstStyle>
            <a:lvl1pPr>
              <a:buFont typeface="Arial" pitchFamily="34" charset="0"/>
              <a:buChar char="►"/>
              <a:defRPr sz="1800"/>
            </a:lvl1pPr>
            <a:lvl2pPr>
              <a:buFont typeface="Arial" pitchFamily="34" charset="0"/>
              <a:buChar char="►"/>
              <a:defRPr sz="1600"/>
            </a:lvl2pPr>
            <a:lvl3pPr>
              <a:buFont typeface="Arial" pitchFamily="34" charset="0"/>
              <a:buChar char="–"/>
              <a:defRPr lang="de-DE" sz="1400" dirty="0" smtClean="0">
                <a:solidFill>
                  <a:schemeClr val="tx1"/>
                </a:solidFill>
                <a:latin typeface="+mn-lt"/>
              </a:defRPr>
            </a:lvl3pPr>
            <a:lvl4pPr>
              <a:defRPr sz="1400"/>
            </a:lvl4pPr>
            <a:lvl5pPr>
              <a:buFont typeface="Arial" pitchFamily="34" charset="0"/>
              <a:buChar char="–"/>
              <a:defRPr sz="1400"/>
            </a:lvl5pPr>
          </a:lstStyle>
          <a:p>
            <a:pPr lvl="0"/>
            <a:r>
              <a:rPr lang="en-US" noProof="0" smtClean="0"/>
              <a:t>Textmasterformate durch Klicken bearbeiten</a:t>
            </a:r>
          </a:p>
          <a:p>
            <a:pPr lvl="1"/>
            <a:r>
              <a:rPr lang="en-US" noProof="0" smtClean="0"/>
              <a:t>Zweite Ebene</a:t>
            </a:r>
          </a:p>
          <a:p>
            <a:pPr lvl="2"/>
            <a:r>
              <a:rPr lang="en-US" noProof="0" smtClean="0"/>
              <a:t>Dritte Ebene</a:t>
            </a:r>
          </a:p>
          <a:p>
            <a:pPr lvl="3"/>
            <a:r>
              <a:rPr lang="en-US" noProof="0" smtClean="0"/>
              <a:t>Vierte Ebene</a:t>
            </a:r>
          </a:p>
          <a:p>
            <a:pPr lvl="4"/>
            <a:r>
              <a:rPr lang="en-US" noProof="0" smtClean="0"/>
              <a:t>Fünfte Ebene</a:t>
            </a:r>
            <a:endParaRPr lang="en-US" noProof="0"/>
          </a:p>
        </p:txBody>
      </p:sp>
      <p:sp>
        <p:nvSpPr>
          <p:cNvPr id="24" name="Inhaltsplatzhalter 20"/>
          <p:cNvSpPr>
            <a:spLocks noGrp="1"/>
          </p:cNvSpPr>
          <p:nvPr>
            <p:ph sz="quarter" idx="12" hasCustomPrompt="1"/>
          </p:nvPr>
        </p:nvSpPr>
        <p:spPr>
          <a:xfrm>
            <a:off x="508000" y="237236"/>
            <a:ext cx="5093970" cy="229108"/>
          </a:xfrm>
        </p:spPr>
        <p:txBody>
          <a:bodyPr/>
          <a:lstStyle>
            <a:lvl1pPr marL="0" indent="0">
              <a:buFontTx/>
              <a:buNone/>
              <a:defRPr lang="de-DE" sz="1000" kern="1200" dirty="0">
                <a:solidFill>
                  <a:srgbClr val="0065BD"/>
                </a:solidFill>
                <a:latin typeface="Arial" charset="0"/>
                <a:ea typeface="+mn-ea"/>
                <a:cs typeface="+mn-cs"/>
              </a:defRPr>
            </a:lvl1pPr>
          </a:lstStyle>
          <a:p>
            <a:pPr lvl="0"/>
            <a:r>
              <a:rPr lang="en-US" noProof="0" smtClean="0"/>
              <a:t>Gliederungs-Titel</a:t>
            </a:r>
            <a:endParaRPr lang="en-US" noProof="0"/>
          </a:p>
        </p:txBody>
      </p:sp>
    </p:spTree>
    <p:extLst>
      <p:ext uri="{BB962C8B-B14F-4D97-AF65-F5344CB8AC3E}">
        <p14:creationId xmlns:p14="http://schemas.microsoft.com/office/powerpoint/2010/main" val="78847465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2" name="Rectangle 2"/>
          <p:cNvSpPr>
            <a:spLocks noGrp="1" noChangeArrowheads="1"/>
          </p:cNvSpPr>
          <p:nvPr>
            <p:ph type="title"/>
          </p:nvPr>
        </p:nvSpPr>
        <p:spPr bwMode="auto">
          <a:xfrm>
            <a:off x="508000" y="914400"/>
            <a:ext cx="8128000" cy="609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de-DE" dirty="0" smtClean="0"/>
              <a:t>Mastertitelformat bearbeiten</a:t>
            </a:r>
          </a:p>
        </p:txBody>
      </p:sp>
      <p:sp>
        <p:nvSpPr>
          <p:cNvPr id="3083" name="Rectangle 3"/>
          <p:cNvSpPr>
            <a:spLocks noGrp="1" noChangeArrowheads="1"/>
          </p:cNvSpPr>
          <p:nvPr>
            <p:ph type="body" idx="1"/>
          </p:nvPr>
        </p:nvSpPr>
        <p:spPr bwMode="auto">
          <a:xfrm>
            <a:off x="508000" y="1828800"/>
            <a:ext cx="81280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3" name="Rectangle 4"/>
          <p:cNvSpPr>
            <a:spLocks noGrp="1" noChangeArrowheads="1"/>
          </p:cNvSpPr>
          <p:nvPr>
            <p:ph type="dt" sz="half" idx="2"/>
          </p:nvPr>
        </p:nvSpPr>
        <p:spPr>
          <a:xfrm>
            <a:off x="508000" y="6400800"/>
            <a:ext cx="1905000" cy="304800"/>
          </a:xfrm>
          <a:prstGeom prst="rect">
            <a:avLst/>
          </a:prstGeom>
        </p:spPr>
        <p:txBody>
          <a:bodyPr/>
          <a:lstStyle>
            <a:lvl1pPr>
              <a:defRPr/>
            </a:lvl1pPr>
          </a:lstStyle>
          <a:p>
            <a:pPr>
              <a:defRPr/>
            </a:pPr>
            <a:endParaRPr lang="de-DE"/>
          </a:p>
        </p:txBody>
      </p:sp>
      <p:sp>
        <p:nvSpPr>
          <p:cNvPr id="14" name="Rectangle 5"/>
          <p:cNvSpPr>
            <a:spLocks noGrp="1" noChangeArrowheads="1"/>
          </p:cNvSpPr>
          <p:nvPr>
            <p:ph type="ftr" sz="quarter" idx="3"/>
          </p:nvPr>
        </p:nvSpPr>
        <p:spPr bwMode="auto">
          <a:xfrm>
            <a:off x="2590800" y="6400800"/>
            <a:ext cx="3962400" cy="30480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a:defRPr sz="1200">
                <a:latin typeface="Arial" pitchFamily="34" charset="0"/>
              </a:defRPr>
            </a:lvl1pPr>
          </a:lstStyle>
          <a:p>
            <a:pPr>
              <a:defRPr/>
            </a:pPr>
            <a:endParaRPr lang="de-DE"/>
          </a:p>
        </p:txBody>
      </p:sp>
    </p:spTree>
  </p:cSld>
  <p:clrMap bg1="lt1" tx1="dk1" bg2="lt2" tx2="dk2" accent1="accent1" accent2="accent2" accent3="accent3" accent4="accent4" accent5="accent5" accent6="accent6" hlink="hlink" folHlink="folHlink"/>
  <p:sldLayoutIdLst>
    <p:sldLayoutId id="2147483696" r:id="rId1"/>
    <p:sldLayoutId id="2147483698" r:id="rId2"/>
    <p:sldLayoutId id="2147483713" r:id="rId3"/>
    <p:sldLayoutId id="2147483716" r:id="rId4"/>
    <p:sldLayoutId id="2147483718" r:id="rId5"/>
    <p:sldLayoutId id="2147483723" r:id="rId6"/>
  </p:sldLayoutIdLst>
  <p:hf hdr="0" ftr="0" dt="0"/>
  <p:txStyles>
    <p:titleStyle>
      <a:lvl1pPr algn="l" rtl="0" eaLnBrk="1" fontAlgn="base" hangingPunct="1">
        <a:spcBef>
          <a:spcPct val="0"/>
        </a:spcBef>
        <a:spcAft>
          <a:spcPct val="0"/>
        </a:spcAft>
        <a:defRPr sz="2600" b="1">
          <a:solidFill>
            <a:schemeClr val="tx1"/>
          </a:solidFill>
          <a:latin typeface="+mj-lt"/>
          <a:ea typeface="+mj-ea"/>
          <a:cs typeface="+mj-cs"/>
        </a:defRPr>
      </a:lvl1pPr>
      <a:lvl2pPr algn="l" rtl="0" eaLnBrk="1" fontAlgn="base" hangingPunct="1">
        <a:spcBef>
          <a:spcPct val="0"/>
        </a:spcBef>
        <a:spcAft>
          <a:spcPct val="0"/>
        </a:spcAft>
        <a:defRPr sz="2600" b="1">
          <a:solidFill>
            <a:schemeClr val="tx1"/>
          </a:solidFill>
          <a:latin typeface="Arial" pitchFamily="34" charset="0"/>
        </a:defRPr>
      </a:lvl2pPr>
      <a:lvl3pPr algn="l" rtl="0" eaLnBrk="1" fontAlgn="base" hangingPunct="1">
        <a:spcBef>
          <a:spcPct val="0"/>
        </a:spcBef>
        <a:spcAft>
          <a:spcPct val="0"/>
        </a:spcAft>
        <a:defRPr sz="2600" b="1">
          <a:solidFill>
            <a:schemeClr val="tx1"/>
          </a:solidFill>
          <a:latin typeface="Arial" pitchFamily="34" charset="0"/>
        </a:defRPr>
      </a:lvl3pPr>
      <a:lvl4pPr algn="l" rtl="0" eaLnBrk="1" fontAlgn="base" hangingPunct="1">
        <a:spcBef>
          <a:spcPct val="0"/>
        </a:spcBef>
        <a:spcAft>
          <a:spcPct val="0"/>
        </a:spcAft>
        <a:defRPr sz="2600" b="1">
          <a:solidFill>
            <a:schemeClr val="tx1"/>
          </a:solidFill>
          <a:latin typeface="Arial" pitchFamily="34" charset="0"/>
        </a:defRPr>
      </a:lvl4pPr>
      <a:lvl5pPr algn="l" rtl="0" eaLnBrk="1" fontAlgn="base" hangingPunct="1">
        <a:spcBef>
          <a:spcPct val="0"/>
        </a:spcBef>
        <a:spcAft>
          <a:spcPct val="0"/>
        </a:spcAft>
        <a:defRPr sz="2600" b="1">
          <a:solidFill>
            <a:schemeClr val="tx1"/>
          </a:solidFill>
          <a:latin typeface="Arial" pitchFamily="34" charset="0"/>
        </a:defRPr>
      </a:lvl5pPr>
      <a:lvl6pPr marL="457200" algn="l" rtl="0" eaLnBrk="1" fontAlgn="base" hangingPunct="1">
        <a:spcBef>
          <a:spcPct val="0"/>
        </a:spcBef>
        <a:spcAft>
          <a:spcPct val="0"/>
        </a:spcAft>
        <a:defRPr sz="2400" b="1">
          <a:solidFill>
            <a:schemeClr val="tx1"/>
          </a:solidFill>
          <a:latin typeface="Arial" pitchFamily="34" charset="0"/>
        </a:defRPr>
      </a:lvl6pPr>
      <a:lvl7pPr marL="914400" algn="l" rtl="0" eaLnBrk="1" fontAlgn="base" hangingPunct="1">
        <a:spcBef>
          <a:spcPct val="0"/>
        </a:spcBef>
        <a:spcAft>
          <a:spcPct val="0"/>
        </a:spcAft>
        <a:defRPr sz="2400" b="1">
          <a:solidFill>
            <a:schemeClr val="tx1"/>
          </a:solidFill>
          <a:latin typeface="Arial" pitchFamily="34" charset="0"/>
        </a:defRPr>
      </a:lvl7pPr>
      <a:lvl8pPr marL="1371600" algn="l" rtl="0" eaLnBrk="1" fontAlgn="base" hangingPunct="1">
        <a:spcBef>
          <a:spcPct val="0"/>
        </a:spcBef>
        <a:spcAft>
          <a:spcPct val="0"/>
        </a:spcAft>
        <a:defRPr sz="2400" b="1">
          <a:solidFill>
            <a:schemeClr val="tx1"/>
          </a:solidFill>
          <a:latin typeface="Arial" pitchFamily="34" charset="0"/>
        </a:defRPr>
      </a:lvl8pPr>
      <a:lvl9pPr marL="1828800" algn="l" rtl="0" eaLnBrk="1" fontAlgn="base" hangingPunct="1">
        <a:spcBef>
          <a:spcPct val="0"/>
        </a:spcBef>
        <a:spcAft>
          <a:spcPct val="0"/>
        </a:spcAft>
        <a:defRPr sz="2400" b="1">
          <a:solidFill>
            <a:schemeClr val="tx1"/>
          </a:solidFill>
          <a:latin typeface="Arial" pitchFamily="34" charset="0"/>
        </a:defRPr>
      </a:lvl9pPr>
    </p:titleStyle>
    <p:body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2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562100" indent="-228600" algn="l" rtl="0" eaLnBrk="1" fontAlgn="base" hangingPunct="1">
        <a:spcBef>
          <a:spcPct val="20000"/>
        </a:spcBef>
        <a:spcAft>
          <a:spcPct val="0"/>
        </a:spcAft>
        <a:buChar char="–"/>
        <a:defRPr>
          <a:solidFill>
            <a:schemeClr val="tx1"/>
          </a:solidFill>
          <a:latin typeface="+mn-lt"/>
        </a:defRPr>
      </a:lvl4pPr>
      <a:lvl5pPr marL="1981200" indent="-228600" algn="l" rtl="0" eaLnBrk="1" fontAlgn="base" hangingPunct="1">
        <a:spcBef>
          <a:spcPct val="20000"/>
        </a:spcBef>
        <a:spcAft>
          <a:spcPct val="0"/>
        </a:spcAft>
        <a:buChar char="»"/>
        <a:defRPr>
          <a:solidFill>
            <a:schemeClr val="tx1"/>
          </a:solidFill>
          <a:latin typeface="+mn-lt"/>
        </a:defRPr>
      </a:lvl5pPr>
      <a:lvl6pPr marL="2438400" indent="-228600" algn="l" rtl="0" eaLnBrk="1" fontAlgn="base" hangingPunct="1">
        <a:spcBef>
          <a:spcPct val="20000"/>
        </a:spcBef>
        <a:spcAft>
          <a:spcPct val="0"/>
        </a:spcAft>
        <a:buChar char="»"/>
        <a:defRPr sz="1400">
          <a:solidFill>
            <a:schemeClr val="tx1"/>
          </a:solidFill>
          <a:latin typeface="+mn-lt"/>
        </a:defRPr>
      </a:lvl6pPr>
      <a:lvl7pPr marL="2895600" indent="-228600" algn="l" rtl="0" eaLnBrk="1" fontAlgn="base" hangingPunct="1">
        <a:spcBef>
          <a:spcPct val="20000"/>
        </a:spcBef>
        <a:spcAft>
          <a:spcPct val="0"/>
        </a:spcAft>
        <a:buChar char="»"/>
        <a:defRPr sz="1400">
          <a:solidFill>
            <a:schemeClr val="tx1"/>
          </a:solidFill>
          <a:latin typeface="+mn-lt"/>
        </a:defRPr>
      </a:lvl7pPr>
      <a:lvl8pPr marL="3352800" indent="-228600" algn="l" rtl="0" eaLnBrk="1" fontAlgn="base" hangingPunct="1">
        <a:spcBef>
          <a:spcPct val="20000"/>
        </a:spcBef>
        <a:spcAft>
          <a:spcPct val="0"/>
        </a:spcAft>
        <a:buChar char="»"/>
        <a:defRPr sz="1400">
          <a:solidFill>
            <a:schemeClr val="tx1"/>
          </a:solidFill>
          <a:latin typeface="+mn-lt"/>
        </a:defRPr>
      </a:lvl8pPr>
      <a:lvl9pPr marL="3810000" indent="-228600" algn="l" rtl="0" eaLnBrk="1" fontAlgn="base" hangingPunct="1">
        <a:spcBef>
          <a:spcPct val="20000"/>
        </a:spcBef>
        <a:spcAft>
          <a:spcPct val="0"/>
        </a:spcAft>
        <a:buChar char="»"/>
        <a:defRPr sz="1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in.tum.de/"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www.fortiss.org/"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gi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3.jpg"/><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aisnet.org/"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31.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39.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aisnet.org/"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15.jpe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jpeg"/><Relationship Id="rId11" Type="http://schemas.openxmlformats.org/officeDocument/2006/relationships/image" Target="../media/image13.jpe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gif"/></Relationships>
</file>

<file path=ppt/slides/_rels/slide6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hyperlink" Target="https://open.sap.com/courses/ldt1-tl" TargetMode="External"/><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image" Target="../media/image19.jpe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1793074"/>
            <a:ext cx="7772400" cy="1470025"/>
          </a:xfrm>
        </p:spPr>
        <p:txBody>
          <a:bodyPr/>
          <a:lstStyle/>
          <a:p>
            <a:r>
              <a:rPr lang="en-US" b="0" kern="1200" dirty="0" smtClean="0">
                <a:latin typeface="Arial" pitchFamily="34" charset="0"/>
              </a:rPr>
              <a:t>The </a:t>
            </a:r>
            <a:r>
              <a:rPr lang="en-US" b="0" kern="1200" dirty="0">
                <a:latin typeface="Arial" pitchFamily="34" charset="0"/>
              </a:rPr>
              <a:t>Digital </a:t>
            </a:r>
            <a:r>
              <a:rPr lang="en-US" b="0" kern="1200" dirty="0" smtClean="0">
                <a:latin typeface="Arial" pitchFamily="34" charset="0"/>
              </a:rPr>
              <a:t>Transformation </a:t>
            </a:r>
            <a:r>
              <a:rPr lang="en-US" b="0" kern="1200" dirty="0">
                <a:latin typeface="Arial" pitchFamily="34" charset="0"/>
              </a:rPr>
              <a:t>- Challenges and Opportunities </a:t>
            </a:r>
            <a:r>
              <a:rPr lang="en-US" b="0" kern="1200" dirty="0" smtClean="0">
                <a:latin typeface="Arial" pitchFamily="34" charset="0"/>
              </a:rPr>
              <a:t/>
            </a:r>
            <a:br>
              <a:rPr lang="en-US" b="0" kern="1200" dirty="0" smtClean="0">
                <a:latin typeface="Arial" pitchFamily="34" charset="0"/>
              </a:rPr>
            </a:br>
            <a:r>
              <a:rPr lang="en-US" b="0" kern="1200" dirty="0" smtClean="0">
                <a:latin typeface="Arial" pitchFamily="34" charset="0"/>
              </a:rPr>
              <a:t>for </a:t>
            </a:r>
            <a:r>
              <a:rPr lang="en-US" b="0" kern="1200" dirty="0">
                <a:latin typeface="Arial" pitchFamily="34" charset="0"/>
              </a:rPr>
              <a:t>IS </a:t>
            </a:r>
            <a:r>
              <a:rPr lang="en-US" b="0" kern="1200" dirty="0" smtClean="0">
                <a:latin typeface="Arial" pitchFamily="34" charset="0"/>
              </a:rPr>
              <a:t>researchers </a:t>
            </a:r>
            <a:endParaRPr lang="de-DE" dirty="0"/>
          </a:p>
        </p:txBody>
      </p:sp>
      <p:sp>
        <p:nvSpPr>
          <p:cNvPr id="3" name="Untertitel 2"/>
          <p:cNvSpPr>
            <a:spLocks noGrp="1"/>
          </p:cNvSpPr>
          <p:nvPr>
            <p:ph type="subTitle" idx="1"/>
          </p:nvPr>
        </p:nvSpPr>
        <p:spPr>
          <a:xfrm>
            <a:off x="1371600" y="3673136"/>
            <a:ext cx="6400800" cy="1752600"/>
          </a:xfrm>
        </p:spPr>
        <p:txBody>
          <a:bodyPr/>
          <a:lstStyle/>
          <a:p>
            <a:r>
              <a:rPr lang="de-DE" sz="1600" b="1" dirty="0">
                <a:solidFill>
                  <a:schemeClr val="bg2">
                    <a:lumMod val="75000"/>
                  </a:schemeClr>
                </a:solidFill>
              </a:rPr>
              <a:t>Prof. Dr. Helmut </a:t>
            </a:r>
            <a:r>
              <a:rPr lang="de-DE" sz="1600" b="1" dirty="0" smtClean="0">
                <a:solidFill>
                  <a:schemeClr val="bg2">
                    <a:lumMod val="75000"/>
                  </a:schemeClr>
                </a:solidFill>
              </a:rPr>
              <a:t>Krcmar</a:t>
            </a:r>
          </a:p>
          <a:p>
            <a:r>
              <a:rPr lang="de-DE" sz="1600" b="1" dirty="0" smtClean="0">
                <a:solidFill>
                  <a:schemeClr val="bg2">
                    <a:lumMod val="75000"/>
                  </a:schemeClr>
                </a:solidFill>
              </a:rPr>
              <a:t>Immediate </a:t>
            </a:r>
            <a:r>
              <a:rPr lang="de-DE" sz="1600" b="1" dirty="0" err="1" smtClean="0">
                <a:solidFill>
                  <a:schemeClr val="bg2">
                    <a:lumMod val="75000"/>
                  </a:schemeClr>
                </a:solidFill>
              </a:rPr>
              <a:t>past</a:t>
            </a:r>
            <a:r>
              <a:rPr lang="de-DE" sz="1600" b="1" dirty="0" smtClean="0">
                <a:solidFill>
                  <a:schemeClr val="bg2">
                    <a:lumMod val="75000"/>
                  </a:schemeClr>
                </a:solidFill>
              </a:rPr>
              <a:t> AIS </a:t>
            </a:r>
            <a:r>
              <a:rPr lang="de-DE" sz="1600" b="1" dirty="0" err="1" smtClean="0">
                <a:solidFill>
                  <a:schemeClr val="bg2">
                    <a:lumMod val="75000"/>
                  </a:schemeClr>
                </a:solidFill>
              </a:rPr>
              <a:t>President</a:t>
            </a:r>
            <a:r>
              <a:rPr lang="de-DE" sz="1600" b="1" dirty="0" smtClean="0">
                <a:solidFill>
                  <a:schemeClr val="bg2">
                    <a:lumMod val="75000"/>
                  </a:schemeClr>
                </a:solidFill>
              </a:rPr>
              <a:t> (2014-2015)</a:t>
            </a:r>
          </a:p>
          <a:p>
            <a:endParaRPr lang="de-DE" sz="1600" b="1" dirty="0">
              <a:solidFill>
                <a:schemeClr val="bg2">
                  <a:lumMod val="75000"/>
                </a:schemeClr>
              </a:solidFill>
            </a:endParaRPr>
          </a:p>
          <a:p>
            <a:r>
              <a:rPr lang="de-DE" sz="1200" dirty="0" err="1">
                <a:latin typeface="Arial Narrow" panose="020B0606020202030204" pitchFamily="34" charset="0"/>
              </a:rPr>
              <a:t>Chair</a:t>
            </a:r>
            <a:r>
              <a:rPr lang="de-DE" sz="1200" dirty="0">
                <a:latin typeface="Arial Narrow" panose="020B0606020202030204" pitchFamily="34" charset="0"/>
              </a:rPr>
              <a:t> </a:t>
            </a:r>
            <a:r>
              <a:rPr lang="de-DE" sz="1200" dirty="0" err="1">
                <a:latin typeface="Arial Narrow" panose="020B0606020202030204" pitchFamily="34" charset="0"/>
              </a:rPr>
              <a:t>for</a:t>
            </a:r>
            <a:r>
              <a:rPr lang="de-DE" sz="1200" dirty="0">
                <a:latin typeface="Arial Narrow" panose="020B0606020202030204" pitchFamily="34" charset="0"/>
              </a:rPr>
              <a:t> Information Systems – www.winfobase.de</a:t>
            </a:r>
          </a:p>
          <a:p>
            <a:r>
              <a:rPr lang="de-DE" sz="1200" dirty="0" err="1">
                <a:latin typeface="Arial Narrow" panose="020B0606020202030204" pitchFamily="34" charset="0"/>
              </a:rPr>
              <a:t>Vice</a:t>
            </a:r>
            <a:r>
              <a:rPr lang="de-DE" sz="1200" dirty="0">
                <a:latin typeface="Arial Narrow" panose="020B0606020202030204" pitchFamily="34" charset="0"/>
              </a:rPr>
              <a:t> Dean </a:t>
            </a:r>
            <a:r>
              <a:rPr lang="de-DE" sz="1200" dirty="0" err="1">
                <a:latin typeface="Arial Narrow" panose="020B0606020202030204" pitchFamily="34" charset="0"/>
              </a:rPr>
              <a:t>Informatics</a:t>
            </a:r>
            <a:r>
              <a:rPr lang="de-DE" sz="1200" dirty="0">
                <a:latin typeface="Arial Narrow" panose="020B0606020202030204" pitchFamily="34" charset="0"/>
              </a:rPr>
              <a:t> – </a:t>
            </a:r>
            <a:r>
              <a:rPr lang="de-DE" sz="1200" dirty="0" smtClean="0">
                <a:latin typeface="Arial Narrow" panose="020B0606020202030204" pitchFamily="34" charset="0"/>
                <a:hlinkClick r:id="rId3"/>
              </a:rPr>
              <a:t>www.in.tum.de</a:t>
            </a:r>
            <a:endParaRPr lang="de-DE" sz="1200" dirty="0" smtClean="0">
              <a:latin typeface="Arial Narrow" panose="020B0606020202030204" pitchFamily="34" charset="0"/>
            </a:endParaRPr>
          </a:p>
          <a:p>
            <a:r>
              <a:rPr lang="de-DE" sz="1200" dirty="0" smtClean="0">
                <a:latin typeface="Arial Narrow" panose="020B0606020202030204" pitchFamily="34" charset="0"/>
              </a:rPr>
              <a:t>Academic </a:t>
            </a:r>
            <a:r>
              <a:rPr lang="de-DE" sz="1200" dirty="0" err="1" smtClean="0">
                <a:latin typeface="Arial Narrow" panose="020B0606020202030204" pitchFamily="34" charset="0"/>
              </a:rPr>
              <a:t>Director</a:t>
            </a:r>
            <a:r>
              <a:rPr lang="de-DE" sz="1200" dirty="0" smtClean="0">
                <a:latin typeface="Arial Narrow" panose="020B0606020202030204" pitchFamily="34" charset="0"/>
              </a:rPr>
              <a:t> EMBA Business </a:t>
            </a:r>
            <a:r>
              <a:rPr lang="de-DE" sz="1200" dirty="0" err="1" smtClean="0">
                <a:latin typeface="Arial Narrow" panose="020B0606020202030204" pitchFamily="34" charset="0"/>
              </a:rPr>
              <a:t>and</a:t>
            </a:r>
            <a:r>
              <a:rPr lang="de-DE" sz="1200" dirty="0" smtClean="0">
                <a:latin typeface="Arial Narrow" panose="020B0606020202030204" pitchFamily="34" charset="0"/>
              </a:rPr>
              <a:t> IT – tum.eec.de</a:t>
            </a:r>
            <a:endParaRPr lang="de-DE" sz="1200" dirty="0">
              <a:latin typeface="Arial Narrow" panose="020B0606020202030204" pitchFamily="34" charset="0"/>
            </a:endParaRPr>
          </a:p>
          <a:p>
            <a:r>
              <a:rPr lang="de-DE" sz="1200" dirty="0">
                <a:latin typeface="Arial Narrow" panose="020B0606020202030204" pitchFamily="34" charset="0"/>
              </a:rPr>
              <a:t>TU München – www.tum.edu</a:t>
            </a:r>
          </a:p>
          <a:p>
            <a:endParaRPr lang="de-DE" sz="1200" dirty="0">
              <a:latin typeface="Arial Narrow" panose="020B0606020202030204" pitchFamily="34" charset="0"/>
            </a:endParaRPr>
          </a:p>
          <a:p>
            <a:r>
              <a:rPr lang="de-DE" sz="1200" dirty="0">
                <a:latin typeface="Arial Narrow" panose="020B0606020202030204" pitchFamily="34" charset="0"/>
              </a:rPr>
              <a:t>Institute </a:t>
            </a:r>
            <a:r>
              <a:rPr lang="de-DE" sz="1200" dirty="0" err="1">
                <a:latin typeface="Arial Narrow" panose="020B0606020202030204" pitchFamily="34" charset="0"/>
              </a:rPr>
              <a:t>for</a:t>
            </a:r>
            <a:r>
              <a:rPr lang="de-DE" sz="1200" dirty="0">
                <a:latin typeface="Arial Narrow" panose="020B0606020202030204" pitchFamily="34" charset="0"/>
              </a:rPr>
              <a:t> Public Information Management (IPIMA) – www.ipima.de</a:t>
            </a:r>
          </a:p>
          <a:p>
            <a:r>
              <a:rPr lang="de-DE" sz="1200" dirty="0" err="1">
                <a:latin typeface="Arial Narrow" panose="020B0606020202030204" pitchFamily="34" charset="0"/>
              </a:rPr>
              <a:t>fortiss</a:t>
            </a:r>
            <a:r>
              <a:rPr lang="de-DE" sz="1200" dirty="0">
                <a:latin typeface="Arial Narrow" panose="020B0606020202030204" pitchFamily="34" charset="0"/>
              </a:rPr>
              <a:t> gGmbH, München  - </a:t>
            </a:r>
            <a:r>
              <a:rPr lang="de-DE" sz="1200" dirty="0" smtClean="0">
                <a:latin typeface="Arial Narrow" panose="020B0606020202030204" pitchFamily="34" charset="0"/>
                <a:hlinkClick r:id="rId4"/>
              </a:rPr>
              <a:t>www.fortiss.org</a:t>
            </a:r>
            <a:endParaRPr lang="de-DE" sz="1200" dirty="0" smtClean="0">
              <a:latin typeface="Arial Narrow" panose="020B0606020202030204" pitchFamily="34" charset="0"/>
            </a:endParaRPr>
          </a:p>
          <a:p>
            <a:r>
              <a:rPr lang="de-DE" sz="1200" dirty="0" smtClean="0">
                <a:latin typeface="Arial Narrow" panose="020B0606020202030204" pitchFamily="34" charset="0"/>
              </a:rPr>
              <a:t>Co-</a:t>
            </a:r>
            <a:r>
              <a:rPr lang="de-DE" sz="1200" dirty="0" err="1" smtClean="0">
                <a:latin typeface="Arial Narrow" panose="020B0606020202030204" pitchFamily="34" charset="0"/>
              </a:rPr>
              <a:t>Founder</a:t>
            </a:r>
            <a:r>
              <a:rPr lang="de-DE" sz="1200" dirty="0" smtClean="0">
                <a:latin typeface="Arial Narrow" panose="020B0606020202030204" pitchFamily="34" charset="0"/>
              </a:rPr>
              <a:t> Initiative Digital Transformation – idt.in.tum.de</a:t>
            </a:r>
          </a:p>
          <a:p>
            <a:endParaRPr lang="de-DE" sz="1600" dirty="0">
              <a:latin typeface="Arial Narrow" panose="020B0606020202030204"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bwMode="auto">
          <a:xfrm>
            <a:off x="341693" y="2470263"/>
            <a:ext cx="2656573" cy="3679564"/>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smtClean="0">
                <a:solidFill>
                  <a:schemeClr val="accent6">
                    <a:lumMod val="50000"/>
                  </a:schemeClr>
                </a:solidFill>
                <a:latin typeface="+mn-lt"/>
              </a:rPr>
              <a:t>Inevitable</a:t>
            </a:r>
          </a:p>
        </p:txBody>
      </p:sp>
      <p:sp>
        <p:nvSpPr>
          <p:cNvPr id="13" name="Rechteck 12"/>
          <p:cNvSpPr/>
          <p:nvPr/>
        </p:nvSpPr>
        <p:spPr bwMode="auto">
          <a:xfrm>
            <a:off x="341693" y="1759791"/>
            <a:ext cx="2656573" cy="710471"/>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Digital transformation</a:t>
            </a:r>
            <a:endParaRPr lang="en-US" b="1" dirty="0">
              <a:solidFill>
                <a:srgbClr val="FFFFFF"/>
              </a:solidFill>
              <a:latin typeface="+mj-lt"/>
            </a:endParaRPr>
          </a:p>
        </p:txBody>
      </p:sp>
      <p:grpSp>
        <p:nvGrpSpPr>
          <p:cNvPr id="6" name="Gruppieren 5"/>
          <p:cNvGrpSpPr/>
          <p:nvPr/>
        </p:nvGrpSpPr>
        <p:grpSpPr>
          <a:xfrm>
            <a:off x="3243713" y="1759791"/>
            <a:ext cx="2656573" cy="4390035"/>
            <a:chOff x="3753852" y="2261929"/>
            <a:chExt cx="2656573" cy="3984867"/>
          </a:xfrm>
        </p:grpSpPr>
        <p:sp>
          <p:nvSpPr>
            <p:cNvPr id="10" name="Rechteck 9"/>
            <p:cNvSpPr/>
            <p:nvPr/>
          </p:nvSpPr>
          <p:spPr bwMode="auto">
            <a:xfrm>
              <a:off x="3753852"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spcBef>
                  <a:spcPts val="1200"/>
                </a:spcBef>
                <a:spcAft>
                  <a:spcPts val="1200"/>
                </a:spcAft>
              </a:pPr>
              <a:endParaRPr lang="en-US" dirty="0">
                <a:solidFill>
                  <a:schemeClr val="accent6">
                    <a:lumMod val="50000"/>
                  </a:schemeClr>
                </a:solidFill>
                <a:latin typeface="+mn-lt"/>
              </a:endParaRPr>
            </a:p>
          </p:txBody>
        </p:sp>
        <p:sp>
          <p:nvSpPr>
            <p:cNvPr id="11" name="Rechteck 10"/>
            <p:cNvSpPr/>
            <p:nvPr/>
          </p:nvSpPr>
          <p:spPr bwMode="auto">
            <a:xfrm>
              <a:off x="3753852"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Explanatory Pattern</a:t>
              </a:r>
              <a:endParaRPr lang="en-US" b="1" dirty="0">
                <a:solidFill>
                  <a:srgbClr val="FFFFFF"/>
                </a:solidFill>
                <a:latin typeface="+mj-lt"/>
              </a:endParaRPr>
            </a:p>
          </p:txBody>
        </p:sp>
      </p:grpSp>
      <p:grpSp>
        <p:nvGrpSpPr>
          <p:cNvPr id="7" name="Gruppieren 6"/>
          <p:cNvGrpSpPr/>
          <p:nvPr/>
        </p:nvGrpSpPr>
        <p:grpSpPr>
          <a:xfrm>
            <a:off x="6145735" y="1759791"/>
            <a:ext cx="2656573" cy="4390036"/>
            <a:chOff x="6487427" y="2261929"/>
            <a:chExt cx="2656573" cy="3984867"/>
          </a:xfrm>
        </p:grpSpPr>
        <p:sp>
          <p:nvSpPr>
            <p:cNvPr id="8" name="Rechteck 7"/>
            <p:cNvSpPr/>
            <p:nvPr/>
          </p:nvSpPr>
          <p:spPr bwMode="auto">
            <a:xfrm>
              <a:off x="6487427"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endParaRPr lang="en-US" dirty="0">
                <a:solidFill>
                  <a:schemeClr val="accent6">
                    <a:lumMod val="50000"/>
                  </a:schemeClr>
                </a:solidFill>
                <a:latin typeface="+mn-lt"/>
              </a:endParaRPr>
            </a:p>
          </p:txBody>
        </p:sp>
        <p:sp>
          <p:nvSpPr>
            <p:cNvPr id="9" name="Rechteck 8"/>
            <p:cNvSpPr/>
            <p:nvPr/>
          </p:nvSpPr>
          <p:spPr bwMode="auto">
            <a:xfrm>
              <a:off x="6487427"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lgn="ctr"/>
              <a:r>
                <a:rPr lang="en-US" b="1" dirty="0" smtClean="0">
                  <a:solidFill>
                    <a:srgbClr val="FFFFFF"/>
                  </a:solidFill>
                  <a:latin typeface="+mj-lt"/>
                </a:rPr>
                <a:t>Leadership behavior</a:t>
              </a:r>
              <a:endParaRPr lang="en-US" b="1" dirty="0">
                <a:solidFill>
                  <a:srgbClr val="FFFFFF"/>
                </a:solidFill>
                <a:latin typeface="+mj-lt"/>
              </a:endParaRPr>
            </a:p>
          </p:txBody>
        </p:sp>
      </p:grpSp>
    </p:spTree>
    <p:extLst>
      <p:ext uri="{BB962C8B-B14F-4D97-AF65-F5344CB8AC3E}">
        <p14:creationId xmlns:p14="http://schemas.microsoft.com/office/powerpoint/2010/main" val="1726254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The innovator´s dilemma</a:t>
            </a:r>
            <a:endParaRPr lang="en-US" dirty="0"/>
          </a:p>
        </p:txBody>
      </p:sp>
      <p:sp>
        <p:nvSpPr>
          <p:cNvPr id="3" name="Inhaltsplatzhalter 2"/>
          <p:cNvSpPr>
            <a:spLocks noGrp="1"/>
          </p:cNvSpPr>
          <p:nvPr>
            <p:ph idx="1"/>
          </p:nvPr>
        </p:nvSpPr>
        <p:spPr>
          <a:xfrm>
            <a:off x="4807158" y="1799794"/>
            <a:ext cx="4197142" cy="4005470"/>
          </a:xfrm>
        </p:spPr>
        <p:txBody>
          <a:bodyPr/>
          <a:lstStyle/>
          <a:p>
            <a:pPr>
              <a:spcBef>
                <a:spcPct val="0"/>
              </a:spcBef>
            </a:pPr>
            <a:r>
              <a:rPr lang="en-US" sz="2000" dirty="0" smtClean="0">
                <a:latin typeface="Arial Narrow" panose="020B0606020202030204" pitchFamily="34" charset="0"/>
                <a:sym typeface="Wingdings" pitchFamily="2" charset="2"/>
              </a:rPr>
              <a:t>New techniques or business models get (</a:t>
            </a:r>
            <a:r>
              <a:rPr lang="en-US" sz="2000" b="1" dirty="0" smtClean="0">
                <a:latin typeface="Arial Narrow" panose="020B0606020202030204" pitchFamily="34" charset="0"/>
                <a:sym typeface="Wingdings" pitchFamily="2" charset="2"/>
              </a:rPr>
              <a:t>at the beginning</a:t>
            </a:r>
            <a:r>
              <a:rPr lang="en-US" sz="2000" dirty="0" smtClean="0">
                <a:latin typeface="Arial Narrow" panose="020B0606020202030204" pitchFamily="34" charset="0"/>
                <a:sym typeface="Wingdings" pitchFamily="2" charset="2"/>
              </a:rPr>
              <a:t>) poorer results (measured by traditional criteria), but are usually less expensive (at least later) and easier.</a:t>
            </a:r>
          </a:p>
          <a:p>
            <a:pPr marL="0" lvl="0" indent="0" eaLnBrk="0" hangingPunct="0">
              <a:spcBef>
                <a:spcPct val="0"/>
              </a:spcBef>
              <a:buNone/>
            </a:pPr>
            <a:endParaRPr lang="en-US" sz="2000" kern="1200" dirty="0" smtClean="0">
              <a:solidFill>
                <a:srgbClr val="000000"/>
              </a:solidFill>
              <a:latin typeface="Arial Narrow" panose="020B0606020202030204" pitchFamily="34" charset="0"/>
            </a:endParaRPr>
          </a:p>
          <a:p>
            <a:pPr lvl="0">
              <a:spcBef>
                <a:spcPct val="0"/>
              </a:spcBef>
            </a:pPr>
            <a:r>
              <a:rPr lang="en-US" sz="2000" b="1" kern="1200" dirty="0" smtClean="0">
                <a:latin typeface="Arial Narrow" panose="020B0606020202030204" pitchFamily="34" charset="0"/>
              </a:rPr>
              <a:t>Ignoring</a:t>
            </a:r>
            <a:r>
              <a:rPr lang="en-US" sz="2000" kern="1200" dirty="0" smtClean="0">
                <a:latin typeface="Arial Narrow" panose="020B0606020202030204" pitchFamily="34" charset="0"/>
              </a:rPr>
              <a:t> </a:t>
            </a:r>
            <a:r>
              <a:rPr lang="en-US" sz="2000" dirty="0" smtClean="0">
                <a:latin typeface="Arial Narrow" panose="020B0606020202030204" pitchFamily="34" charset="0"/>
              </a:rPr>
              <a:t>a disruptive techniques for a long time can lead to an insurmountable resistance to change within the company.</a:t>
            </a:r>
          </a:p>
          <a:p>
            <a:pPr lvl="0">
              <a:spcBef>
                <a:spcPct val="0"/>
              </a:spcBef>
            </a:pPr>
            <a:endParaRPr lang="en-US" sz="2000" kern="1200" dirty="0" smtClean="0">
              <a:solidFill>
                <a:srgbClr val="000000"/>
              </a:solidFill>
              <a:latin typeface="Arial Narrow" panose="020B0606020202030204" pitchFamily="34" charset="0"/>
            </a:endParaRPr>
          </a:p>
          <a:p>
            <a:pPr lvl="0">
              <a:spcBef>
                <a:spcPct val="0"/>
              </a:spcBef>
            </a:pPr>
            <a:r>
              <a:rPr lang="en-US" sz="2000" b="1" kern="1200" dirty="0" smtClean="0">
                <a:latin typeface="Arial Narrow" panose="020B0606020202030204" pitchFamily="34" charset="0"/>
              </a:rPr>
              <a:t>Openness</a:t>
            </a:r>
            <a:r>
              <a:rPr lang="en-US" sz="2000" kern="1200" dirty="0" smtClean="0">
                <a:latin typeface="Arial Narrow" panose="020B0606020202030204" pitchFamily="34" charset="0"/>
              </a:rPr>
              <a:t> </a:t>
            </a:r>
            <a:r>
              <a:rPr lang="en-US" sz="2000" dirty="0" smtClean="0">
                <a:latin typeface="Arial Narrow" panose="020B0606020202030204" pitchFamily="34" charset="0"/>
              </a:rPr>
              <a:t>to disruptive technologies needs to be the goal of every company's culture of innovation</a:t>
            </a:r>
            <a:r>
              <a:rPr lang="en-US" dirty="0" smtClean="0"/>
              <a:t>.</a:t>
            </a:r>
            <a:endParaRPr lang="en-US" dirty="0"/>
          </a:p>
        </p:txBody>
      </p:sp>
      <p:pic>
        <p:nvPicPr>
          <p:cNvPr id="4" name="Picture 4" descr="http://osmoticinnovation.files.wordpress.com/2012/11/dilemm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524" y="2373185"/>
            <a:ext cx="4168775" cy="3910013"/>
          </a:xfrm>
          <a:prstGeom prst="rect">
            <a:avLst/>
          </a:prstGeom>
          <a:noFill/>
          <a:extLst>
            <a:ext uri="{909E8E84-426E-40DD-AFC4-6F175D3DCCD1}">
              <a14:hiddenFill xmlns:a14="http://schemas.microsoft.com/office/drawing/2010/main">
                <a:solidFill>
                  <a:srgbClr val="FFFFFF"/>
                </a:solidFill>
              </a14:hiddenFill>
            </a:ext>
          </a:extLst>
        </p:spPr>
      </p:pic>
      <p:sp>
        <p:nvSpPr>
          <p:cNvPr id="5" name="Foliennummernplatzhalter 4"/>
          <p:cNvSpPr>
            <a:spLocks noGrp="1"/>
          </p:cNvSpPr>
          <p:nvPr>
            <p:ph type="sldNum" sz="quarter" idx="4294967295"/>
          </p:nvPr>
        </p:nvSpPr>
        <p:spPr>
          <a:xfrm>
            <a:off x="107504" y="6400800"/>
            <a:ext cx="824880" cy="304800"/>
          </a:xfrm>
          <a:prstGeom prst="rect">
            <a:avLst/>
          </a:prstGeom>
        </p:spPr>
        <p:txBody>
          <a:bodyPr/>
          <a:lstStyle/>
          <a:p>
            <a:pPr>
              <a:defRPr/>
            </a:pPr>
            <a:endParaRPr lang="de-DE" dirty="0"/>
          </a:p>
        </p:txBody>
      </p:sp>
    </p:spTree>
    <p:extLst>
      <p:ext uri="{BB962C8B-B14F-4D97-AF65-F5344CB8AC3E}">
        <p14:creationId xmlns:p14="http://schemas.microsoft.com/office/powerpoint/2010/main" val="15911380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000" y="843388"/>
            <a:ext cx="8128000" cy="609600"/>
          </a:xfrm>
        </p:spPr>
        <p:txBody>
          <a:bodyPr/>
          <a:lstStyle/>
          <a:p>
            <a:r>
              <a:rPr lang="en-US" dirty="0" smtClean="0">
                <a:latin typeface="+mj-lt"/>
              </a:rPr>
              <a:t>Disruptive innovations often add up over time</a:t>
            </a:r>
            <a:endParaRPr lang="en-US" dirty="0">
              <a:latin typeface="+mj-lt"/>
            </a:endParaRPr>
          </a:p>
        </p:txBody>
      </p:sp>
      <p:pic>
        <p:nvPicPr>
          <p:cNvPr id="4098" name="Picture 2" descr="http://images.getprice.com.au/products/Bimgsnom_300-telepho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1621" y="2499413"/>
            <a:ext cx="1856105" cy="1806609"/>
          </a:xfrm>
          <a:prstGeom prst="rect">
            <a:avLst/>
          </a:prstGeom>
          <a:noFill/>
          <a:extLst>
            <a:ext uri="{909E8E84-426E-40DD-AFC4-6F175D3DCCD1}">
              <a14:hiddenFill xmlns:a14="http://schemas.microsoft.com/office/drawing/2010/main">
                <a:solidFill>
                  <a:srgbClr val="FFFFFF"/>
                </a:solidFill>
              </a14:hiddenFill>
            </a:ext>
          </a:extLst>
        </p:spPr>
      </p:pic>
      <p:sp>
        <p:nvSpPr>
          <p:cNvPr id="4" name="Kreuz 3"/>
          <p:cNvSpPr/>
          <p:nvPr/>
        </p:nvSpPr>
        <p:spPr bwMode="auto">
          <a:xfrm>
            <a:off x="2258696" y="2759955"/>
            <a:ext cx="1181100" cy="1120139"/>
          </a:xfrm>
          <a:prstGeom prst="plus">
            <a:avLst>
              <a:gd name="adj" fmla="val 39966"/>
            </a:avLst>
          </a:prstGeom>
          <a:solidFill>
            <a:schemeClr val="tx1"/>
          </a:solidFill>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smtClean="0">
              <a:ln>
                <a:noFill/>
              </a:ln>
              <a:solidFill>
                <a:schemeClr val="tx1"/>
              </a:solidFill>
              <a:effectLst/>
              <a:latin typeface="Arial" pitchFamily="34" charset="0"/>
            </a:endParaRPr>
          </a:p>
        </p:txBody>
      </p:sp>
      <p:pic>
        <p:nvPicPr>
          <p:cNvPr id="4102" name="Picture 6" descr="http://stadt-bremerhaven.de/wp-content/uploads/2013/03/outlook-skype.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7031" t="11059" r="19858" b="2301"/>
          <a:stretch/>
        </p:blipFill>
        <p:spPr bwMode="auto">
          <a:xfrm>
            <a:off x="6705600" y="2458966"/>
            <a:ext cx="2285430" cy="1722120"/>
          </a:xfrm>
          <a:prstGeom prst="rect">
            <a:avLst/>
          </a:prstGeom>
          <a:noFill/>
          <a:extLst>
            <a:ext uri="{909E8E84-426E-40DD-AFC4-6F175D3DCCD1}">
              <a14:hiddenFill xmlns:a14="http://schemas.microsoft.com/office/drawing/2010/main">
                <a:solidFill>
                  <a:srgbClr val="FFFFFF"/>
                </a:solidFill>
              </a14:hiddenFill>
            </a:ext>
          </a:extLst>
        </p:spPr>
      </p:pic>
      <p:sp>
        <p:nvSpPr>
          <p:cNvPr id="8" name="Kreuz 7"/>
          <p:cNvSpPr/>
          <p:nvPr/>
        </p:nvSpPr>
        <p:spPr bwMode="auto">
          <a:xfrm>
            <a:off x="5411788" y="2759954"/>
            <a:ext cx="1181100" cy="1120139"/>
          </a:xfrm>
          <a:prstGeom prst="plus">
            <a:avLst>
              <a:gd name="adj" fmla="val 39966"/>
            </a:avLst>
          </a:prstGeom>
          <a:solidFill>
            <a:schemeClr val="tx1"/>
          </a:solidFill>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smtClean="0">
              <a:ln>
                <a:noFill/>
              </a:ln>
              <a:solidFill>
                <a:schemeClr val="tx1"/>
              </a:solidFill>
              <a:effectLst/>
              <a:latin typeface="Arial" pitchFamily="34" charset="0"/>
            </a:endParaRPr>
          </a:p>
        </p:txBody>
      </p:sp>
      <p:pic>
        <p:nvPicPr>
          <p:cNvPr id="4104" name="Picture 8" descr="http://www.highlandpacific.net/portals/4/emailRound.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4556" y="2334029"/>
            <a:ext cx="1971992" cy="1971993"/>
          </a:xfrm>
          <a:prstGeom prst="rect">
            <a:avLst/>
          </a:prstGeom>
          <a:noFill/>
          <a:extLst>
            <a:ext uri="{909E8E84-426E-40DD-AFC4-6F175D3DCCD1}">
              <a14:hiddenFill xmlns:a14="http://schemas.microsoft.com/office/drawing/2010/main">
                <a:solidFill>
                  <a:srgbClr val="FFFFFF"/>
                </a:solidFill>
              </a14:hiddenFill>
            </a:ext>
          </a:extLst>
        </p:spPr>
      </p:pic>
      <p:sp>
        <p:nvSpPr>
          <p:cNvPr id="3" name="Foliennummernplatzhalter 2"/>
          <p:cNvSpPr>
            <a:spLocks noGrp="1"/>
          </p:cNvSpPr>
          <p:nvPr>
            <p:ph type="sldNum" sz="quarter" idx="4294967295"/>
          </p:nvPr>
        </p:nvSpPr>
        <p:spPr>
          <a:xfrm>
            <a:off x="107504" y="6897955"/>
            <a:ext cx="824880" cy="304800"/>
          </a:xfrm>
          <a:prstGeom prst="rect">
            <a:avLst/>
          </a:prstGeom>
        </p:spPr>
        <p:txBody>
          <a:bodyPr/>
          <a:lstStyle/>
          <a:p>
            <a:pPr>
              <a:defRPr/>
            </a:pPr>
            <a:endParaRPr lang="de-DE" dirty="0"/>
          </a:p>
        </p:txBody>
      </p:sp>
    </p:spTree>
    <p:extLst>
      <p:ext uri="{BB962C8B-B14F-4D97-AF65-F5344CB8AC3E}">
        <p14:creationId xmlns:p14="http://schemas.microsoft.com/office/powerpoint/2010/main" val="42743563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000" y="1052736"/>
            <a:ext cx="8128000" cy="609600"/>
          </a:xfrm>
        </p:spPr>
        <p:txBody>
          <a:bodyPr/>
          <a:lstStyle/>
          <a:p>
            <a:r>
              <a:rPr lang="en-US" dirty="0" smtClean="0">
                <a:latin typeface="+mj-lt"/>
              </a:rPr>
              <a:t>Disruption, not immediate destruction enables innovation </a:t>
            </a:r>
            <a:r>
              <a:rPr lang="en-US" u="sng" dirty="0" smtClean="0">
                <a:latin typeface="+mj-lt"/>
              </a:rPr>
              <a:t>and</a:t>
            </a:r>
            <a:r>
              <a:rPr lang="en-US" dirty="0" smtClean="0">
                <a:latin typeface="+mj-lt"/>
              </a:rPr>
              <a:t> efficiency</a:t>
            </a:r>
            <a:endParaRPr lang="en-US" dirty="0">
              <a:latin typeface="+mj-lt"/>
            </a:endParaRPr>
          </a:p>
        </p:txBody>
      </p:sp>
      <p:cxnSp>
        <p:nvCxnSpPr>
          <p:cNvPr id="5" name="Gerade Verbindung mit Pfeil 4"/>
          <p:cNvCxnSpPr/>
          <p:nvPr/>
        </p:nvCxnSpPr>
        <p:spPr bwMode="auto">
          <a:xfrm>
            <a:off x="883663" y="5840136"/>
            <a:ext cx="7075714" cy="0"/>
          </a:xfrm>
          <a:prstGeom prst="straightConnector1">
            <a:avLst/>
          </a:prstGeom>
          <a:solidFill>
            <a:schemeClr val="accent1"/>
          </a:solidFill>
          <a:ln w="38100" cap="flat" cmpd="sng" algn="ctr">
            <a:solidFill>
              <a:srgbClr val="003359"/>
            </a:solidFill>
            <a:prstDash val="solid"/>
            <a:round/>
            <a:headEnd type="none" w="med" len="med"/>
            <a:tailEnd type="arrow"/>
          </a:ln>
          <a:effectLst/>
        </p:spPr>
      </p:cxnSp>
      <p:cxnSp>
        <p:nvCxnSpPr>
          <p:cNvPr id="9" name="Gerade Verbindung mit Pfeil 8"/>
          <p:cNvCxnSpPr/>
          <p:nvPr/>
        </p:nvCxnSpPr>
        <p:spPr bwMode="auto">
          <a:xfrm flipV="1">
            <a:off x="883663" y="2128107"/>
            <a:ext cx="0" cy="3712029"/>
          </a:xfrm>
          <a:prstGeom prst="straightConnector1">
            <a:avLst/>
          </a:prstGeom>
          <a:solidFill>
            <a:schemeClr val="accent1"/>
          </a:solidFill>
          <a:ln w="38100" cap="flat" cmpd="sng" algn="ctr">
            <a:solidFill>
              <a:srgbClr val="003359"/>
            </a:solidFill>
            <a:prstDash val="solid"/>
            <a:round/>
            <a:headEnd type="none" w="med" len="med"/>
            <a:tailEnd type="arrow"/>
          </a:ln>
          <a:effectLst/>
        </p:spPr>
      </p:cxnSp>
      <p:cxnSp>
        <p:nvCxnSpPr>
          <p:cNvPr id="11" name="Gekrümmte Verbindung 10"/>
          <p:cNvCxnSpPr/>
          <p:nvPr/>
        </p:nvCxnSpPr>
        <p:spPr bwMode="auto">
          <a:xfrm flipV="1">
            <a:off x="970748" y="3684763"/>
            <a:ext cx="2081806" cy="1447802"/>
          </a:xfrm>
          <a:prstGeom prst="curvedConnector3">
            <a:avLst>
              <a:gd name="adj1" fmla="val 50000"/>
            </a:avLst>
          </a:prstGeom>
          <a:solidFill>
            <a:schemeClr val="accent1"/>
          </a:solidFill>
          <a:ln w="38100" cap="flat" cmpd="sng" algn="ctr">
            <a:solidFill>
              <a:srgbClr val="C00000"/>
            </a:solidFill>
            <a:prstDash val="solid"/>
            <a:round/>
            <a:headEnd type="none" w="med" len="med"/>
            <a:tailEnd type="none" w="med" len="med"/>
          </a:ln>
          <a:effectLst/>
        </p:spPr>
      </p:cxnSp>
      <p:sp>
        <p:nvSpPr>
          <p:cNvPr id="16" name="Textfeld 15"/>
          <p:cNvSpPr txBox="1"/>
          <p:nvPr/>
        </p:nvSpPr>
        <p:spPr>
          <a:xfrm>
            <a:off x="7329908" y="5973425"/>
            <a:ext cx="629469" cy="369332"/>
          </a:xfrm>
          <a:prstGeom prst="rect">
            <a:avLst/>
          </a:prstGeom>
          <a:noFill/>
        </p:spPr>
        <p:txBody>
          <a:bodyPr wrap="none" rtlCol="0">
            <a:spAutoFit/>
          </a:bodyPr>
          <a:lstStyle/>
          <a:p>
            <a:r>
              <a:rPr lang="de-DE" dirty="0" smtClean="0">
                <a:solidFill>
                  <a:srgbClr val="003359"/>
                </a:solidFill>
              </a:rPr>
              <a:t>time</a:t>
            </a:r>
            <a:endParaRPr lang="de-DE" dirty="0">
              <a:solidFill>
                <a:srgbClr val="003359"/>
              </a:solidFill>
            </a:endParaRPr>
          </a:p>
        </p:txBody>
      </p:sp>
      <p:sp>
        <p:nvSpPr>
          <p:cNvPr id="17" name="Textfeld 16"/>
          <p:cNvSpPr txBox="1"/>
          <p:nvPr/>
        </p:nvSpPr>
        <p:spPr>
          <a:xfrm rot="16200000">
            <a:off x="-192512" y="3799455"/>
            <a:ext cx="1497155" cy="369332"/>
          </a:xfrm>
          <a:prstGeom prst="rect">
            <a:avLst/>
          </a:prstGeom>
          <a:noFill/>
        </p:spPr>
        <p:txBody>
          <a:bodyPr wrap="none" rtlCol="0">
            <a:spAutoFit/>
          </a:bodyPr>
          <a:lstStyle/>
          <a:p>
            <a:r>
              <a:rPr lang="en-US" dirty="0" smtClean="0">
                <a:solidFill>
                  <a:srgbClr val="003359"/>
                </a:solidFill>
              </a:rPr>
              <a:t>performance</a:t>
            </a:r>
            <a:endParaRPr lang="en-US" dirty="0">
              <a:solidFill>
                <a:srgbClr val="003359"/>
              </a:solidFill>
            </a:endParaRPr>
          </a:p>
        </p:txBody>
      </p:sp>
      <p:cxnSp>
        <p:nvCxnSpPr>
          <p:cNvPr id="33" name="Gekrümmte Verbindung 32"/>
          <p:cNvCxnSpPr/>
          <p:nvPr/>
        </p:nvCxnSpPr>
        <p:spPr bwMode="auto">
          <a:xfrm flipV="1">
            <a:off x="3491933" y="1965932"/>
            <a:ext cx="2081806" cy="1275237"/>
          </a:xfrm>
          <a:prstGeom prst="curvedConnector3">
            <a:avLst>
              <a:gd name="adj1" fmla="val 50000"/>
            </a:avLst>
          </a:prstGeom>
          <a:solidFill>
            <a:schemeClr val="accent1"/>
          </a:solidFill>
          <a:ln w="38100" cap="flat" cmpd="sng" algn="ctr">
            <a:solidFill>
              <a:schemeClr val="accent6">
                <a:lumMod val="50000"/>
              </a:schemeClr>
            </a:solidFill>
            <a:prstDash val="solid"/>
            <a:round/>
            <a:headEnd type="none" w="med" len="med"/>
            <a:tailEnd type="none" w="med" len="med"/>
          </a:ln>
          <a:effectLst/>
        </p:spPr>
      </p:cxnSp>
      <p:sp>
        <p:nvSpPr>
          <p:cNvPr id="38" name="Freihandform 37"/>
          <p:cNvSpPr/>
          <p:nvPr/>
        </p:nvSpPr>
        <p:spPr bwMode="auto">
          <a:xfrm>
            <a:off x="3052554" y="3684763"/>
            <a:ext cx="4743537" cy="1447802"/>
          </a:xfrm>
          <a:custGeom>
            <a:avLst/>
            <a:gdLst>
              <a:gd name="connsiteX0" fmla="*/ 0 w 2667000"/>
              <a:gd name="connsiteY0" fmla="*/ 0 h 1709057"/>
              <a:gd name="connsiteX1" fmla="*/ 1186543 w 2667000"/>
              <a:gd name="connsiteY1" fmla="*/ 1273629 h 1709057"/>
              <a:gd name="connsiteX2" fmla="*/ 2667000 w 2667000"/>
              <a:gd name="connsiteY2" fmla="*/ 1709057 h 1709057"/>
            </a:gdLst>
            <a:ahLst/>
            <a:cxnLst>
              <a:cxn ang="0">
                <a:pos x="connsiteX0" y="connsiteY0"/>
              </a:cxn>
              <a:cxn ang="0">
                <a:pos x="connsiteX1" y="connsiteY1"/>
              </a:cxn>
              <a:cxn ang="0">
                <a:pos x="connsiteX2" y="connsiteY2"/>
              </a:cxn>
            </a:cxnLst>
            <a:rect l="l" t="t" r="r" b="b"/>
            <a:pathLst>
              <a:path w="2667000" h="1709057">
                <a:moveTo>
                  <a:pt x="0" y="0"/>
                </a:moveTo>
                <a:cubicBezTo>
                  <a:pt x="371021" y="494393"/>
                  <a:pt x="742043" y="988786"/>
                  <a:pt x="1186543" y="1273629"/>
                </a:cubicBezTo>
                <a:cubicBezTo>
                  <a:pt x="1631043" y="1558472"/>
                  <a:pt x="2231571" y="1629229"/>
                  <a:pt x="2667000" y="1709057"/>
                </a:cubicBezTo>
              </a:path>
            </a:pathLst>
          </a:custGeom>
          <a:noFill/>
          <a:ln w="381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smtClean="0">
              <a:ln>
                <a:noFill/>
              </a:ln>
              <a:solidFill>
                <a:srgbClr val="003359"/>
              </a:solidFill>
              <a:effectLst/>
              <a:latin typeface="Arial" pitchFamily="34" charset="0"/>
            </a:endParaRPr>
          </a:p>
        </p:txBody>
      </p:sp>
      <p:cxnSp>
        <p:nvCxnSpPr>
          <p:cNvPr id="43" name="Gekrümmte Verbindung 42"/>
          <p:cNvCxnSpPr/>
          <p:nvPr/>
        </p:nvCxnSpPr>
        <p:spPr bwMode="auto">
          <a:xfrm flipV="1">
            <a:off x="2011651" y="2960862"/>
            <a:ext cx="2081806" cy="1447802"/>
          </a:xfrm>
          <a:prstGeom prst="curvedConnector3">
            <a:avLst>
              <a:gd name="adj1" fmla="val 60981"/>
            </a:avLst>
          </a:prstGeom>
          <a:solidFill>
            <a:schemeClr val="accent1"/>
          </a:solidFill>
          <a:ln w="38100" cap="flat" cmpd="sng" algn="ctr">
            <a:solidFill>
              <a:srgbClr val="7030A0"/>
            </a:solidFill>
            <a:prstDash val="solid"/>
            <a:round/>
            <a:headEnd type="none" w="med" len="med"/>
            <a:tailEnd type="none" w="med" len="med"/>
          </a:ln>
          <a:effectLst/>
        </p:spPr>
      </p:cxnSp>
      <p:cxnSp>
        <p:nvCxnSpPr>
          <p:cNvPr id="48" name="Gerade Verbindung 47"/>
          <p:cNvCxnSpPr/>
          <p:nvPr/>
        </p:nvCxnSpPr>
        <p:spPr bwMode="auto">
          <a:xfrm>
            <a:off x="3052554" y="3684763"/>
            <a:ext cx="0" cy="2155373"/>
          </a:xfrm>
          <a:prstGeom prst="line">
            <a:avLst/>
          </a:prstGeom>
          <a:solidFill>
            <a:schemeClr val="accent1"/>
          </a:solidFill>
          <a:ln w="38100" cap="flat" cmpd="sng" algn="ctr">
            <a:solidFill>
              <a:srgbClr val="003359"/>
            </a:solidFill>
            <a:prstDash val="dash"/>
            <a:round/>
            <a:headEnd type="none" w="med" len="med"/>
            <a:tailEnd type="none" w="med" len="med"/>
          </a:ln>
          <a:effectLst/>
        </p:spPr>
      </p:cxnSp>
      <p:cxnSp>
        <p:nvCxnSpPr>
          <p:cNvPr id="50" name="Gerade Verbindung 49"/>
          <p:cNvCxnSpPr/>
          <p:nvPr/>
        </p:nvCxnSpPr>
        <p:spPr bwMode="auto">
          <a:xfrm flipH="1">
            <a:off x="5956805" y="2888744"/>
            <a:ext cx="8250" cy="2951392"/>
          </a:xfrm>
          <a:prstGeom prst="line">
            <a:avLst/>
          </a:prstGeom>
          <a:solidFill>
            <a:schemeClr val="accent1"/>
          </a:solidFill>
          <a:ln w="38100" cap="flat" cmpd="sng" algn="ctr">
            <a:solidFill>
              <a:srgbClr val="003359"/>
            </a:solidFill>
            <a:prstDash val="dash"/>
            <a:round/>
            <a:headEnd type="none" w="med" len="med"/>
            <a:tailEnd type="none" w="med" len="med"/>
          </a:ln>
          <a:effectLst/>
        </p:spPr>
      </p:cxnSp>
      <p:sp>
        <p:nvSpPr>
          <p:cNvPr id="55" name="Textfeld 54"/>
          <p:cNvSpPr txBox="1"/>
          <p:nvPr/>
        </p:nvSpPr>
        <p:spPr>
          <a:xfrm>
            <a:off x="2627784" y="3337752"/>
            <a:ext cx="774571" cy="369332"/>
          </a:xfrm>
          <a:prstGeom prst="rect">
            <a:avLst/>
          </a:prstGeom>
          <a:noFill/>
        </p:spPr>
        <p:txBody>
          <a:bodyPr wrap="none" rtlCol="0">
            <a:spAutoFit/>
          </a:bodyPr>
          <a:lstStyle/>
          <a:p>
            <a:r>
              <a:rPr lang="de-DE" dirty="0" smtClean="0">
                <a:solidFill>
                  <a:srgbClr val="003359"/>
                </a:solidFill>
              </a:rPr>
              <a:t>100%</a:t>
            </a:r>
            <a:endParaRPr lang="de-DE" dirty="0">
              <a:solidFill>
                <a:srgbClr val="003359"/>
              </a:solidFill>
            </a:endParaRPr>
          </a:p>
        </p:txBody>
      </p:sp>
      <p:sp>
        <p:nvSpPr>
          <p:cNvPr id="56" name="Textfeld 55"/>
          <p:cNvSpPr txBox="1"/>
          <p:nvPr/>
        </p:nvSpPr>
        <p:spPr>
          <a:xfrm>
            <a:off x="2917741" y="5980199"/>
            <a:ext cx="377026" cy="369332"/>
          </a:xfrm>
          <a:prstGeom prst="rect">
            <a:avLst/>
          </a:prstGeom>
          <a:noFill/>
        </p:spPr>
        <p:txBody>
          <a:bodyPr wrap="none" rtlCol="0">
            <a:spAutoFit/>
          </a:bodyPr>
          <a:lstStyle/>
          <a:p>
            <a:r>
              <a:rPr lang="de-DE" dirty="0" smtClean="0">
                <a:solidFill>
                  <a:srgbClr val="003359"/>
                </a:solidFill>
              </a:rPr>
              <a:t>t1</a:t>
            </a:r>
            <a:endParaRPr lang="de-DE" dirty="0">
              <a:solidFill>
                <a:srgbClr val="003359"/>
              </a:solidFill>
            </a:endParaRPr>
          </a:p>
        </p:txBody>
      </p:sp>
      <p:sp>
        <p:nvSpPr>
          <p:cNvPr id="57" name="Textfeld 56"/>
          <p:cNvSpPr txBox="1"/>
          <p:nvPr/>
        </p:nvSpPr>
        <p:spPr>
          <a:xfrm>
            <a:off x="5809963" y="5973425"/>
            <a:ext cx="377026" cy="369332"/>
          </a:xfrm>
          <a:prstGeom prst="rect">
            <a:avLst/>
          </a:prstGeom>
          <a:noFill/>
        </p:spPr>
        <p:txBody>
          <a:bodyPr wrap="none" rtlCol="0">
            <a:spAutoFit/>
          </a:bodyPr>
          <a:lstStyle/>
          <a:p>
            <a:r>
              <a:rPr lang="de-DE" dirty="0" smtClean="0">
                <a:solidFill>
                  <a:srgbClr val="003359"/>
                </a:solidFill>
              </a:rPr>
              <a:t>t2</a:t>
            </a:r>
            <a:endParaRPr lang="de-DE" dirty="0">
              <a:solidFill>
                <a:srgbClr val="003359"/>
              </a:solidFill>
            </a:endParaRPr>
          </a:p>
        </p:txBody>
      </p:sp>
      <p:sp>
        <p:nvSpPr>
          <p:cNvPr id="60" name="Freihandform 59"/>
          <p:cNvSpPr/>
          <p:nvPr/>
        </p:nvSpPr>
        <p:spPr bwMode="auto">
          <a:xfrm rot="21273817" flipV="1">
            <a:off x="4065676" y="2668004"/>
            <a:ext cx="3702634" cy="127904"/>
          </a:xfrm>
          <a:custGeom>
            <a:avLst/>
            <a:gdLst>
              <a:gd name="connsiteX0" fmla="*/ 0 w 2667000"/>
              <a:gd name="connsiteY0" fmla="*/ 0 h 1709057"/>
              <a:gd name="connsiteX1" fmla="*/ 1186543 w 2667000"/>
              <a:gd name="connsiteY1" fmla="*/ 1273629 h 1709057"/>
              <a:gd name="connsiteX2" fmla="*/ 2667000 w 2667000"/>
              <a:gd name="connsiteY2" fmla="*/ 1709057 h 1709057"/>
            </a:gdLst>
            <a:ahLst/>
            <a:cxnLst>
              <a:cxn ang="0">
                <a:pos x="connsiteX0" y="connsiteY0"/>
              </a:cxn>
              <a:cxn ang="0">
                <a:pos x="connsiteX1" y="connsiteY1"/>
              </a:cxn>
              <a:cxn ang="0">
                <a:pos x="connsiteX2" y="connsiteY2"/>
              </a:cxn>
            </a:cxnLst>
            <a:rect l="l" t="t" r="r" b="b"/>
            <a:pathLst>
              <a:path w="2667000" h="1709057">
                <a:moveTo>
                  <a:pt x="0" y="0"/>
                </a:moveTo>
                <a:cubicBezTo>
                  <a:pt x="371021" y="494393"/>
                  <a:pt x="742043" y="988786"/>
                  <a:pt x="1186543" y="1273629"/>
                </a:cubicBezTo>
                <a:cubicBezTo>
                  <a:pt x="1631043" y="1558472"/>
                  <a:pt x="2231571" y="1629229"/>
                  <a:pt x="2667000" y="1709057"/>
                </a:cubicBezTo>
              </a:path>
            </a:pathLst>
          </a:custGeom>
          <a:noFill/>
          <a:ln w="381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smtClean="0">
              <a:ln>
                <a:noFill/>
              </a:ln>
              <a:solidFill>
                <a:srgbClr val="003359"/>
              </a:solidFill>
              <a:effectLst/>
              <a:latin typeface="Arial" pitchFamily="34" charset="0"/>
            </a:endParaRPr>
          </a:p>
        </p:txBody>
      </p:sp>
      <p:sp>
        <p:nvSpPr>
          <p:cNvPr id="62" name="Textfeld 61"/>
          <p:cNvSpPr txBox="1"/>
          <p:nvPr/>
        </p:nvSpPr>
        <p:spPr>
          <a:xfrm>
            <a:off x="6196726" y="5259080"/>
            <a:ext cx="646331" cy="369332"/>
          </a:xfrm>
          <a:prstGeom prst="rect">
            <a:avLst/>
          </a:prstGeom>
          <a:noFill/>
        </p:spPr>
        <p:txBody>
          <a:bodyPr wrap="none" rtlCol="0">
            <a:spAutoFit/>
          </a:bodyPr>
          <a:lstStyle/>
          <a:p>
            <a:r>
              <a:rPr lang="de-DE" dirty="0" smtClean="0">
                <a:solidFill>
                  <a:srgbClr val="003359"/>
                </a:solidFill>
              </a:rPr>
              <a:t>30%</a:t>
            </a:r>
            <a:endParaRPr lang="de-DE" dirty="0">
              <a:solidFill>
                <a:srgbClr val="003359"/>
              </a:solidFill>
            </a:endParaRPr>
          </a:p>
        </p:txBody>
      </p:sp>
      <p:sp>
        <p:nvSpPr>
          <p:cNvPr id="63" name="Textfeld 62"/>
          <p:cNvSpPr txBox="1"/>
          <p:nvPr/>
        </p:nvSpPr>
        <p:spPr>
          <a:xfrm>
            <a:off x="6238285" y="3782736"/>
            <a:ext cx="646331" cy="369332"/>
          </a:xfrm>
          <a:prstGeom prst="rect">
            <a:avLst/>
          </a:prstGeom>
          <a:noFill/>
        </p:spPr>
        <p:txBody>
          <a:bodyPr wrap="none" rtlCol="0">
            <a:spAutoFit/>
          </a:bodyPr>
          <a:lstStyle/>
          <a:p>
            <a:r>
              <a:rPr lang="de-DE" dirty="0" smtClean="0">
                <a:solidFill>
                  <a:srgbClr val="003359"/>
                </a:solidFill>
              </a:rPr>
              <a:t>70%</a:t>
            </a:r>
            <a:endParaRPr lang="de-DE" dirty="0">
              <a:solidFill>
                <a:srgbClr val="003359"/>
              </a:solidFill>
            </a:endParaRPr>
          </a:p>
        </p:txBody>
      </p:sp>
      <p:sp>
        <p:nvSpPr>
          <p:cNvPr id="66" name="Textfeld 65"/>
          <p:cNvSpPr txBox="1"/>
          <p:nvPr/>
        </p:nvSpPr>
        <p:spPr>
          <a:xfrm>
            <a:off x="5584260" y="2265092"/>
            <a:ext cx="1300356" cy="369332"/>
          </a:xfrm>
          <a:prstGeom prst="rect">
            <a:avLst/>
          </a:prstGeom>
          <a:noFill/>
        </p:spPr>
        <p:txBody>
          <a:bodyPr wrap="none" rtlCol="0">
            <a:spAutoFit/>
          </a:bodyPr>
          <a:lstStyle/>
          <a:p>
            <a:r>
              <a:rPr lang="de-DE" dirty="0" smtClean="0">
                <a:solidFill>
                  <a:srgbClr val="003359"/>
                </a:solidFill>
              </a:rPr>
              <a:t>New 100%</a:t>
            </a:r>
            <a:endParaRPr lang="de-DE" dirty="0">
              <a:solidFill>
                <a:srgbClr val="003359"/>
              </a:solidFill>
            </a:endParaRPr>
          </a:p>
        </p:txBody>
      </p:sp>
      <p:cxnSp>
        <p:nvCxnSpPr>
          <p:cNvPr id="4" name="Gerade Verbindung 3"/>
          <p:cNvCxnSpPr>
            <a:stCxn id="55" idx="2"/>
          </p:cNvCxnSpPr>
          <p:nvPr/>
        </p:nvCxnSpPr>
        <p:spPr bwMode="auto">
          <a:xfrm flipV="1">
            <a:off x="3015070" y="3684764"/>
            <a:ext cx="5614831" cy="22320"/>
          </a:xfrm>
          <a:prstGeom prst="line">
            <a:avLst/>
          </a:prstGeom>
          <a:solidFill>
            <a:schemeClr val="accent1"/>
          </a:solidFill>
          <a:ln w="9525" cap="flat" cmpd="sng" algn="ctr">
            <a:solidFill>
              <a:srgbClr val="003359"/>
            </a:solidFill>
            <a:prstDash val="solid"/>
            <a:round/>
            <a:headEnd type="none" w="med" len="med"/>
            <a:tailEnd type="none" w="med" len="med"/>
          </a:ln>
          <a:effectLst/>
        </p:spPr>
      </p:cxnSp>
      <p:cxnSp>
        <p:nvCxnSpPr>
          <p:cNvPr id="8" name="Gerade Verbindung 7"/>
          <p:cNvCxnSpPr/>
          <p:nvPr/>
        </p:nvCxnSpPr>
        <p:spPr bwMode="auto">
          <a:xfrm>
            <a:off x="5965055" y="2734856"/>
            <a:ext cx="2735192" cy="0"/>
          </a:xfrm>
          <a:prstGeom prst="line">
            <a:avLst/>
          </a:prstGeom>
          <a:solidFill>
            <a:schemeClr val="accent1"/>
          </a:solidFill>
          <a:ln w="9525" cap="flat" cmpd="sng" algn="ctr">
            <a:solidFill>
              <a:srgbClr val="003359"/>
            </a:solidFill>
            <a:prstDash val="solid"/>
            <a:round/>
            <a:headEnd type="none" w="med" len="med"/>
            <a:tailEnd type="none" w="med" len="med"/>
          </a:ln>
          <a:effectLst/>
        </p:spPr>
      </p:cxnSp>
      <p:sp>
        <p:nvSpPr>
          <p:cNvPr id="10" name="Textfeld 9"/>
          <p:cNvSpPr txBox="1"/>
          <p:nvPr/>
        </p:nvSpPr>
        <p:spPr>
          <a:xfrm>
            <a:off x="7783398" y="2720318"/>
            <a:ext cx="1027647" cy="923330"/>
          </a:xfrm>
          <a:prstGeom prst="rect">
            <a:avLst/>
          </a:prstGeom>
          <a:noFill/>
        </p:spPr>
        <p:txBody>
          <a:bodyPr wrap="none" rtlCol="0">
            <a:spAutoFit/>
          </a:bodyPr>
          <a:lstStyle/>
          <a:p>
            <a:pPr algn="ctr"/>
            <a:r>
              <a:rPr lang="de-DE" dirty="0" err="1" smtClean="0">
                <a:solidFill>
                  <a:srgbClr val="FF0000"/>
                </a:solidFill>
              </a:rPr>
              <a:t>more</a:t>
            </a:r>
            <a:endParaRPr lang="de-DE" dirty="0" smtClean="0">
              <a:solidFill>
                <a:srgbClr val="FF0000"/>
              </a:solidFill>
            </a:endParaRPr>
          </a:p>
          <a:p>
            <a:pPr algn="ctr"/>
            <a:r>
              <a:rPr lang="de-DE" dirty="0" smtClean="0">
                <a:solidFill>
                  <a:srgbClr val="FF0000"/>
                </a:solidFill>
              </a:rPr>
              <a:t> &amp;</a:t>
            </a:r>
          </a:p>
          <a:p>
            <a:pPr algn="ctr"/>
            <a:r>
              <a:rPr lang="de-DE" dirty="0" smtClean="0">
                <a:solidFill>
                  <a:srgbClr val="FF0000"/>
                </a:solidFill>
              </a:rPr>
              <a:t>different</a:t>
            </a:r>
            <a:endParaRPr lang="de-DE" dirty="0">
              <a:solidFill>
                <a:srgbClr val="FF0000"/>
              </a:solidFill>
            </a:endParaRPr>
          </a:p>
        </p:txBody>
      </p:sp>
      <p:sp>
        <p:nvSpPr>
          <p:cNvPr id="6" name="Textfeld 5"/>
          <p:cNvSpPr txBox="1"/>
          <p:nvPr/>
        </p:nvSpPr>
        <p:spPr>
          <a:xfrm>
            <a:off x="6535803" y="4236263"/>
            <a:ext cx="2658078" cy="1538883"/>
          </a:xfrm>
          <a:prstGeom prst="rect">
            <a:avLst/>
          </a:prstGeom>
          <a:noFill/>
        </p:spPr>
        <p:txBody>
          <a:bodyPr wrap="square" rtlCol="0">
            <a:spAutoFit/>
          </a:bodyPr>
          <a:lstStyle/>
          <a:p>
            <a:r>
              <a:rPr lang="en-US" sz="1600" i="1" dirty="0" smtClean="0">
                <a:solidFill>
                  <a:srgbClr val="003359"/>
                </a:solidFill>
                <a:latin typeface="Arial Narrow" panose="020B0606020202030204" pitchFamily="34" charset="0"/>
              </a:rPr>
              <a:t>„Don´t confuse slow and declining with not needed, unnecessary, not being reinvented“. </a:t>
            </a:r>
          </a:p>
          <a:p>
            <a:pPr>
              <a:spcBef>
                <a:spcPts val="600"/>
              </a:spcBef>
            </a:pPr>
            <a:r>
              <a:rPr lang="en-US" sz="1100" dirty="0" err="1" smtClean="0">
                <a:solidFill>
                  <a:srgbClr val="003359"/>
                </a:solidFill>
                <a:latin typeface="Arial Narrow" panose="020B0606020202030204" pitchFamily="34" charset="0"/>
              </a:rPr>
              <a:t>Ginni</a:t>
            </a:r>
            <a:r>
              <a:rPr lang="en-US" sz="1100" dirty="0" smtClean="0">
                <a:solidFill>
                  <a:srgbClr val="003359"/>
                </a:solidFill>
                <a:latin typeface="Arial Narrow" panose="020B0606020202030204" pitchFamily="34" charset="0"/>
              </a:rPr>
              <a:t> </a:t>
            </a:r>
            <a:r>
              <a:rPr lang="en-US" sz="1100" dirty="0" err="1" smtClean="0">
                <a:solidFill>
                  <a:srgbClr val="003359"/>
                </a:solidFill>
                <a:latin typeface="Arial Narrow" panose="020B0606020202030204" pitchFamily="34" charset="0"/>
              </a:rPr>
              <a:t>Rometty</a:t>
            </a:r>
            <a:r>
              <a:rPr lang="en-US" sz="1100" dirty="0" smtClean="0">
                <a:solidFill>
                  <a:srgbClr val="003359"/>
                </a:solidFill>
                <a:latin typeface="Arial Narrow" panose="020B0606020202030204" pitchFamily="34" charset="0"/>
              </a:rPr>
              <a:t>,</a:t>
            </a:r>
          </a:p>
          <a:p>
            <a:r>
              <a:rPr lang="en-US" sz="1100" dirty="0" smtClean="0">
                <a:solidFill>
                  <a:srgbClr val="003359"/>
                </a:solidFill>
                <a:latin typeface="Arial Narrow" panose="020B0606020202030204" pitchFamily="34" charset="0"/>
              </a:rPr>
              <a:t>14-05-2014  FT</a:t>
            </a:r>
            <a:r>
              <a:rPr lang="en-US" sz="1200" dirty="0" smtClean="0">
                <a:solidFill>
                  <a:srgbClr val="003359"/>
                </a:solidFill>
                <a:latin typeface="Arial Narrow" panose="020B0606020202030204" pitchFamily="34" charset="0"/>
              </a:rPr>
              <a:t> </a:t>
            </a:r>
            <a:endParaRPr lang="en-US" sz="1200" dirty="0">
              <a:solidFill>
                <a:srgbClr val="003359"/>
              </a:solidFill>
              <a:latin typeface="Arial Narrow" panose="020B0606020202030204" pitchFamily="34" charset="0"/>
            </a:endParaRPr>
          </a:p>
        </p:txBody>
      </p:sp>
      <p:sp>
        <p:nvSpPr>
          <p:cNvPr id="3" name="Foliennummernplatzhalter 2"/>
          <p:cNvSpPr>
            <a:spLocks noGrp="1"/>
          </p:cNvSpPr>
          <p:nvPr>
            <p:ph type="sldNum" sz="quarter" idx="4294967295"/>
          </p:nvPr>
        </p:nvSpPr>
        <p:spPr>
          <a:xfrm>
            <a:off x="107504" y="6400800"/>
            <a:ext cx="824880" cy="304800"/>
          </a:xfrm>
          <a:prstGeom prst="rect">
            <a:avLst/>
          </a:prstGeom>
        </p:spPr>
        <p:txBody>
          <a:bodyPr/>
          <a:lstStyle/>
          <a:p>
            <a:pPr>
              <a:defRPr/>
            </a:pPr>
            <a:endParaRPr lang="de-DE" dirty="0"/>
          </a:p>
        </p:txBody>
      </p:sp>
    </p:spTree>
    <p:extLst>
      <p:ext uri="{BB962C8B-B14F-4D97-AF65-F5344CB8AC3E}">
        <p14:creationId xmlns:p14="http://schemas.microsoft.com/office/powerpoint/2010/main" val="806152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62"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793" y="914400"/>
            <a:ext cx="8379675" cy="609600"/>
          </a:xfrm>
        </p:spPr>
        <p:txBody>
          <a:bodyPr/>
          <a:lstStyle/>
          <a:p>
            <a:pPr marL="0" indent="0"/>
            <a:r>
              <a:rPr lang="en-US" sz="2400" dirty="0" smtClean="0">
                <a:latin typeface="+mj-lt"/>
              </a:rPr>
              <a:t>Internet-milieus in selected population groups Germany</a:t>
            </a:r>
            <a:endParaRPr lang="en-US" sz="2400" u="sng" dirty="0">
              <a:latin typeface="+mj-lt"/>
            </a:endParaRPr>
          </a:p>
        </p:txBody>
      </p:sp>
      <p:sp>
        <p:nvSpPr>
          <p:cNvPr id="3" name="Inhaltsplatzhalter 2"/>
          <p:cNvSpPr>
            <a:spLocks noGrp="1"/>
          </p:cNvSpPr>
          <p:nvPr>
            <p:ph idx="1"/>
          </p:nvPr>
        </p:nvSpPr>
        <p:spPr>
          <a:xfrm>
            <a:off x="508000" y="1614115"/>
            <a:ext cx="8128000" cy="4558085"/>
          </a:xfrm>
        </p:spPr>
        <p:txBody>
          <a:bodyPr/>
          <a:lstStyle/>
          <a:p>
            <a:pPr marL="0" indent="0">
              <a:buNone/>
            </a:pPr>
            <a:endParaRPr lang="de-DE" sz="1800" dirty="0" smtClean="0"/>
          </a:p>
          <a:p>
            <a:pPr marL="0" indent="0">
              <a:buNone/>
            </a:pPr>
            <a:endParaRPr lang="de-DE" sz="1800" dirty="0" smtClean="0"/>
          </a:p>
          <a:p>
            <a:pPr marL="0" indent="0">
              <a:buNone/>
            </a:pPr>
            <a:endParaRPr lang="de-DE" sz="1800"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12715" y="1638254"/>
            <a:ext cx="3224999" cy="2499374"/>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8793" y="2500695"/>
            <a:ext cx="3624951" cy="2620209"/>
          </a:xfrm>
          <a:prstGeom prst="rect">
            <a:avLst/>
          </a:prstGeom>
        </p:spPr>
      </p:pic>
      <p:pic>
        <p:nvPicPr>
          <p:cNvPr id="7" name="Grafik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33401" y="3984171"/>
            <a:ext cx="3208168" cy="2317010"/>
          </a:xfrm>
          <a:prstGeom prst="rect">
            <a:avLst/>
          </a:prstGeom>
        </p:spPr>
      </p:pic>
      <p:sp>
        <p:nvSpPr>
          <p:cNvPr id="5" name="Foliennummernplatzhalter 4"/>
          <p:cNvSpPr>
            <a:spLocks noGrp="1"/>
          </p:cNvSpPr>
          <p:nvPr>
            <p:ph type="sldNum" sz="quarter" idx="4294967295"/>
          </p:nvPr>
        </p:nvSpPr>
        <p:spPr>
          <a:xfrm>
            <a:off x="107504" y="6400800"/>
            <a:ext cx="824880" cy="304800"/>
          </a:xfrm>
          <a:prstGeom prst="rect">
            <a:avLst/>
          </a:prstGeom>
        </p:spPr>
        <p:txBody>
          <a:bodyPr/>
          <a:lstStyle/>
          <a:p>
            <a:pPr>
              <a:defRPr/>
            </a:pPr>
            <a:endParaRPr lang="de-DE" dirty="0"/>
          </a:p>
        </p:txBody>
      </p:sp>
      <p:sp>
        <p:nvSpPr>
          <p:cNvPr id="8" name="Rechteck 7"/>
          <p:cNvSpPr/>
          <p:nvPr/>
        </p:nvSpPr>
        <p:spPr>
          <a:xfrm>
            <a:off x="-18728" y="6047265"/>
            <a:ext cx="1451038" cy="253916"/>
          </a:xfrm>
          <a:prstGeom prst="rect">
            <a:avLst/>
          </a:prstGeom>
        </p:spPr>
        <p:txBody>
          <a:bodyPr wrap="none">
            <a:spAutoFit/>
          </a:bodyPr>
          <a:lstStyle/>
          <a:p>
            <a:r>
              <a:rPr lang="de-DE" sz="1050" dirty="0" smtClean="0">
                <a:solidFill>
                  <a:schemeClr val="accent6">
                    <a:lumMod val="50000"/>
                  </a:schemeClr>
                </a:solidFill>
              </a:rPr>
              <a:t>Source: DIVSI 2013b</a:t>
            </a:r>
            <a:endParaRPr lang="de-DE" sz="1050" dirty="0">
              <a:solidFill>
                <a:schemeClr val="accent6">
                  <a:lumMod val="50000"/>
                </a:schemeClr>
              </a:solidFill>
            </a:endParaRPr>
          </a:p>
        </p:txBody>
      </p:sp>
    </p:spTree>
    <p:extLst>
      <p:ext uri="{BB962C8B-B14F-4D97-AF65-F5344CB8AC3E}">
        <p14:creationId xmlns:p14="http://schemas.microsoft.com/office/powerpoint/2010/main" val="5743912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bwMode="auto">
          <a:xfrm>
            <a:off x="341693" y="2470263"/>
            <a:ext cx="2656573" cy="3679564"/>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smtClean="0">
                <a:solidFill>
                  <a:schemeClr val="accent6">
                    <a:lumMod val="50000"/>
                  </a:schemeClr>
                </a:solidFill>
                <a:latin typeface="+mn-lt"/>
              </a:rPr>
              <a:t>Inevitable</a:t>
            </a:r>
          </a:p>
          <a:p>
            <a:pPr algn="ctr">
              <a:spcBef>
                <a:spcPts val="1200"/>
              </a:spcBef>
              <a:spcAft>
                <a:spcPts val="1200"/>
              </a:spcAft>
            </a:pPr>
            <a:r>
              <a:rPr lang="en-US" dirty="0" smtClean="0">
                <a:solidFill>
                  <a:schemeClr val="accent6">
                    <a:lumMod val="50000"/>
                  </a:schemeClr>
                </a:solidFill>
                <a:latin typeface="+mn-lt"/>
              </a:rPr>
              <a:t>Irreversible</a:t>
            </a:r>
          </a:p>
        </p:txBody>
      </p:sp>
      <p:sp>
        <p:nvSpPr>
          <p:cNvPr id="13" name="Rechteck 12"/>
          <p:cNvSpPr/>
          <p:nvPr/>
        </p:nvSpPr>
        <p:spPr bwMode="auto">
          <a:xfrm>
            <a:off x="341693" y="1759791"/>
            <a:ext cx="2656573" cy="710471"/>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Digital transformation</a:t>
            </a:r>
            <a:endParaRPr lang="en-US" b="1" dirty="0">
              <a:solidFill>
                <a:srgbClr val="FFFFFF"/>
              </a:solidFill>
              <a:latin typeface="+mj-lt"/>
            </a:endParaRPr>
          </a:p>
        </p:txBody>
      </p:sp>
      <p:grpSp>
        <p:nvGrpSpPr>
          <p:cNvPr id="6" name="Gruppieren 5"/>
          <p:cNvGrpSpPr/>
          <p:nvPr/>
        </p:nvGrpSpPr>
        <p:grpSpPr>
          <a:xfrm>
            <a:off x="3243713" y="1759791"/>
            <a:ext cx="2656573" cy="4390035"/>
            <a:chOff x="3753852" y="2261929"/>
            <a:chExt cx="2656573" cy="3984867"/>
          </a:xfrm>
        </p:grpSpPr>
        <p:sp>
          <p:nvSpPr>
            <p:cNvPr id="10" name="Rechteck 9"/>
            <p:cNvSpPr/>
            <p:nvPr/>
          </p:nvSpPr>
          <p:spPr bwMode="auto">
            <a:xfrm>
              <a:off x="3753852"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spcBef>
                  <a:spcPts val="1200"/>
                </a:spcBef>
                <a:spcAft>
                  <a:spcPts val="1200"/>
                </a:spcAft>
              </a:pPr>
              <a:endParaRPr lang="en-US" dirty="0">
                <a:solidFill>
                  <a:schemeClr val="accent6">
                    <a:lumMod val="50000"/>
                  </a:schemeClr>
                </a:solidFill>
                <a:latin typeface="+mn-lt"/>
              </a:endParaRPr>
            </a:p>
          </p:txBody>
        </p:sp>
        <p:sp>
          <p:nvSpPr>
            <p:cNvPr id="11" name="Rechteck 10"/>
            <p:cNvSpPr/>
            <p:nvPr/>
          </p:nvSpPr>
          <p:spPr bwMode="auto">
            <a:xfrm>
              <a:off x="3753852"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Explanatory Pattern</a:t>
              </a:r>
              <a:endParaRPr lang="en-US" b="1" dirty="0">
                <a:solidFill>
                  <a:srgbClr val="FFFFFF"/>
                </a:solidFill>
                <a:latin typeface="+mj-lt"/>
              </a:endParaRPr>
            </a:p>
          </p:txBody>
        </p:sp>
      </p:grpSp>
      <p:grpSp>
        <p:nvGrpSpPr>
          <p:cNvPr id="7" name="Gruppieren 6"/>
          <p:cNvGrpSpPr/>
          <p:nvPr/>
        </p:nvGrpSpPr>
        <p:grpSpPr>
          <a:xfrm>
            <a:off x="6145735" y="1759791"/>
            <a:ext cx="2656573" cy="4390036"/>
            <a:chOff x="6487427" y="2261929"/>
            <a:chExt cx="2656573" cy="3984867"/>
          </a:xfrm>
        </p:grpSpPr>
        <p:sp>
          <p:nvSpPr>
            <p:cNvPr id="8" name="Rechteck 7"/>
            <p:cNvSpPr/>
            <p:nvPr/>
          </p:nvSpPr>
          <p:spPr bwMode="auto">
            <a:xfrm>
              <a:off x="6487427"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endParaRPr lang="en-US" dirty="0">
                <a:solidFill>
                  <a:schemeClr val="accent6">
                    <a:lumMod val="50000"/>
                  </a:schemeClr>
                </a:solidFill>
                <a:latin typeface="+mn-lt"/>
              </a:endParaRPr>
            </a:p>
          </p:txBody>
        </p:sp>
        <p:sp>
          <p:nvSpPr>
            <p:cNvPr id="9" name="Rechteck 8"/>
            <p:cNvSpPr/>
            <p:nvPr/>
          </p:nvSpPr>
          <p:spPr bwMode="auto">
            <a:xfrm>
              <a:off x="6487427"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lgn="ctr"/>
              <a:r>
                <a:rPr lang="en-US" b="1" dirty="0" smtClean="0">
                  <a:solidFill>
                    <a:srgbClr val="FFFFFF"/>
                  </a:solidFill>
                  <a:latin typeface="+mj-lt"/>
                </a:rPr>
                <a:t>Leadership behavior</a:t>
              </a:r>
              <a:endParaRPr lang="en-US" b="1" dirty="0">
                <a:solidFill>
                  <a:srgbClr val="FFFFFF"/>
                </a:solidFill>
                <a:latin typeface="+mj-lt"/>
              </a:endParaRPr>
            </a:p>
          </p:txBody>
        </p:sp>
      </p:grpSp>
    </p:spTree>
    <p:extLst>
      <p:ext uri="{BB962C8B-B14F-4D97-AF65-F5344CB8AC3E}">
        <p14:creationId xmlns:p14="http://schemas.microsoft.com/office/powerpoint/2010/main" val="32638505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 3"/>
          <p:cNvPicPr>
            <a:picLocks noChangeAspect="1"/>
          </p:cNvPicPr>
          <p:nvPr/>
        </p:nvPicPr>
        <p:blipFill>
          <a:blip r:embed="rId3"/>
          <a:stretch>
            <a:fillRect/>
          </a:stretch>
        </p:blipFill>
        <p:spPr>
          <a:xfrm>
            <a:off x="0" y="764704"/>
            <a:ext cx="9158346" cy="5495007"/>
          </a:xfrm>
          <a:prstGeom prst="rect">
            <a:avLst/>
          </a:prstGeom>
        </p:spPr>
      </p:pic>
      <p:sp>
        <p:nvSpPr>
          <p:cNvPr id="6" name="Rechteck 5"/>
          <p:cNvSpPr/>
          <p:nvPr/>
        </p:nvSpPr>
        <p:spPr>
          <a:xfrm>
            <a:off x="312264" y="6469120"/>
            <a:ext cx="3295950" cy="215444"/>
          </a:xfrm>
          <a:prstGeom prst="rect">
            <a:avLst/>
          </a:prstGeom>
        </p:spPr>
        <p:txBody>
          <a:bodyPr wrap="square">
            <a:spAutoFit/>
          </a:bodyPr>
          <a:lstStyle/>
          <a:p>
            <a:r>
              <a:rPr lang="de-DE" sz="800" dirty="0" err="1" smtClean="0">
                <a:solidFill>
                  <a:schemeClr val="tx2">
                    <a:lumMod val="40000"/>
                    <a:lumOff val="60000"/>
                  </a:schemeClr>
                </a:solidFill>
              </a:rPr>
              <a:t>Photo</a:t>
            </a:r>
            <a:r>
              <a:rPr lang="de-DE" sz="800" dirty="0">
                <a:solidFill>
                  <a:schemeClr val="tx2">
                    <a:lumMod val="40000"/>
                    <a:lumOff val="60000"/>
                  </a:schemeClr>
                </a:solidFill>
              </a:rPr>
              <a:t>: AP/</a:t>
            </a:r>
            <a:r>
              <a:rPr lang="de-DE" sz="800" dirty="0" smtClean="0">
                <a:solidFill>
                  <a:schemeClr val="tx2">
                    <a:lumMod val="40000"/>
                    <a:lumOff val="60000"/>
                  </a:schemeClr>
                </a:solidFill>
              </a:rPr>
              <a:t>DPA - Source: Der Spiegel: </a:t>
            </a:r>
            <a:r>
              <a:rPr lang="de-DE" sz="800" dirty="0">
                <a:solidFill>
                  <a:schemeClr val="tx2">
                    <a:lumMod val="40000"/>
                    <a:lumOff val="60000"/>
                  </a:schemeClr>
                </a:solidFill>
              </a:rPr>
              <a:t>Digitale </a:t>
            </a:r>
            <a:r>
              <a:rPr lang="de-DE" sz="800" dirty="0" smtClean="0">
                <a:solidFill>
                  <a:schemeClr val="tx2">
                    <a:lumMod val="40000"/>
                    <a:lumOff val="60000"/>
                  </a:schemeClr>
                </a:solidFill>
              </a:rPr>
              <a:t>Erleuchtung 2013</a:t>
            </a:r>
            <a:endParaRPr lang="de-DE" sz="800" dirty="0">
              <a:solidFill>
                <a:schemeClr val="tx2">
                  <a:lumMod val="40000"/>
                  <a:lumOff val="60000"/>
                </a:schemeClr>
              </a:solidFill>
            </a:endParaRPr>
          </a:p>
        </p:txBody>
      </p:sp>
      <p:sp>
        <p:nvSpPr>
          <p:cNvPr id="7" name="Titel 2"/>
          <p:cNvSpPr txBox="1">
            <a:spLocks/>
          </p:cNvSpPr>
          <p:nvPr/>
        </p:nvSpPr>
        <p:spPr bwMode="auto">
          <a:xfrm>
            <a:off x="2843808" y="125688"/>
            <a:ext cx="4725041" cy="49244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600" b="1">
                <a:solidFill>
                  <a:schemeClr val="tx1"/>
                </a:solidFill>
                <a:latin typeface="+mj-lt"/>
                <a:ea typeface="+mj-ea"/>
                <a:cs typeface="+mj-cs"/>
              </a:defRPr>
            </a:lvl1pPr>
            <a:lvl2pPr algn="l" rtl="0" eaLnBrk="1" fontAlgn="base" hangingPunct="1">
              <a:spcBef>
                <a:spcPct val="0"/>
              </a:spcBef>
              <a:spcAft>
                <a:spcPct val="0"/>
              </a:spcAft>
              <a:defRPr sz="2600" b="1">
                <a:solidFill>
                  <a:schemeClr val="tx1"/>
                </a:solidFill>
                <a:latin typeface="Arial" pitchFamily="34" charset="0"/>
              </a:defRPr>
            </a:lvl2pPr>
            <a:lvl3pPr algn="l" rtl="0" eaLnBrk="1" fontAlgn="base" hangingPunct="1">
              <a:spcBef>
                <a:spcPct val="0"/>
              </a:spcBef>
              <a:spcAft>
                <a:spcPct val="0"/>
              </a:spcAft>
              <a:defRPr sz="2600" b="1">
                <a:solidFill>
                  <a:schemeClr val="tx1"/>
                </a:solidFill>
                <a:latin typeface="Arial" pitchFamily="34" charset="0"/>
              </a:defRPr>
            </a:lvl3pPr>
            <a:lvl4pPr algn="l" rtl="0" eaLnBrk="1" fontAlgn="base" hangingPunct="1">
              <a:spcBef>
                <a:spcPct val="0"/>
              </a:spcBef>
              <a:spcAft>
                <a:spcPct val="0"/>
              </a:spcAft>
              <a:defRPr sz="2600" b="1">
                <a:solidFill>
                  <a:schemeClr val="tx1"/>
                </a:solidFill>
                <a:latin typeface="Arial" pitchFamily="34" charset="0"/>
              </a:defRPr>
            </a:lvl4pPr>
            <a:lvl5pPr algn="l" rtl="0" eaLnBrk="1" fontAlgn="base" hangingPunct="1">
              <a:spcBef>
                <a:spcPct val="0"/>
              </a:spcBef>
              <a:spcAft>
                <a:spcPct val="0"/>
              </a:spcAft>
              <a:defRPr sz="2600" b="1">
                <a:solidFill>
                  <a:schemeClr val="tx1"/>
                </a:solidFill>
                <a:latin typeface="Arial" pitchFamily="34" charset="0"/>
              </a:defRPr>
            </a:lvl5pPr>
            <a:lvl6pPr marL="457200" algn="l" rtl="0" eaLnBrk="1" fontAlgn="base" hangingPunct="1">
              <a:spcBef>
                <a:spcPct val="0"/>
              </a:spcBef>
              <a:spcAft>
                <a:spcPct val="0"/>
              </a:spcAft>
              <a:defRPr sz="2400" b="1">
                <a:solidFill>
                  <a:schemeClr val="tx1"/>
                </a:solidFill>
                <a:latin typeface="Arial" pitchFamily="34" charset="0"/>
              </a:defRPr>
            </a:lvl6pPr>
            <a:lvl7pPr marL="914400" algn="l" rtl="0" eaLnBrk="1" fontAlgn="base" hangingPunct="1">
              <a:spcBef>
                <a:spcPct val="0"/>
              </a:spcBef>
              <a:spcAft>
                <a:spcPct val="0"/>
              </a:spcAft>
              <a:defRPr sz="2400" b="1">
                <a:solidFill>
                  <a:schemeClr val="tx1"/>
                </a:solidFill>
                <a:latin typeface="Arial" pitchFamily="34" charset="0"/>
              </a:defRPr>
            </a:lvl7pPr>
            <a:lvl8pPr marL="1371600" algn="l" rtl="0" eaLnBrk="1" fontAlgn="base" hangingPunct="1">
              <a:spcBef>
                <a:spcPct val="0"/>
              </a:spcBef>
              <a:spcAft>
                <a:spcPct val="0"/>
              </a:spcAft>
              <a:defRPr sz="2400" b="1">
                <a:solidFill>
                  <a:schemeClr val="tx1"/>
                </a:solidFill>
                <a:latin typeface="Arial" pitchFamily="34" charset="0"/>
              </a:defRPr>
            </a:lvl8pPr>
            <a:lvl9pPr marL="1828800" algn="l" rtl="0" eaLnBrk="1" fontAlgn="base" hangingPunct="1">
              <a:spcBef>
                <a:spcPct val="0"/>
              </a:spcBef>
              <a:spcAft>
                <a:spcPct val="0"/>
              </a:spcAft>
              <a:defRPr sz="2400" b="1">
                <a:solidFill>
                  <a:schemeClr val="tx1"/>
                </a:solidFill>
                <a:latin typeface="Arial" pitchFamily="34" charset="0"/>
              </a:defRPr>
            </a:lvl9pPr>
          </a:lstStyle>
          <a:p>
            <a:r>
              <a:rPr lang="de-DE" kern="0" dirty="0"/>
              <a:t>Papal </a:t>
            </a:r>
            <a:r>
              <a:rPr lang="de-DE" kern="0" dirty="0" err="1"/>
              <a:t>election</a:t>
            </a:r>
            <a:r>
              <a:rPr lang="de-DE" kern="0" dirty="0"/>
              <a:t> 2005</a:t>
            </a:r>
          </a:p>
        </p:txBody>
      </p:sp>
      <p:sp>
        <p:nvSpPr>
          <p:cNvPr id="2" name="Foliennummernplatzhalter 1"/>
          <p:cNvSpPr>
            <a:spLocks noGrp="1"/>
          </p:cNvSpPr>
          <p:nvPr>
            <p:ph type="sldNum" sz="quarter" idx="4294967295"/>
          </p:nvPr>
        </p:nvSpPr>
        <p:spPr>
          <a:xfrm>
            <a:off x="107504" y="6400800"/>
            <a:ext cx="824880" cy="304800"/>
          </a:xfrm>
          <a:prstGeom prst="rect">
            <a:avLst/>
          </a:prstGeom>
        </p:spPr>
        <p:txBody>
          <a:bodyPr/>
          <a:lstStyle/>
          <a:p>
            <a:pPr>
              <a:defRPr/>
            </a:pPr>
            <a:endParaRPr lang="de-DE" dirty="0"/>
          </a:p>
        </p:txBody>
      </p:sp>
      <p:sp>
        <p:nvSpPr>
          <p:cNvPr id="8" name="Rechteck 7"/>
          <p:cNvSpPr/>
          <p:nvPr/>
        </p:nvSpPr>
        <p:spPr>
          <a:xfrm>
            <a:off x="-236118" y="6642556"/>
            <a:ext cx="3295950" cy="215444"/>
          </a:xfrm>
          <a:prstGeom prst="rect">
            <a:avLst/>
          </a:prstGeom>
        </p:spPr>
        <p:txBody>
          <a:bodyPr wrap="square">
            <a:spAutoFit/>
          </a:bodyPr>
          <a:lstStyle/>
          <a:p>
            <a:r>
              <a:rPr lang="de-DE" sz="800" dirty="0" err="1" smtClean="0">
                <a:solidFill>
                  <a:schemeClr val="accent6">
                    <a:lumMod val="50000"/>
                  </a:schemeClr>
                </a:solidFill>
              </a:rPr>
              <a:t>Photo</a:t>
            </a:r>
            <a:r>
              <a:rPr lang="de-DE" sz="800" dirty="0">
                <a:solidFill>
                  <a:schemeClr val="accent6">
                    <a:lumMod val="50000"/>
                  </a:schemeClr>
                </a:solidFill>
              </a:rPr>
              <a:t>: AP/</a:t>
            </a:r>
            <a:r>
              <a:rPr lang="de-DE" sz="800" dirty="0" smtClean="0">
                <a:solidFill>
                  <a:schemeClr val="accent6">
                    <a:lumMod val="50000"/>
                  </a:schemeClr>
                </a:solidFill>
              </a:rPr>
              <a:t>DPA - Source: Der Spiegel: </a:t>
            </a:r>
            <a:r>
              <a:rPr lang="de-DE" sz="800" dirty="0">
                <a:solidFill>
                  <a:schemeClr val="accent6">
                    <a:lumMod val="50000"/>
                  </a:schemeClr>
                </a:solidFill>
              </a:rPr>
              <a:t>Digitale </a:t>
            </a:r>
            <a:r>
              <a:rPr lang="de-DE" sz="800" dirty="0" smtClean="0">
                <a:solidFill>
                  <a:schemeClr val="accent6">
                    <a:lumMod val="50000"/>
                  </a:schemeClr>
                </a:solidFill>
              </a:rPr>
              <a:t>Erleuchtung 2013</a:t>
            </a:r>
            <a:endParaRPr lang="de-DE" sz="800" dirty="0">
              <a:solidFill>
                <a:schemeClr val="accent6">
                  <a:lumMod val="50000"/>
                </a:schemeClr>
              </a:solidFill>
            </a:endParaRPr>
          </a:p>
        </p:txBody>
      </p:sp>
    </p:spTree>
    <p:extLst>
      <p:ext uri="{BB962C8B-B14F-4D97-AF65-F5344CB8AC3E}">
        <p14:creationId xmlns:p14="http://schemas.microsoft.com/office/powerpoint/2010/main" val="3579231561"/>
      </p:ext>
    </p:extLst>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 7"/>
          <p:cNvPicPr>
            <a:picLocks noChangeAspect="1"/>
          </p:cNvPicPr>
          <p:nvPr/>
        </p:nvPicPr>
        <p:blipFill>
          <a:blip r:embed="rId3"/>
          <a:stretch>
            <a:fillRect/>
          </a:stretch>
        </p:blipFill>
        <p:spPr>
          <a:xfrm>
            <a:off x="-5805" y="764704"/>
            <a:ext cx="9149805" cy="5489883"/>
          </a:xfrm>
          <a:prstGeom prst="rect">
            <a:avLst/>
          </a:prstGeom>
        </p:spPr>
      </p:pic>
      <p:sp>
        <p:nvSpPr>
          <p:cNvPr id="7" name="Rechteck 6"/>
          <p:cNvSpPr/>
          <p:nvPr/>
        </p:nvSpPr>
        <p:spPr>
          <a:xfrm>
            <a:off x="312264" y="6469120"/>
            <a:ext cx="3295950" cy="215444"/>
          </a:xfrm>
          <a:prstGeom prst="rect">
            <a:avLst/>
          </a:prstGeom>
        </p:spPr>
        <p:txBody>
          <a:bodyPr wrap="square">
            <a:spAutoFit/>
          </a:bodyPr>
          <a:lstStyle/>
          <a:p>
            <a:r>
              <a:rPr lang="de-DE" sz="800" dirty="0" err="1" smtClean="0">
                <a:solidFill>
                  <a:schemeClr val="tx2">
                    <a:lumMod val="40000"/>
                    <a:lumOff val="60000"/>
                  </a:schemeClr>
                </a:solidFill>
              </a:rPr>
              <a:t>Photo</a:t>
            </a:r>
            <a:r>
              <a:rPr lang="de-DE" sz="800" dirty="0">
                <a:solidFill>
                  <a:schemeClr val="tx2">
                    <a:lumMod val="40000"/>
                    <a:lumOff val="60000"/>
                  </a:schemeClr>
                </a:solidFill>
              </a:rPr>
              <a:t>: AP/</a:t>
            </a:r>
            <a:r>
              <a:rPr lang="de-DE" sz="800" dirty="0" smtClean="0">
                <a:solidFill>
                  <a:schemeClr val="tx2">
                    <a:lumMod val="40000"/>
                    <a:lumOff val="60000"/>
                  </a:schemeClr>
                </a:solidFill>
              </a:rPr>
              <a:t>DPA - Source: Der Spiegel: </a:t>
            </a:r>
            <a:r>
              <a:rPr lang="de-DE" sz="800" dirty="0">
                <a:solidFill>
                  <a:schemeClr val="tx2">
                    <a:lumMod val="40000"/>
                    <a:lumOff val="60000"/>
                  </a:schemeClr>
                </a:solidFill>
              </a:rPr>
              <a:t>Digitale </a:t>
            </a:r>
            <a:r>
              <a:rPr lang="de-DE" sz="800" dirty="0" smtClean="0">
                <a:solidFill>
                  <a:schemeClr val="tx2">
                    <a:lumMod val="40000"/>
                    <a:lumOff val="60000"/>
                  </a:schemeClr>
                </a:solidFill>
              </a:rPr>
              <a:t>Erleuchtung 2013</a:t>
            </a:r>
            <a:endParaRPr lang="de-DE" sz="800" dirty="0">
              <a:solidFill>
                <a:schemeClr val="tx2">
                  <a:lumMod val="40000"/>
                  <a:lumOff val="60000"/>
                </a:schemeClr>
              </a:solidFill>
            </a:endParaRPr>
          </a:p>
        </p:txBody>
      </p:sp>
      <p:sp>
        <p:nvSpPr>
          <p:cNvPr id="9" name="Titel 2"/>
          <p:cNvSpPr txBox="1">
            <a:spLocks/>
          </p:cNvSpPr>
          <p:nvPr/>
        </p:nvSpPr>
        <p:spPr bwMode="auto">
          <a:xfrm>
            <a:off x="2843808" y="125688"/>
            <a:ext cx="4725041" cy="49244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600" b="1">
                <a:solidFill>
                  <a:schemeClr val="tx1"/>
                </a:solidFill>
                <a:latin typeface="+mj-lt"/>
                <a:ea typeface="+mj-ea"/>
                <a:cs typeface="+mj-cs"/>
              </a:defRPr>
            </a:lvl1pPr>
            <a:lvl2pPr algn="l" rtl="0" eaLnBrk="1" fontAlgn="base" hangingPunct="1">
              <a:spcBef>
                <a:spcPct val="0"/>
              </a:spcBef>
              <a:spcAft>
                <a:spcPct val="0"/>
              </a:spcAft>
              <a:defRPr sz="2600" b="1">
                <a:solidFill>
                  <a:schemeClr val="tx1"/>
                </a:solidFill>
                <a:latin typeface="Arial" pitchFamily="34" charset="0"/>
              </a:defRPr>
            </a:lvl2pPr>
            <a:lvl3pPr algn="l" rtl="0" eaLnBrk="1" fontAlgn="base" hangingPunct="1">
              <a:spcBef>
                <a:spcPct val="0"/>
              </a:spcBef>
              <a:spcAft>
                <a:spcPct val="0"/>
              </a:spcAft>
              <a:defRPr sz="2600" b="1">
                <a:solidFill>
                  <a:schemeClr val="tx1"/>
                </a:solidFill>
                <a:latin typeface="Arial" pitchFamily="34" charset="0"/>
              </a:defRPr>
            </a:lvl3pPr>
            <a:lvl4pPr algn="l" rtl="0" eaLnBrk="1" fontAlgn="base" hangingPunct="1">
              <a:spcBef>
                <a:spcPct val="0"/>
              </a:spcBef>
              <a:spcAft>
                <a:spcPct val="0"/>
              </a:spcAft>
              <a:defRPr sz="2600" b="1">
                <a:solidFill>
                  <a:schemeClr val="tx1"/>
                </a:solidFill>
                <a:latin typeface="Arial" pitchFamily="34" charset="0"/>
              </a:defRPr>
            </a:lvl4pPr>
            <a:lvl5pPr algn="l" rtl="0" eaLnBrk="1" fontAlgn="base" hangingPunct="1">
              <a:spcBef>
                <a:spcPct val="0"/>
              </a:spcBef>
              <a:spcAft>
                <a:spcPct val="0"/>
              </a:spcAft>
              <a:defRPr sz="2600" b="1">
                <a:solidFill>
                  <a:schemeClr val="tx1"/>
                </a:solidFill>
                <a:latin typeface="Arial" pitchFamily="34" charset="0"/>
              </a:defRPr>
            </a:lvl5pPr>
            <a:lvl6pPr marL="457200" algn="l" rtl="0" eaLnBrk="1" fontAlgn="base" hangingPunct="1">
              <a:spcBef>
                <a:spcPct val="0"/>
              </a:spcBef>
              <a:spcAft>
                <a:spcPct val="0"/>
              </a:spcAft>
              <a:defRPr sz="2400" b="1">
                <a:solidFill>
                  <a:schemeClr val="tx1"/>
                </a:solidFill>
                <a:latin typeface="Arial" pitchFamily="34" charset="0"/>
              </a:defRPr>
            </a:lvl6pPr>
            <a:lvl7pPr marL="914400" algn="l" rtl="0" eaLnBrk="1" fontAlgn="base" hangingPunct="1">
              <a:spcBef>
                <a:spcPct val="0"/>
              </a:spcBef>
              <a:spcAft>
                <a:spcPct val="0"/>
              </a:spcAft>
              <a:defRPr sz="2400" b="1">
                <a:solidFill>
                  <a:schemeClr val="tx1"/>
                </a:solidFill>
                <a:latin typeface="Arial" pitchFamily="34" charset="0"/>
              </a:defRPr>
            </a:lvl7pPr>
            <a:lvl8pPr marL="1371600" algn="l" rtl="0" eaLnBrk="1" fontAlgn="base" hangingPunct="1">
              <a:spcBef>
                <a:spcPct val="0"/>
              </a:spcBef>
              <a:spcAft>
                <a:spcPct val="0"/>
              </a:spcAft>
              <a:defRPr sz="2400" b="1">
                <a:solidFill>
                  <a:schemeClr val="tx1"/>
                </a:solidFill>
                <a:latin typeface="Arial" pitchFamily="34" charset="0"/>
              </a:defRPr>
            </a:lvl8pPr>
            <a:lvl9pPr marL="1828800" algn="l" rtl="0" eaLnBrk="1" fontAlgn="base" hangingPunct="1">
              <a:spcBef>
                <a:spcPct val="0"/>
              </a:spcBef>
              <a:spcAft>
                <a:spcPct val="0"/>
              </a:spcAft>
              <a:defRPr sz="2400" b="1">
                <a:solidFill>
                  <a:schemeClr val="tx1"/>
                </a:solidFill>
                <a:latin typeface="Arial" pitchFamily="34" charset="0"/>
              </a:defRPr>
            </a:lvl9pPr>
          </a:lstStyle>
          <a:p>
            <a:r>
              <a:rPr lang="de-DE" kern="0" dirty="0" smtClean="0"/>
              <a:t>Papal </a:t>
            </a:r>
            <a:r>
              <a:rPr lang="de-DE" kern="0" dirty="0" err="1" smtClean="0"/>
              <a:t>election</a:t>
            </a:r>
            <a:r>
              <a:rPr lang="de-DE" kern="0" dirty="0" smtClean="0"/>
              <a:t> 2013</a:t>
            </a:r>
            <a:endParaRPr lang="de-DE" kern="0" dirty="0"/>
          </a:p>
        </p:txBody>
      </p:sp>
      <p:sp>
        <p:nvSpPr>
          <p:cNvPr id="2" name="Foliennummernplatzhalter 1"/>
          <p:cNvSpPr>
            <a:spLocks noGrp="1"/>
          </p:cNvSpPr>
          <p:nvPr>
            <p:ph type="sldNum" sz="quarter" idx="4294967295"/>
          </p:nvPr>
        </p:nvSpPr>
        <p:spPr>
          <a:xfrm>
            <a:off x="107504" y="6400800"/>
            <a:ext cx="824880" cy="304800"/>
          </a:xfrm>
          <a:prstGeom prst="rect">
            <a:avLst/>
          </a:prstGeom>
        </p:spPr>
        <p:txBody>
          <a:bodyPr/>
          <a:lstStyle/>
          <a:p>
            <a:pPr>
              <a:defRPr/>
            </a:pPr>
            <a:endParaRPr lang="de-DE" dirty="0"/>
          </a:p>
        </p:txBody>
      </p:sp>
      <p:sp>
        <p:nvSpPr>
          <p:cNvPr id="10" name="Rechteck 9"/>
          <p:cNvSpPr/>
          <p:nvPr/>
        </p:nvSpPr>
        <p:spPr>
          <a:xfrm>
            <a:off x="-236118" y="6642556"/>
            <a:ext cx="3295950" cy="215444"/>
          </a:xfrm>
          <a:prstGeom prst="rect">
            <a:avLst/>
          </a:prstGeom>
        </p:spPr>
        <p:txBody>
          <a:bodyPr wrap="square">
            <a:spAutoFit/>
          </a:bodyPr>
          <a:lstStyle/>
          <a:p>
            <a:r>
              <a:rPr lang="de-DE" sz="800" dirty="0" err="1" smtClean="0">
                <a:solidFill>
                  <a:schemeClr val="accent6">
                    <a:lumMod val="50000"/>
                  </a:schemeClr>
                </a:solidFill>
              </a:rPr>
              <a:t>Photo</a:t>
            </a:r>
            <a:r>
              <a:rPr lang="de-DE" sz="800" dirty="0">
                <a:solidFill>
                  <a:schemeClr val="accent6">
                    <a:lumMod val="50000"/>
                  </a:schemeClr>
                </a:solidFill>
              </a:rPr>
              <a:t>: AP/</a:t>
            </a:r>
            <a:r>
              <a:rPr lang="de-DE" sz="800" dirty="0" smtClean="0">
                <a:solidFill>
                  <a:schemeClr val="accent6">
                    <a:lumMod val="50000"/>
                  </a:schemeClr>
                </a:solidFill>
              </a:rPr>
              <a:t>DPA - Source: Der Spiegel: </a:t>
            </a:r>
            <a:r>
              <a:rPr lang="de-DE" sz="800" dirty="0">
                <a:solidFill>
                  <a:schemeClr val="accent6">
                    <a:lumMod val="50000"/>
                  </a:schemeClr>
                </a:solidFill>
              </a:rPr>
              <a:t>Digitale </a:t>
            </a:r>
            <a:r>
              <a:rPr lang="de-DE" sz="800" dirty="0" smtClean="0">
                <a:solidFill>
                  <a:schemeClr val="accent6">
                    <a:lumMod val="50000"/>
                  </a:schemeClr>
                </a:solidFill>
              </a:rPr>
              <a:t>Erleuchtung 2013</a:t>
            </a:r>
            <a:endParaRPr lang="de-DE" sz="800" dirty="0">
              <a:solidFill>
                <a:schemeClr val="accent6">
                  <a:lumMod val="50000"/>
                </a:schemeClr>
              </a:solidFill>
            </a:endParaRPr>
          </a:p>
        </p:txBody>
      </p:sp>
    </p:spTree>
    <p:extLst>
      <p:ext uri="{BB962C8B-B14F-4D97-AF65-F5344CB8AC3E}">
        <p14:creationId xmlns:p14="http://schemas.microsoft.com/office/powerpoint/2010/main" val="584006271"/>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 3"/>
          <p:cNvPicPr>
            <a:picLocks noChangeAspect="1"/>
          </p:cNvPicPr>
          <p:nvPr/>
        </p:nvPicPr>
        <p:blipFill>
          <a:blip r:embed="rId3"/>
          <a:stretch>
            <a:fillRect/>
          </a:stretch>
        </p:blipFill>
        <p:spPr>
          <a:xfrm>
            <a:off x="-1" y="764704"/>
            <a:ext cx="9158347" cy="5495008"/>
          </a:xfrm>
          <a:prstGeom prst="rect">
            <a:avLst/>
          </a:prstGeom>
        </p:spPr>
      </p:pic>
      <p:sp>
        <p:nvSpPr>
          <p:cNvPr id="2" name="Oval 1"/>
          <p:cNvSpPr/>
          <p:nvPr/>
        </p:nvSpPr>
        <p:spPr>
          <a:xfrm>
            <a:off x="8043337" y="4921648"/>
            <a:ext cx="567267" cy="762000"/>
          </a:xfrm>
          <a:prstGeom prst="ellipse">
            <a:avLst/>
          </a:prstGeom>
          <a:solidFill>
            <a:schemeClr val="lt1">
              <a:alpha val="0"/>
            </a:schemeClr>
          </a:solidFill>
          <a:ln w="57150" cmpd="sng">
            <a:solidFill>
              <a:srgbClr val="FFFFFF"/>
            </a:solidFill>
            <a:headEnd/>
            <a:tailEnd/>
          </a:ln>
          <a:effectLst>
            <a:glow rad="266700">
              <a:srgbClr val="FF0000">
                <a:alpha val="63000"/>
              </a:srgbClr>
            </a:glow>
          </a:effectLst>
        </p:spPr>
        <p:style>
          <a:lnRef idx="2">
            <a:schemeClr val="accent6"/>
          </a:lnRef>
          <a:fillRef idx="1">
            <a:schemeClr val="lt1"/>
          </a:fillRef>
          <a:effectRef idx="0">
            <a:schemeClr val="accent6"/>
          </a:effectRef>
          <a:fontRef idx="minor">
            <a:schemeClr val="dk1"/>
          </a:fontRef>
        </p:style>
        <p:txBody>
          <a:bodyPr lIns="36000" rIns="36000" rtlCol="0" anchor="t" anchorCtr="0"/>
          <a:lstStyle/>
          <a:p>
            <a:pPr algn="ctr">
              <a:spcAft>
                <a:spcPts val="600"/>
              </a:spcAft>
            </a:pPr>
            <a:endParaRPr lang="de-DE" b="1" dirty="0">
              <a:ln w="76200" cmpd="sng">
                <a:solidFill>
                  <a:schemeClr val="tx1"/>
                </a:solidFill>
              </a:ln>
              <a:solidFill>
                <a:schemeClr val="tx2"/>
              </a:solidFill>
            </a:endParaRPr>
          </a:p>
        </p:txBody>
      </p:sp>
      <p:sp>
        <p:nvSpPr>
          <p:cNvPr id="7" name="Oval 6"/>
          <p:cNvSpPr/>
          <p:nvPr/>
        </p:nvSpPr>
        <p:spPr>
          <a:xfrm>
            <a:off x="660404" y="5253913"/>
            <a:ext cx="567267" cy="762000"/>
          </a:xfrm>
          <a:prstGeom prst="ellipse">
            <a:avLst/>
          </a:prstGeom>
          <a:solidFill>
            <a:schemeClr val="lt1">
              <a:alpha val="0"/>
            </a:schemeClr>
          </a:solidFill>
          <a:ln w="57150" cmpd="sng">
            <a:solidFill>
              <a:srgbClr val="FFFFFF"/>
            </a:solidFill>
            <a:headEnd/>
            <a:tailEnd/>
          </a:ln>
          <a:effectLst>
            <a:glow rad="266700">
              <a:srgbClr val="FF0000">
                <a:alpha val="63000"/>
              </a:srgbClr>
            </a:glow>
          </a:effectLst>
        </p:spPr>
        <p:style>
          <a:lnRef idx="2">
            <a:schemeClr val="accent6"/>
          </a:lnRef>
          <a:fillRef idx="1">
            <a:schemeClr val="lt1"/>
          </a:fillRef>
          <a:effectRef idx="0">
            <a:schemeClr val="accent6"/>
          </a:effectRef>
          <a:fontRef idx="minor">
            <a:schemeClr val="dk1"/>
          </a:fontRef>
        </p:style>
        <p:txBody>
          <a:bodyPr lIns="36000" rIns="36000" rtlCol="0" anchor="t" anchorCtr="0"/>
          <a:lstStyle/>
          <a:p>
            <a:pPr algn="ctr">
              <a:spcAft>
                <a:spcPts val="600"/>
              </a:spcAft>
            </a:pPr>
            <a:endParaRPr lang="de-DE" b="1" dirty="0">
              <a:ln w="76200" cmpd="sng">
                <a:solidFill>
                  <a:schemeClr val="tx1"/>
                </a:solidFill>
              </a:ln>
              <a:solidFill>
                <a:schemeClr val="tx2"/>
              </a:solidFill>
            </a:endParaRPr>
          </a:p>
        </p:txBody>
      </p:sp>
      <p:sp>
        <p:nvSpPr>
          <p:cNvPr id="8" name="Oval 7"/>
          <p:cNvSpPr/>
          <p:nvPr/>
        </p:nvSpPr>
        <p:spPr>
          <a:xfrm>
            <a:off x="3059832" y="2652311"/>
            <a:ext cx="813519" cy="1087121"/>
          </a:xfrm>
          <a:prstGeom prst="ellipse">
            <a:avLst/>
          </a:prstGeom>
          <a:solidFill>
            <a:schemeClr val="lt1">
              <a:alpha val="0"/>
            </a:schemeClr>
          </a:solidFill>
          <a:ln w="57150" cmpd="sng">
            <a:solidFill>
              <a:srgbClr val="FFFFFF"/>
            </a:solidFill>
            <a:headEnd/>
            <a:tailEnd/>
          </a:ln>
          <a:effectLst>
            <a:glow rad="266700">
              <a:srgbClr val="FF0000">
                <a:alpha val="63000"/>
              </a:srgbClr>
            </a:glow>
          </a:effectLst>
        </p:spPr>
        <p:style>
          <a:lnRef idx="2">
            <a:schemeClr val="accent6"/>
          </a:lnRef>
          <a:fillRef idx="1">
            <a:schemeClr val="lt1"/>
          </a:fillRef>
          <a:effectRef idx="0">
            <a:schemeClr val="accent6"/>
          </a:effectRef>
          <a:fontRef idx="minor">
            <a:schemeClr val="dk1"/>
          </a:fontRef>
        </p:style>
        <p:txBody>
          <a:bodyPr lIns="36000" rIns="36000" rtlCol="0" anchor="t" anchorCtr="0"/>
          <a:lstStyle/>
          <a:p>
            <a:pPr algn="ctr">
              <a:spcAft>
                <a:spcPts val="600"/>
              </a:spcAft>
            </a:pPr>
            <a:endParaRPr lang="de-DE" b="1" dirty="0">
              <a:ln w="76200" cmpd="sng">
                <a:solidFill>
                  <a:schemeClr val="tx1"/>
                </a:solidFill>
              </a:ln>
              <a:solidFill>
                <a:schemeClr val="tx2"/>
              </a:solidFill>
            </a:endParaRPr>
          </a:p>
        </p:txBody>
      </p:sp>
      <p:sp>
        <p:nvSpPr>
          <p:cNvPr id="9" name="Oval 8"/>
          <p:cNvSpPr/>
          <p:nvPr/>
        </p:nvSpPr>
        <p:spPr>
          <a:xfrm>
            <a:off x="3945467" y="3973752"/>
            <a:ext cx="711200" cy="965203"/>
          </a:xfrm>
          <a:prstGeom prst="ellipse">
            <a:avLst/>
          </a:prstGeom>
          <a:solidFill>
            <a:schemeClr val="lt1">
              <a:alpha val="0"/>
            </a:schemeClr>
          </a:solidFill>
          <a:ln w="57150" cmpd="sng">
            <a:solidFill>
              <a:srgbClr val="FFFFFF"/>
            </a:solidFill>
            <a:headEnd/>
            <a:tailEnd/>
          </a:ln>
          <a:effectLst>
            <a:glow rad="266700">
              <a:srgbClr val="FF0000">
                <a:alpha val="63000"/>
              </a:srgbClr>
            </a:glow>
          </a:effectLst>
        </p:spPr>
        <p:style>
          <a:lnRef idx="2">
            <a:schemeClr val="accent6"/>
          </a:lnRef>
          <a:fillRef idx="1">
            <a:schemeClr val="lt1"/>
          </a:fillRef>
          <a:effectRef idx="0">
            <a:schemeClr val="accent6"/>
          </a:effectRef>
          <a:fontRef idx="minor">
            <a:schemeClr val="dk1"/>
          </a:fontRef>
        </p:style>
        <p:txBody>
          <a:bodyPr lIns="36000" rIns="36000" rtlCol="0" anchor="t" anchorCtr="0"/>
          <a:lstStyle/>
          <a:p>
            <a:pPr algn="ctr">
              <a:spcAft>
                <a:spcPts val="600"/>
              </a:spcAft>
            </a:pPr>
            <a:endParaRPr lang="de-DE" b="1" dirty="0">
              <a:ln w="76200" cmpd="sng">
                <a:solidFill>
                  <a:schemeClr val="tx1"/>
                </a:solidFill>
              </a:ln>
              <a:solidFill>
                <a:schemeClr val="tx2"/>
              </a:solidFill>
            </a:endParaRPr>
          </a:p>
        </p:txBody>
      </p:sp>
      <p:sp>
        <p:nvSpPr>
          <p:cNvPr id="10" name="Rechteck 9"/>
          <p:cNvSpPr/>
          <p:nvPr/>
        </p:nvSpPr>
        <p:spPr>
          <a:xfrm>
            <a:off x="312264" y="6469120"/>
            <a:ext cx="3295950" cy="215444"/>
          </a:xfrm>
          <a:prstGeom prst="rect">
            <a:avLst/>
          </a:prstGeom>
        </p:spPr>
        <p:txBody>
          <a:bodyPr wrap="square">
            <a:spAutoFit/>
          </a:bodyPr>
          <a:lstStyle/>
          <a:p>
            <a:r>
              <a:rPr lang="de-DE" sz="800" dirty="0" err="1" smtClean="0">
                <a:solidFill>
                  <a:schemeClr val="tx2">
                    <a:lumMod val="40000"/>
                    <a:lumOff val="60000"/>
                  </a:schemeClr>
                </a:solidFill>
              </a:rPr>
              <a:t>Photo</a:t>
            </a:r>
            <a:r>
              <a:rPr lang="de-DE" sz="800" dirty="0">
                <a:solidFill>
                  <a:schemeClr val="tx2">
                    <a:lumMod val="40000"/>
                    <a:lumOff val="60000"/>
                  </a:schemeClr>
                </a:solidFill>
              </a:rPr>
              <a:t>: AP/</a:t>
            </a:r>
            <a:r>
              <a:rPr lang="de-DE" sz="800" dirty="0" smtClean="0">
                <a:solidFill>
                  <a:schemeClr val="tx2">
                    <a:lumMod val="40000"/>
                    <a:lumOff val="60000"/>
                  </a:schemeClr>
                </a:solidFill>
              </a:rPr>
              <a:t>DPA - Source: Der Spiegel: </a:t>
            </a:r>
            <a:r>
              <a:rPr lang="de-DE" sz="800" dirty="0">
                <a:solidFill>
                  <a:schemeClr val="tx2">
                    <a:lumMod val="40000"/>
                    <a:lumOff val="60000"/>
                  </a:schemeClr>
                </a:solidFill>
              </a:rPr>
              <a:t>Digitale </a:t>
            </a:r>
            <a:r>
              <a:rPr lang="de-DE" sz="800" dirty="0" smtClean="0">
                <a:solidFill>
                  <a:schemeClr val="tx2">
                    <a:lumMod val="40000"/>
                    <a:lumOff val="60000"/>
                  </a:schemeClr>
                </a:solidFill>
              </a:rPr>
              <a:t>Erleuchtung 2013</a:t>
            </a:r>
            <a:endParaRPr lang="de-DE" sz="800" dirty="0">
              <a:solidFill>
                <a:schemeClr val="tx2">
                  <a:lumMod val="40000"/>
                  <a:lumOff val="60000"/>
                </a:schemeClr>
              </a:solidFill>
            </a:endParaRPr>
          </a:p>
        </p:txBody>
      </p:sp>
      <p:sp>
        <p:nvSpPr>
          <p:cNvPr id="13" name="Titel 2"/>
          <p:cNvSpPr txBox="1">
            <a:spLocks/>
          </p:cNvSpPr>
          <p:nvPr/>
        </p:nvSpPr>
        <p:spPr bwMode="auto">
          <a:xfrm>
            <a:off x="2843808" y="125688"/>
            <a:ext cx="4725041" cy="49244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600" b="1">
                <a:solidFill>
                  <a:schemeClr val="tx1"/>
                </a:solidFill>
                <a:latin typeface="+mj-lt"/>
                <a:ea typeface="+mj-ea"/>
                <a:cs typeface="+mj-cs"/>
              </a:defRPr>
            </a:lvl1pPr>
            <a:lvl2pPr algn="l" rtl="0" eaLnBrk="1" fontAlgn="base" hangingPunct="1">
              <a:spcBef>
                <a:spcPct val="0"/>
              </a:spcBef>
              <a:spcAft>
                <a:spcPct val="0"/>
              </a:spcAft>
              <a:defRPr sz="2600" b="1">
                <a:solidFill>
                  <a:schemeClr val="tx1"/>
                </a:solidFill>
                <a:latin typeface="Arial" pitchFamily="34" charset="0"/>
              </a:defRPr>
            </a:lvl2pPr>
            <a:lvl3pPr algn="l" rtl="0" eaLnBrk="1" fontAlgn="base" hangingPunct="1">
              <a:spcBef>
                <a:spcPct val="0"/>
              </a:spcBef>
              <a:spcAft>
                <a:spcPct val="0"/>
              </a:spcAft>
              <a:defRPr sz="2600" b="1">
                <a:solidFill>
                  <a:schemeClr val="tx1"/>
                </a:solidFill>
                <a:latin typeface="Arial" pitchFamily="34" charset="0"/>
              </a:defRPr>
            </a:lvl3pPr>
            <a:lvl4pPr algn="l" rtl="0" eaLnBrk="1" fontAlgn="base" hangingPunct="1">
              <a:spcBef>
                <a:spcPct val="0"/>
              </a:spcBef>
              <a:spcAft>
                <a:spcPct val="0"/>
              </a:spcAft>
              <a:defRPr sz="2600" b="1">
                <a:solidFill>
                  <a:schemeClr val="tx1"/>
                </a:solidFill>
                <a:latin typeface="Arial" pitchFamily="34" charset="0"/>
              </a:defRPr>
            </a:lvl4pPr>
            <a:lvl5pPr algn="l" rtl="0" eaLnBrk="1" fontAlgn="base" hangingPunct="1">
              <a:spcBef>
                <a:spcPct val="0"/>
              </a:spcBef>
              <a:spcAft>
                <a:spcPct val="0"/>
              </a:spcAft>
              <a:defRPr sz="2600" b="1">
                <a:solidFill>
                  <a:schemeClr val="tx1"/>
                </a:solidFill>
                <a:latin typeface="Arial" pitchFamily="34" charset="0"/>
              </a:defRPr>
            </a:lvl5pPr>
            <a:lvl6pPr marL="457200" algn="l" rtl="0" eaLnBrk="1" fontAlgn="base" hangingPunct="1">
              <a:spcBef>
                <a:spcPct val="0"/>
              </a:spcBef>
              <a:spcAft>
                <a:spcPct val="0"/>
              </a:spcAft>
              <a:defRPr sz="2400" b="1">
                <a:solidFill>
                  <a:schemeClr val="tx1"/>
                </a:solidFill>
                <a:latin typeface="Arial" pitchFamily="34" charset="0"/>
              </a:defRPr>
            </a:lvl6pPr>
            <a:lvl7pPr marL="914400" algn="l" rtl="0" eaLnBrk="1" fontAlgn="base" hangingPunct="1">
              <a:spcBef>
                <a:spcPct val="0"/>
              </a:spcBef>
              <a:spcAft>
                <a:spcPct val="0"/>
              </a:spcAft>
              <a:defRPr sz="2400" b="1">
                <a:solidFill>
                  <a:schemeClr val="tx1"/>
                </a:solidFill>
                <a:latin typeface="Arial" pitchFamily="34" charset="0"/>
              </a:defRPr>
            </a:lvl7pPr>
            <a:lvl8pPr marL="1371600" algn="l" rtl="0" eaLnBrk="1" fontAlgn="base" hangingPunct="1">
              <a:spcBef>
                <a:spcPct val="0"/>
              </a:spcBef>
              <a:spcAft>
                <a:spcPct val="0"/>
              </a:spcAft>
              <a:defRPr sz="2400" b="1">
                <a:solidFill>
                  <a:schemeClr val="tx1"/>
                </a:solidFill>
                <a:latin typeface="Arial" pitchFamily="34" charset="0"/>
              </a:defRPr>
            </a:lvl8pPr>
            <a:lvl9pPr marL="1828800" algn="l" rtl="0" eaLnBrk="1" fontAlgn="base" hangingPunct="1">
              <a:spcBef>
                <a:spcPct val="0"/>
              </a:spcBef>
              <a:spcAft>
                <a:spcPct val="0"/>
              </a:spcAft>
              <a:defRPr sz="2400" b="1">
                <a:solidFill>
                  <a:schemeClr val="tx1"/>
                </a:solidFill>
                <a:latin typeface="Arial" pitchFamily="34" charset="0"/>
              </a:defRPr>
            </a:lvl9pPr>
          </a:lstStyle>
          <a:p>
            <a:r>
              <a:rPr lang="de-DE" kern="0" dirty="0"/>
              <a:t>Papal </a:t>
            </a:r>
            <a:r>
              <a:rPr lang="de-DE" kern="0" dirty="0" err="1"/>
              <a:t>election</a:t>
            </a:r>
            <a:r>
              <a:rPr lang="de-DE" kern="0" dirty="0"/>
              <a:t> 2005</a:t>
            </a:r>
          </a:p>
        </p:txBody>
      </p:sp>
      <p:sp>
        <p:nvSpPr>
          <p:cNvPr id="3" name="Foliennummernplatzhalter 2"/>
          <p:cNvSpPr>
            <a:spLocks noGrp="1"/>
          </p:cNvSpPr>
          <p:nvPr>
            <p:ph type="sldNum" sz="quarter" idx="4294967295"/>
          </p:nvPr>
        </p:nvSpPr>
        <p:spPr>
          <a:xfrm>
            <a:off x="107504" y="6400800"/>
            <a:ext cx="824880" cy="304800"/>
          </a:xfrm>
          <a:prstGeom prst="rect">
            <a:avLst/>
          </a:prstGeom>
        </p:spPr>
        <p:txBody>
          <a:bodyPr/>
          <a:lstStyle/>
          <a:p>
            <a:pPr>
              <a:defRPr/>
            </a:pPr>
            <a:endParaRPr lang="de-DE" dirty="0"/>
          </a:p>
        </p:txBody>
      </p:sp>
      <p:sp>
        <p:nvSpPr>
          <p:cNvPr id="11" name="Rechteck 10"/>
          <p:cNvSpPr/>
          <p:nvPr/>
        </p:nvSpPr>
        <p:spPr>
          <a:xfrm>
            <a:off x="-236118" y="6642556"/>
            <a:ext cx="3295950" cy="215444"/>
          </a:xfrm>
          <a:prstGeom prst="rect">
            <a:avLst/>
          </a:prstGeom>
        </p:spPr>
        <p:txBody>
          <a:bodyPr wrap="square">
            <a:spAutoFit/>
          </a:bodyPr>
          <a:lstStyle/>
          <a:p>
            <a:r>
              <a:rPr lang="de-DE" sz="800" dirty="0" err="1" smtClean="0">
                <a:solidFill>
                  <a:schemeClr val="accent6">
                    <a:lumMod val="50000"/>
                  </a:schemeClr>
                </a:solidFill>
              </a:rPr>
              <a:t>Photo</a:t>
            </a:r>
            <a:r>
              <a:rPr lang="de-DE" sz="800" dirty="0">
                <a:solidFill>
                  <a:schemeClr val="accent6">
                    <a:lumMod val="50000"/>
                  </a:schemeClr>
                </a:solidFill>
              </a:rPr>
              <a:t>: AP/</a:t>
            </a:r>
            <a:r>
              <a:rPr lang="de-DE" sz="800" dirty="0" smtClean="0">
                <a:solidFill>
                  <a:schemeClr val="accent6">
                    <a:lumMod val="50000"/>
                  </a:schemeClr>
                </a:solidFill>
              </a:rPr>
              <a:t>DPA - Source: Der Spiegel: </a:t>
            </a:r>
            <a:r>
              <a:rPr lang="de-DE" sz="800" dirty="0">
                <a:solidFill>
                  <a:schemeClr val="accent6">
                    <a:lumMod val="50000"/>
                  </a:schemeClr>
                </a:solidFill>
              </a:rPr>
              <a:t>Digitale </a:t>
            </a:r>
            <a:r>
              <a:rPr lang="de-DE" sz="800" dirty="0" smtClean="0">
                <a:solidFill>
                  <a:schemeClr val="accent6">
                    <a:lumMod val="50000"/>
                  </a:schemeClr>
                </a:solidFill>
              </a:rPr>
              <a:t>Erleuchtung 2013</a:t>
            </a:r>
            <a:endParaRPr lang="de-DE" sz="800" dirty="0">
              <a:solidFill>
                <a:schemeClr val="accent6">
                  <a:lumMod val="50000"/>
                </a:schemeClr>
              </a:solidFill>
            </a:endParaRPr>
          </a:p>
        </p:txBody>
      </p:sp>
    </p:spTree>
    <p:extLst>
      <p:ext uri="{BB962C8B-B14F-4D97-AF65-F5344CB8AC3E}">
        <p14:creationId xmlns:p14="http://schemas.microsoft.com/office/powerpoint/2010/main" val="3730786658"/>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bwMode="auto">
          <a:xfrm>
            <a:off x="341693" y="2470263"/>
            <a:ext cx="2656573" cy="3679564"/>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smtClean="0">
                <a:solidFill>
                  <a:schemeClr val="accent6">
                    <a:lumMod val="50000"/>
                  </a:schemeClr>
                </a:solidFill>
                <a:latin typeface="+mn-lt"/>
              </a:rPr>
              <a:t>Inevitable</a:t>
            </a:r>
          </a:p>
          <a:p>
            <a:pPr algn="ctr">
              <a:spcBef>
                <a:spcPts val="1200"/>
              </a:spcBef>
              <a:spcAft>
                <a:spcPts val="1200"/>
              </a:spcAft>
            </a:pPr>
            <a:r>
              <a:rPr lang="en-US" dirty="0" smtClean="0">
                <a:solidFill>
                  <a:schemeClr val="accent6">
                    <a:lumMod val="50000"/>
                  </a:schemeClr>
                </a:solidFill>
                <a:latin typeface="+mn-lt"/>
              </a:rPr>
              <a:t>Irreversible</a:t>
            </a:r>
          </a:p>
          <a:p>
            <a:pPr algn="ctr">
              <a:spcBef>
                <a:spcPts val="1200"/>
              </a:spcBef>
              <a:spcAft>
                <a:spcPts val="1200"/>
              </a:spcAft>
            </a:pPr>
            <a:r>
              <a:rPr lang="en-US" dirty="0" smtClean="0">
                <a:solidFill>
                  <a:schemeClr val="accent6">
                    <a:lumMod val="50000"/>
                  </a:schemeClr>
                </a:solidFill>
                <a:latin typeface="+mn-lt"/>
              </a:rPr>
              <a:t>Tremendously fast</a:t>
            </a:r>
          </a:p>
          <a:p>
            <a:pPr algn="ctr">
              <a:spcBef>
                <a:spcPts val="1200"/>
              </a:spcBef>
              <a:spcAft>
                <a:spcPts val="1200"/>
              </a:spcAft>
            </a:pPr>
            <a:endParaRPr lang="en-US" dirty="0">
              <a:solidFill>
                <a:schemeClr val="accent6">
                  <a:lumMod val="50000"/>
                </a:schemeClr>
              </a:solidFill>
              <a:latin typeface="+mn-lt"/>
            </a:endParaRPr>
          </a:p>
        </p:txBody>
      </p:sp>
      <p:sp>
        <p:nvSpPr>
          <p:cNvPr id="13" name="Rechteck 12"/>
          <p:cNvSpPr/>
          <p:nvPr/>
        </p:nvSpPr>
        <p:spPr bwMode="auto">
          <a:xfrm>
            <a:off x="341693" y="1759791"/>
            <a:ext cx="2656573" cy="710471"/>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Digital transformation</a:t>
            </a:r>
            <a:endParaRPr lang="en-US" b="1" dirty="0">
              <a:solidFill>
                <a:srgbClr val="FFFFFF"/>
              </a:solidFill>
              <a:latin typeface="+mj-lt"/>
            </a:endParaRPr>
          </a:p>
        </p:txBody>
      </p:sp>
      <p:grpSp>
        <p:nvGrpSpPr>
          <p:cNvPr id="6" name="Gruppieren 5"/>
          <p:cNvGrpSpPr/>
          <p:nvPr/>
        </p:nvGrpSpPr>
        <p:grpSpPr>
          <a:xfrm>
            <a:off x="3243713" y="1759791"/>
            <a:ext cx="2656573" cy="4390035"/>
            <a:chOff x="3753852" y="2261929"/>
            <a:chExt cx="2656573" cy="3984867"/>
          </a:xfrm>
        </p:grpSpPr>
        <p:sp>
          <p:nvSpPr>
            <p:cNvPr id="10" name="Rechteck 9"/>
            <p:cNvSpPr/>
            <p:nvPr/>
          </p:nvSpPr>
          <p:spPr bwMode="auto">
            <a:xfrm>
              <a:off x="3753852"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spcBef>
                  <a:spcPts val="1200"/>
                </a:spcBef>
                <a:spcAft>
                  <a:spcPts val="1200"/>
                </a:spcAft>
              </a:pPr>
              <a:endParaRPr lang="en-US" dirty="0">
                <a:solidFill>
                  <a:schemeClr val="accent6">
                    <a:lumMod val="50000"/>
                  </a:schemeClr>
                </a:solidFill>
                <a:latin typeface="+mn-lt"/>
              </a:endParaRPr>
            </a:p>
          </p:txBody>
        </p:sp>
        <p:sp>
          <p:nvSpPr>
            <p:cNvPr id="11" name="Rechteck 10"/>
            <p:cNvSpPr/>
            <p:nvPr/>
          </p:nvSpPr>
          <p:spPr bwMode="auto">
            <a:xfrm>
              <a:off x="3753852"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Explanatory Pattern</a:t>
              </a:r>
              <a:endParaRPr lang="en-US" b="1" dirty="0">
                <a:solidFill>
                  <a:srgbClr val="FFFFFF"/>
                </a:solidFill>
                <a:latin typeface="+mj-lt"/>
              </a:endParaRPr>
            </a:p>
          </p:txBody>
        </p:sp>
      </p:grpSp>
      <p:grpSp>
        <p:nvGrpSpPr>
          <p:cNvPr id="7" name="Gruppieren 6"/>
          <p:cNvGrpSpPr/>
          <p:nvPr/>
        </p:nvGrpSpPr>
        <p:grpSpPr>
          <a:xfrm>
            <a:off x="6145735" y="1759791"/>
            <a:ext cx="2656573" cy="4390036"/>
            <a:chOff x="6487427" y="2261929"/>
            <a:chExt cx="2656573" cy="3984867"/>
          </a:xfrm>
        </p:grpSpPr>
        <p:sp>
          <p:nvSpPr>
            <p:cNvPr id="8" name="Rechteck 7"/>
            <p:cNvSpPr/>
            <p:nvPr/>
          </p:nvSpPr>
          <p:spPr bwMode="auto">
            <a:xfrm>
              <a:off x="6487427"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endParaRPr lang="en-US" dirty="0">
                <a:solidFill>
                  <a:schemeClr val="accent6">
                    <a:lumMod val="50000"/>
                  </a:schemeClr>
                </a:solidFill>
                <a:latin typeface="+mn-lt"/>
              </a:endParaRPr>
            </a:p>
          </p:txBody>
        </p:sp>
        <p:sp>
          <p:nvSpPr>
            <p:cNvPr id="9" name="Rechteck 8"/>
            <p:cNvSpPr/>
            <p:nvPr/>
          </p:nvSpPr>
          <p:spPr bwMode="auto">
            <a:xfrm>
              <a:off x="6487427"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lgn="ctr"/>
              <a:r>
                <a:rPr lang="en-US" b="1" dirty="0" smtClean="0">
                  <a:solidFill>
                    <a:srgbClr val="FFFFFF"/>
                  </a:solidFill>
                  <a:latin typeface="+mj-lt"/>
                </a:rPr>
                <a:t>Leadership behavior</a:t>
              </a:r>
              <a:endParaRPr lang="en-US" b="1" dirty="0">
                <a:solidFill>
                  <a:srgbClr val="FFFFFF"/>
                </a:solidFill>
                <a:latin typeface="+mj-lt"/>
              </a:endParaRPr>
            </a:p>
          </p:txBody>
        </p:sp>
      </p:grpSp>
    </p:spTree>
    <p:extLst>
      <p:ext uri="{BB962C8B-B14F-4D97-AF65-F5344CB8AC3E}">
        <p14:creationId xmlns:p14="http://schemas.microsoft.com/office/powerpoint/2010/main" val="404824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lstStyle/>
          <a:p>
            <a:pPr marL="0" indent="0">
              <a:buNone/>
            </a:pPr>
            <a:endParaRPr lang="de-DE" dirty="0" smtClean="0"/>
          </a:p>
          <a:p>
            <a:pPr marL="0" indent="0">
              <a:buNone/>
            </a:pPr>
            <a:endParaRPr lang="de-DE" dirty="0"/>
          </a:p>
          <a:p>
            <a:pPr marL="0" indent="0">
              <a:buNone/>
            </a:pPr>
            <a:r>
              <a:rPr lang="de-DE" dirty="0" err="1" smtClean="0"/>
              <a:t>Congratulations</a:t>
            </a:r>
            <a:r>
              <a:rPr lang="de-DE" dirty="0" smtClean="0"/>
              <a:t> </a:t>
            </a:r>
            <a:r>
              <a:rPr lang="de-DE" dirty="0" err="1" smtClean="0"/>
              <a:t>to</a:t>
            </a:r>
            <a:r>
              <a:rPr lang="de-DE" dirty="0" smtClean="0"/>
              <a:t>  </a:t>
            </a:r>
          </a:p>
          <a:p>
            <a:pPr marL="0" indent="0">
              <a:buNone/>
            </a:pPr>
            <a:endParaRPr lang="de-DE" dirty="0"/>
          </a:p>
          <a:p>
            <a:pPr marL="0" indent="0">
              <a:buNone/>
            </a:pPr>
            <a:endParaRPr lang="de-DE" dirty="0" smtClean="0"/>
          </a:p>
          <a:p>
            <a:pPr marL="0" indent="0">
              <a:buNone/>
            </a:pPr>
            <a:r>
              <a:rPr lang="de-DE" dirty="0" smtClean="0"/>
              <a:t>					</a:t>
            </a:r>
          </a:p>
          <a:p>
            <a:pPr marL="0" indent="0">
              <a:buNone/>
            </a:pPr>
            <a:endParaRPr lang="de-DE" dirty="0"/>
          </a:p>
          <a:p>
            <a:pPr marL="0" indent="0">
              <a:buNone/>
            </a:pPr>
            <a:r>
              <a:rPr lang="de-DE" dirty="0" smtClean="0"/>
              <a:t>					</a:t>
            </a:r>
          </a:p>
          <a:p>
            <a:pPr marL="0" indent="0">
              <a:buNone/>
            </a:pPr>
            <a:r>
              <a:rPr lang="de-DE" dirty="0"/>
              <a:t>	</a:t>
            </a:r>
            <a:r>
              <a:rPr lang="de-DE" dirty="0" smtClean="0"/>
              <a:t>				</a:t>
            </a:r>
            <a:r>
              <a:rPr lang="de-DE" dirty="0" err="1" smtClean="0"/>
              <a:t>From</a:t>
            </a:r>
            <a:r>
              <a:rPr lang="de-DE" dirty="0" smtClean="0"/>
              <a:t> </a:t>
            </a:r>
            <a:endParaRPr lang="de-DE" dirty="0"/>
          </a:p>
        </p:txBody>
      </p:sp>
      <p:pic>
        <p:nvPicPr>
          <p:cNvPr id="4" name="Picture 3" descr="AISlogoBLU_jpg.jpg"/>
          <p:cNvPicPr>
            <a:picLocks noChangeAspect="1"/>
          </p:cNvPicPr>
          <p:nvPr/>
        </p:nvPicPr>
        <p:blipFill>
          <a:blip r:embed="rId2" cstate="print"/>
          <a:stretch>
            <a:fillRect/>
          </a:stretch>
        </p:blipFill>
        <p:spPr>
          <a:xfrm>
            <a:off x="6690063" y="4846459"/>
            <a:ext cx="1190999" cy="1181471"/>
          </a:xfrm>
          <a:prstGeom prst="rect">
            <a:avLst/>
          </a:prstGeom>
        </p:spPr>
      </p:pic>
      <p:sp>
        <p:nvSpPr>
          <p:cNvPr id="5" name="Rechteck 4"/>
          <p:cNvSpPr/>
          <p:nvPr/>
        </p:nvSpPr>
        <p:spPr>
          <a:xfrm>
            <a:off x="3156011" y="2441749"/>
            <a:ext cx="4984812" cy="1569660"/>
          </a:xfrm>
          <a:prstGeom prst="rect">
            <a:avLst/>
          </a:prstGeom>
        </p:spPr>
        <p:txBody>
          <a:bodyPr wrap="square">
            <a:spAutoFit/>
          </a:bodyPr>
          <a:lstStyle/>
          <a:p>
            <a:pPr algn="ctr"/>
            <a:endParaRPr lang="en-US" sz="2400" dirty="0" smtClean="0">
              <a:solidFill>
                <a:srgbClr val="C00000"/>
              </a:solidFill>
            </a:endParaRPr>
          </a:p>
          <a:p>
            <a:pPr algn="ctr"/>
            <a:r>
              <a:rPr lang="en-US" sz="2400" dirty="0" smtClean="0">
                <a:solidFill>
                  <a:srgbClr val="C00000"/>
                </a:solidFill>
              </a:rPr>
              <a:t>The </a:t>
            </a:r>
            <a:r>
              <a:rPr lang="en-US" sz="2400" dirty="0">
                <a:solidFill>
                  <a:srgbClr val="C00000"/>
                </a:solidFill>
              </a:rPr>
              <a:t>8th SIGSAND/PLAIS </a:t>
            </a:r>
            <a:r>
              <a:rPr lang="en-US" sz="2400" dirty="0" err="1">
                <a:solidFill>
                  <a:srgbClr val="C00000"/>
                </a:solidFill>
              </a:rPr>
              <a:t>EuroSymposium</a:t>
            </a:r>
            <a:r>
              <a:rPr lang="en-US" sz="2400" dirty="0">
                <a:solidFill>
                  <a:srgbClr val="C00000"/>
                </a:solidFill>
              </a:rPr>
              <a:t> </a:t>
            </a:r>
          </a:p>
          <a:p>
            <a:pPr algn="ctr"/>
            <a:r>
              <a:rPr lang="en-US" sz="2400" dirty="0">
                <a:solidFill>
                  <a:srgbClr val="C00000"/>
                </a:solidFill>
              </a:rPr>
              <a:t>on Systems Analysis and </a:t>
            </a:r>
            <a:r>
              <a:rPr lang="en-US" sz="2400" dirty="0" smtClean="0">
                <a:solidFill>
                  <a:srgbClr val="C00000"/>
                </a:solidFill>
              </a:rPr>
              <a:t>Design</a:t>
            </a:r>
            <a:endParaRPr lang="en-US" sz="2400" dirty="0">
              <a:solidFill>
                <a:srgbClr val="C00000"/>
              </a:solidFill>
            </a:endParaRPr>
          </a:p>
        </p:txBody>
      </p:sp>
    </p:spTree>
    <p:extLst>
      <p:ext uri="{BB962C8B-B14F-4D97-AF65-F5344CB8AC3E}">
        <p14:creationId xmlns:p14="http://schemas.microsoft.com/office/powerpoint/2010/main" val="18777520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latin typeface="+mj-lt"/>
              </a:rPr>
              <a:t>2005: </a:t>
            </a:r>
            <a:r>
              <a:rPr lang="en-US" dirty="0" smtClean="0">
                <a:latin typeface="+mj-lt"/>
              </a:rPr>
              <a:t>On whom would you lay your bets on</a:t>
            </a:r>
            <a:r>
              <a:rPr lang="de-DE" dirty="0" smtClean="0">
                <a:latin typeface="+mj-lt"/>
              </a:rPr>
              <a:t>?</a:t>
            </a:r>
            <a:endParaRPr lang="de-DE" dirty="0">
              <a:latin typeface="+mj-lt"/>
            </a:endParaRPr>
          </a:p>
        </p:txBody>
      </p:sp>
      <p:sp>
        <p:nvSpPr>
          <p:cNvPr id="3" name="Inhaltsplatzhalter 2"/>
          <p:cNvSpPr>
            <a:spLocks noGrp="1"/>
          </p:cNvSpPr>
          <p:nvPr>
            <p:ph idx="1"/>
          </p:nvPr>
        </p:nvSpPr>
        <p:spPr>
          <a:xfrm>
            <a:off x="377376" y="3086100"/>
            <a:ext cx="2992228" cy="3086100"/>
          </a:xfrm>
        </p:spPr>
        <p:txBody>
          <a:bodyPr/>
          <a:lstStyle/>
          <a:p>
            <a:pPr marL="0" indent="0">
              <a:buNone/>
            </a:pPr>
            <a:r>
              <a:rPr lang="en-US" sz="1800" dirty="0" smtClean="0">
                <a:solidFill>
                  <a:srgbClr val="003359"/>
                </a:solidFill>
              </a:rPr>
              <a:t>Founded in 2003	</a:t>
            </a:r>
          </a:p>
          <a:p>
            <a:pPr marL="0" indent="0">
              <a:spcBef>
                <a:spcPts val="0"/>
              </a:spcBef>
              <a:spcAft>
                <a:spcPts val="600"/>
              </a:spcAft>
              <a:buNone/>
            </a:pPr>
            <a:r>
              <a:rPr lang="en-US" sz="1400" dirty="0" smtClean="0">
                <a:solidFill>
                  <a:srgbClr val="003359"/>
                </a:solidFill>
              </a:rPr>
              <a:t>(Tom Anderson)</a:t>
            </a: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31504" y="1790744"/>
            <a:ext cx="2143543" cy="1000557"/>
          </a:xfrm>
          <a:prstGeom prst="rect">
            <a:avLst/>
          </a:prstGeom>
        </p:spPr>
      </p:pic>
      <p:pic>
        <p:nvPicPr>
          <p:cNvPr id="5" name="Grafik 4"/>
          <p:cNvPicPr>
            <a:picLocks noChangeAspect="1"/>
          </p:cNvPicPr>
          <p:nvPr/>
        </p:nvPicPr>
        <p:blipFill rotWithShape="1">
          <a:blip r:embed="rId3">
            <a:extLst>
              <a:ext uri="{28A0092B-C50C-407E-A947-70E740481C1C}">
                <a14:useLocalDpi xmlns:a14="http://schemas.microsoft.com/office/drawing/2010/main" val="0"/>
              </a:ext>
            </a:extLst>
          </a:blip>
          <a:srcRect l="7046" t="9494" r="5703" b="12440"/>
          <a:stretch/>
        </p:blipFill>
        <p:spPr>
          <a:xfrm>
            <a:off x="3761154" y="1919232"/>
            <a:ext cx="2210638" cy="743579"/>
          </a:xfrm>
          <a:prstGeom prst="rect">
            <a:avLst/>
          </a:prstGeom>
        </p:spPr>
      </p:pic>
      <p:pic>
        <p:nvPicPr>
          <p:cNvPr id="6" name="Grafik 5"/>
          <p:cNvPicPr>
            <a:picLocks noChangeAspect="1"/>
          </p:cNvPicPr>
          <p:nvPr/>
        </p:nvPicPr>
        <p:blipFill rotWithShape="1">
          <a:blip r:embed="rId4">
            <a:extLst>
              <a:ext uri="{28A0092B-C50C-407E-A947-70E740481C1C}">
                <a14:useLocalDpi xmlns:a14="http://schemas.microsoft.com/office/drawing/2010/main" val="0"/>
              </a:ext>
            </a:extLst>
          </a:blip>
          <a:srcRect l="6659" t="21758" r="7020" b="22518"/>
          <a:stretch/>
        </p:blipFill>
        <p:spPr>
          <a:xfrm>
            <a:off x="507999" y="1893068"/>
            <a:ext cx="2793443" cy="823964"/>
          </a:xfrm>
          <a:prstGeom prst="rect">
            <a:avLst/>
          </a:prstGeom>
        </p:spPr>
      </p:pic>
      <p:sp>
        <p:nvSpPr>
          <p:cNvPr id="7" name="Inhaltsplatzhalter 2"/>
          <p:cNvSpPr txBox="1">
            <a:spLocks/>
          </p:cNvSpPr>
          <p:nvPr/>
        </p:nvSpPr>
        <p:spPr bwMode="auto">
          <a:xfrm>
            <a:off x="3479068" y="3086100"/>
            <a:ext cx="2640378" cy="3086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2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562100" indent="-228600" algn="l" rtl="0" eaLnBrk="1" fontAlgn="base" hangingPunct="1">
              <a:spcBef>
                <a:spcPct val="20000"/>
              </a:spcBef>
              <a:spcAft>
                <a:spcPct val="0"/>
              </a:spcAft>
              <a:buChar char="–"/>
              <a:defRPr>
                <a:solidFill>
                  <a:schemeClr val="tx1"/>
                </a:solidFill>
                <a:latin typeface="+mn-lt"/>
              </a:defRPr>
            </a:lvl4pPr>
            <a:lvl5pPr marL="1981200" indent="-228600" algn="l" rtl="0" eaLnBrk="1" fontAlgn="base" hangingPunct="1">
              <a:spcBef>
                <a:spcPct val="20000"/>
              </a:spcBef>
              <a:spcAft>
                <a:spcPct val="0"/>
              </a:spcAft>
              <a:buChar char="»"/>
              <a:defRPr>
                <a:solidFill>
                  <a:schemeClr val="tx1"/>
                </a:solidFill>
                <a:latin typeface="+mn-lt"/>
              </a:defRPr>
            </a:lvl5pPr>
            <a:lvl6pPr marL="2438400" indent="-228600" algn="l" rtl="0" eaLnBrk="1" fontAlgn="base" hangingPunct="1">
              <a:spcBef>
                <a:spcPct val="20000"/>
              </a:spcBef>
              <a:spcAft>
                <a:spcPct val="0"/>
              </a:spcAft>
              <a:buChar char="»"/>
              <a:defRPr sz="1400">
                <a:solidFill>
                  <a:schemeClr val="tx1"/>
                </a:solidFill>
                <a:latin typeface="+mn-lt"/>
              </a:defRPr>
            </a:lvl6pPr>
            <a:lvl7pPr marL="2895600" indent="-228600" algn="l" rtl="0" eaLnBrk="1" fontAlgn="base" hangingPunct="1">
              <a:spcBef>
                <a:spcPct val="20000"/>
              </a:spcBef>
              <a:spcAft>
                <a:spcPct val="0"/>
              </a:spcAft>
              <a:buChar char="»"/>
              <a:defRPr sz="1400">
                <a:solidFill>
                  <a:schemeClr val="tx1"/>
                </a:solidFill>
                <a:latin typeface="+mn-lt"/>
              </a:defRPr>
            </a:lvl7pPr>
            <a:lvl8pPr marL="3352800" indent="-228600" algn="l" rtl="0" eaLnBrk="1" fontAlgn="base" hangingPunct="1">
              <a:spcBef>
                <a:spcPct val="20000"/>
              </a:spcBef>
              <a:spcAft>
                <a:spcPct val="0"/>
              </a:spcAft>
              <a:buChar char="»"/>
              <a:defRPr sz="1400">
                <a:solidFill>
                  <a:schemeClr val="tx1"/>
                </a:solidFill>
                <a:latin typeface="+mn-lt"/>
              </a:defRPr>
            </a:lvl8pPr>
            <a:lvl9pPr marL="3810000" indent="-228600" algn="l" rtl="0" eaLnBrk="1" fontAlgn="base" hangingPunct="1">
              <a:spcBef>
                <a:spcPct val="20000"/>
              </a:spcBef>
              <a:spcAft>
                <a:spcPct val="0"/>
              </a:spcAft>
              <a:buChar char="»"/>
              <a:defRPr sz="1400">
                <a:solidFill>
                  <a:schemeClr val="tx1"/>
                </a:solidFill>
                <a:latin typeface="+mn-lt"/>
              </a:defRPr>
            </a:lvl9pPr>
          </a:lstStyle>
          <a:p>
            <a:pPr marL="0" indent="0">
              <a:buNone/>
            </a:pPr>
            <a:r>
              <a:rPr lang="en-US" sz="1800" dirty="0" smtClean="0">
                <a:solidFill>
                  <a:srgbClr val="003359"/>
                </a:solidFill>
              </a:rPr>
              <a:t>Founded in 2004	</a:t>
            </a:r>
          </a:p>
          <a:p>
            <a:pPr marL="0" indent="0">
              <a:spcBef>
                <a:spcPts val="0"/>
              </a:spcBef>
              <a:spcAft>
                <a:spcPts val="600"/>
              </a:spcAft>
              <a:buNone/>
            </a:pPr>
            <a:r>
              <a:rPr lang="en-US" sz="1400" dirty="0" smtClean="0">
                <a:solidFill>
                  <a:srgbClr val="003359"/>
                </a:solidFill>
              </a:rPr>
              <a:t>(Zuckerberg et al.)</a:t>
            </a:r>
            <a:endParaRPr lang="en-US" sz="1400" dirty="0">
              <a:solidFill>
                <a:srgbClr val="003359"/>
              </a:solidFill>
            </a:endParaRPr>
          </a:p>
        </p:txBody>
      </p:sp>
      <p:sp>
        <p:nvSpPr>
          <p:cNvPr id="8" name="Inhaltsplatzhalter 2"/>
          <p:cNvSpPr txBox="1">
            <a:spLocks/>
          </p:cNvSpPr>
          <p:nvPr/>
        </p:nvSpPr>
        <p:spPr bwMode="auto">
          <a:xfrm>
            <a:off x="6250074" y="3086100"/>
            <a:ext cx="2893925" cy="3086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2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562100" indent="-228600" algn="l" rtl="0" eaLnBrk="1" fontAlgn="base" hangingPunct="1">
              <a:spcBef>
                <a:spcPct val="20000"/>
              </a:spcBef>
              <a:spcAft>
                <a:spcPct val="0"/>
              </a:spcAft>
              <a:buChar char="–"/>
              <a:defRPr>
                <a:solidFill>
                  <a:schemeClr val="tx1"/>
                </a:solidFill>
                <a:latin typeface="+mn-lt"/>
              </a:defRPr>
            </a:lvl4pPr>
            <a:lvl5pPr marL="1981200" indent="-228600" algn="l" rtl="0" eaLnBrk="1" fontAlgn="base" hangingPunct="1">
              <a:spcBef>
                <a:spcPct val="20000"/>
              </a:spcBef>
              <a:spcAft>
                <a:spcPct val="0"/>
              </a:spcAft>
              <a:buChar char="»"/>
              <a:defRPr>
                <a:solidFill>
                  <a:schemeClr val="tx1"/>
                </a:solidFill>
                <a:latin typeface="+mn-lt"/>
              </a:defRPr>
            </a:lvl5pPr>
            <a:lvl6pPr marL="2438400" indent="-228600" algn="l" rtl="0" eaLnBrk="1" fontAlgn="base" hangingPunct="1">
              <a:spcBef>
                <a:spcPct val="20000"/>
              </a:spcBef>
              <a:spcAft>
                <a:spcPct val="0"/>
              </a:spcAft>
              <a:buChar char="»"/>
              <a:defRPr sz="1400">
                <a:solidFill>
                  <a:schemeClr val="tx1"/>
                </a:solidFill>
                <a:latin typeface="+mn-lt"/>
              </a:defRPr>
            </a:lvl6pPr>
            <a:lvl7pPr marL="2895600" indent="-228600" algn="l" rtl="0" eaLnBrk="1" fontAlgn="base" hangingPunct="1">
              <a:spcBef>
                <a:spcPct val="20000"/>
              </a:spcBef>
              <a:spcAft>
                <a:spcPct val="0"/>
              </a:spcAft>
              <a:buChar char="»"/>
              <a:defRPr sz="1400">
                <a:solidFill>
                  <a:schemeClr val="tx1"/>
                </a:solidFill>
                <a:latin typeface="+mn-lt"/>
              </a:defRPr>
            </a:lvl7pPr>
            <a:lvl8pPr marL="3352800" indent="-228600" algn="l" rtl="0" eaLnBrk="1" fontAlgn="base" hangingPunct="1">
              <a:spcBef>
                <a:spcPct val="20000"/>
              </a:spcBef>
              <a:spcAft>
                <a:spcPct val="0"/>
              </a:spcAft>
              <a:buChar char="»"/>
              <a:defRPr sz="1400">
                <a:solidFill>
                  <a:schemeClr val="tx1"/>
                </a:solidFill>
                <a:latin typeface="+mn-lt"/>
              </a:defRPr>
            </a:lvl8pPr>
            <a:lvl9pPr marL="3810000" indent="-228600" algn="l" rtl="0" eaLnBrk="1" fontAlgn="base" hangingPunct="1">
              <a:spcBef>
                <a:spcPct val="20000"/>
              </a:spcBef>
              <a:spcAft>
                <a:spcPct val="0"/>
              </a:spcAft>
              <a:buChar char="»"/>
              <a:defRPr sz="1400">
                <a:solidFill>
                  <a:schemeClr val="tx1"/>
                </a:solidFill>
                <a:latin typeface="+mn-lt"/>
              </a:defRPr>
            </a:lvl9pPr>
          </a:lstStyle>
          <a:p>
            <a:pPr marL="0" indent="0">
              <a:buNone/>
            </a:pPr>
            <a:r>
              <a:rPr lang="en-US" sz="1800" dirty="0" smtClean="0">
                <a:solidFill>
                  <a:srgbClr val="003359"/>
                </a:solidFill>
              </a:rPr>
              <a:t>Founded in 2005	</a:t>
            </a:r>
          </a:p>
          <a:p>
            <a:pPr marL="0" indent="0">
              <a:spcBef>
                <a:spcPts val="0"/>
              </a:spcBef>
              <a:spcAft>
                <a:spcPts val="600"/>
              </a:spcAft>
              <a:buFontTx/>
              <a:buNone/>
            </a:pPr>
            <a:r>
              <a:rPr lang="en-US" sz="1400" dirty="0" smtClean="0">
                <a:solidFill>
                  <a:srgbClr val="003359"/>
                </a:solidFill>
              </a:rPr>
              <a:t>(</a:t>
            </a:r>
            <a:r>
              <a:rPr lang="en-US" sz="1400" dirty="0" err="1" smtClean="0">
                <a:solidFill>
                  <a:srgbClr val="003359"/>
                </a:solidFill>
              </a:rPr>
              <a:t>Dariani</a:t>
            </a:r>
            <a:r>
              <a:rPr lang="en-US" sz="1400" dirty="0" smtClean="0">
                <a:solidFill>
                  <a:srgbClr val="003359"/>
                </a:solidFill>
              </a:rPr>
              <a:t>/</a:t>
            </a:r>
            <a:r>
              <a:rPr lang="en-US" sz="1400" dirty="0" err="1" smtClean="0">
                <a:solidFill>
                  <a:srgbClr val="003359"/>
                </a:solidFill>
              </a:rPr>
              <a:t>Behmann</a:t>
            </a:r>
            <a:r>
              <a:rPr lang="en-US" sz="1400" dirty="0" smtClean="0">
                <a:solidFill>
                  <a:srgbClr val="003359"/>
                </a:solidFill>
              </a:rPr>
              <a:t>)</a:t>
            </a:r>
          </a:p>
        </p:txBody>
      </p:sp>
      <p:sp>
        <p:nvSpPr>
          <p:cNvPr id="9" name="Foliennummernplatzhalter 8"/>
          <p:cNvSpPr>
            <a:spLocks noGrp="1"/>
          </p:cNvSpPr>
          <p:nvPr>
            <p:ph type="sldNum" sz="quarter" idx="4294967295"/>
          </p:nvPr>
        </p:nvSpPr>
        <p:spPr>
          <a:xfrm>
            <a:off x="107504" y="6400800"/>
            <a:ext cx="824880" cy="304800"/>
          </a:xfrm>
          <a:prstGeom prst="rect">
            <a:avLst/>
          </a:prstGeom>
        </p:spPr>
        <p:txBody>
          <a:bodyPr/>
          <a:lstStyle/>
          <a:p>
            <a:pPr>
              <a:defRPr/>
            </a:pPr>
            <a:endParaRPr lang="de-DE" dirty="0"/>
          </a:p>
        </p:txBody>
      </p:sp>
    </p:spTree>
    <p:extLst>
      <p:ext uri="{BB962C8B-B14F-4D97-AF65-F5344CB8AC3E}">
        <p14:creationId xmlns:p14="http://schemas.microsoft.com/office/powerpoint/2010/main" val="40386472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latin typeface="+mj-lt"/>
              </a:rPr>
              <a:t>2005: On whom would you lay bets on?</a:t>
            </a:r>
            <a:endParaRPr lang="en-US" dirty="0">
              <a:latin typeface="+mj-lt"/>
            </a:endParaRPr>
          </a:p>
        </p:txBody>
      </p:sp>
      <p:pic>
        <p:nvPicPr>
          <p:cNvPr id="5" name="Grafik 4"/>
          <p:cNvPicPr>
            <a:picLocks noChangeAspect="1"/>
          </p:cNvPicPr>
          <p:nvPr/>
        </p:nvPicPr>
        <p:blipFill rotWithShape="1">
          <a:blip r:embed="rId3">
            <a:extLst>
              <a:ext uri="{28A0092B-C50C-407E-A947-70E740481C1C}">
                <a14:useLocalDpi xmlns:a14="http://schemas.microsoft.com/office/drawing/2010/main" val="0"/>
              </a:ext>
            </a:extLst>
          </a:blip>
          <a:srcRect l="7046" t="9494" r="5703" b="12440"/>
          <a:stretch/>
        </p:blipFill>
        <p:spPr>
          <a:xfrm>
            <a:off x="6425362" y="2231850"/>
            <a:ext cx="2210638" cy="743579"/>
          </a:xfrm>
          <a:prstGeom prst="rect">
            <a:avLst/>
          </a:prstGeom>
        </p:spPr>
      </p:pic>
      <p:sp>
        <p:nvSpPr>
          <p:cNvPr id="14" name="Rechteck 13"/>
          <p:cNvSpPr/>
          <p:nvPr/>
        </p:nvSpPr>
        <p:spPr>
          <a:xfrm>
            <a:off x="7843644" y="6059414"/>
            <a:ext cx="1300356" cy="253916"/>
          </a:xfrm>
          <a:prstGeom prst="rect">
            <a:avLst/>
          </a:prstGeom>
        </p:spPr>
        <p:txBody>
          <a:bodyPr wrap="none">
            <a:spAutoFit/>
          </a:bodyPr>
          <a:lstStyle/>
          <a:p>
            <a:r>
              <a:rPr lang="de-DE" sz="1050" dirty="0" smtClean="0">
                <a:solidFill>
                  <a:schemeClr val="accent6">
                    <a:lumMod val="50000"/>
                  </a:schemeClr>
                </a:solidFill>
              </a:rPr>
              <a:t>Source: statista.de</a:t>
            </a:r>
            <a:endParaRPr lang="de-DE" sz="1050" dirty="0">
              <a:solidFill>
                <a:schemeClr val="accent6">
                  <a:lumMod val="50000"/>
                </a:schemeClr>
              </a:solidFill>
            </a:endParaRPr>
          </a:p>
        </p:txBody>
      </p:sp>
      <p:pic>
        <p:nvPicPr>
          <p:cNvPr id="8" name="Grafik 7"/>
          <p:cNvPicPr>
            <a:picLocks noChangeAspect="1"/>
          </p:cNvPicPr>
          <p:nvPr/>
        </p:nvPicPr>
        <p:blipFill rotWithShape="1">
          <a:blip r:embed="rId4" cstate="print">
            <a:extLst>
              <a:ext uri="{28A0092B-C50C-407E-A947-70E740481C1C}">
                <a14:useLocalDpi xmlns:a14="http://schemas.microsoft.com/office/drawing/2010/main" val="0"/>
              </a:ext>
            </a:extLst>
          </a:blip>
          <a:srcRect l="6659" t="21758" r="7020" b="22518"/>
          <a:stretch/>
        </p:blipFill>
        <p:spPr>
          <a:xfrm>
            <a:off x="6425362" y="4656365"/>
            <a:ext cx="2356897" cy="695199"/>
          </a:xfrm>
          <a:prstGeom prst="rect">
            <a:avLst/>
          </a:prstGeom>
        </p:spPr>
      </p:pic>
      <p:pic>
        <p:nvPicPr>
          <p:cNvPr id="3" name="Grafik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8000" y="1696964"/>
            <a:ext cx="5810250" cy="4362450"/>
          </a:xfrm>
          <a:prstGeom prst="rect">
            <a:avLst/>
          </a:prstGeom>
        </p:spPr>
      </p:pic>
      <p:sp>
        <p:nvSpPr>
          <p:cNvPr id="4" name="Foliennummernplatzhalter 3"/>
          <p:cNvSpPr>
            <a:spLocks noGrp="1"/>
          </p:cNvSpPr>
          <p:nvPr>
            <p:ph type="sldNum" sz="quarter" idx="4294967295"/>
          </p:nvPr>
        </p:nvSpPr>
        <p:spPr>
          <a:xfrm>
            <a:off x="107504" y="6400800"/>
            <a:ext cx="824880" cy="304800"/>
          </a:xfrm>
          <a:prstGeom prst="rect">
            <a:avLst/>
          </a:prstGeom>
        </p:spPr>
        <p:txBody>
          <a:bodyPr/>
          <a:lstStyle/>
          <a:p>
            <a:pPr>
              <a:defRPr/>
            </a:pPr>
            <a:endParaRPr lang="de-DE" dirty="0"/>
          </a:p>
        </p:txBody>
      </p:sp>
    </p:spTree>
    <p:extLst>
      <p:ext uri="{BB962C8B-B14F-4D97-AF65-F5344CB8AC3E}">
        <p14:creationId xmlns:p14="http://schemas.microsoft.com/office/powerpoint/2010/main" val="31051201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000" y="1466493"/>
            <a:ext cx="8128000" cy="609600"/>
          </a:xfrm>
        </p:spPr>
        <p:txBody>
          <a:bodyPr/>
          <a:lstStyle/>
          <a:p>
            <a:r>
              <a:rPr lang="en-US" dirty="0" smtClean="0">
                <a:latin typeface="+mj-lt"/>
              </a:rPr>
              <a:t>2005: On whom would you lay your bets on?</a:t>
            </a:r>
            <a:br>
              <a:rPr lang="en-US" dirty="0" smtClean="0">
                <a:latin typeface="+mj-lt"/>
              </a:rPr>
            </a:br>
            <a:r>
              <a:rPr lang="en-US" dirty="0" smtClean="0">
                <a:latin typeface="+mj-lt"/>
              </a:rPr>
              <a:t>2014: It‘s obvious</a:t>
            </a:r>
            <a:br>
              <a:rPr lang="en-US" dirty="0" smtClean="0">
                <a:latin typeface="+mj-lt"/>
              </a:rPr>
            </a:br>
            <a:r>
              <a:rPr lang="en-US" dirty="0" smtClean="0">
                <a:latin typeface="+mj-lt"/>
              </a:rPr>
              <a:t>2023: ? </a:t>
            </a:r>
            <a:endParaRPr lang="en-US" dirty="0">
              <a:latin typeface="+mj-lt"/>
            </a:endParaRPr>
          </a:p>
        </p:txBody>
      </p:sp>
      <p:pic>
        <p:nvPicPr>
          <p:cNvPr id="4" name="Inhaltsplatzhalter 3"/>
          <p:cNvPicPr>
            <a:picLocks noGrp="1" noChangeAspect="1"/>
          </p:cNvPicPr>
          <p:nvPr>
            <p:ph idx="1"/>
          </p:nvPr>
        </p:nvPicPr>
        <p:blipFill rotWithShape="1">
          <a:blip r:embed="rId2" cstate="print">
            <a:clrChange>
              <a:clrFrom>
                <a:srgbClr val="F5F5F5"/>
              </a:clrFrom>
              <a:clrTo>
                <a:srgbClr val="F5F5F5">
                  <a:alpha val="0"/>
                </a:srgbClr>
              </a:clrTo>
            </a:clrChange>
            <a:extLst>
              <a:ext uri="{28A0092B-C50C-407E-A947-70E740481C1C}">
                <a14:useLocalDpi xmlns:a14="http://schemas.microsoft.com/office/drawing/2010/main" val="0"/>
              </a:ext>
            </a:extLst>
          </a:blip>
          <a:srcRect b="6767"/>
          <a:stretch/>
        </p:blipFill>
        <p:spPr>
          <a:xfrm>
            <a:off x="2676793" y="1524000"/>
            <a:ext cx="3790413" cy="4827334"/>
          </a:xfrm>
        </p:spPr>
      </p:pic>
      <p:sp>
        <p:nvSpPr>
          <p:cNvPr id="5" name="Rechteck 4"/>
          <p:cNvSpPr/>
          <p:nvPr/>
        </p:nvSpPr>
        <p:spPr>
          <a:xfrm>
            <a:off x="7843644" y="6059414"/>
            <a:ext cx="1300356" cy="253916"/>
          </a:xfrm>
          <a:prstGeom prst="rect">
            <a:avLst/>
          </a:prstGeom>
        </p:spPr>
        <p:txBody>
          <a:bodyPr wrap="none">
            <a:spAutoFit/>
          </a:bodyPr>
          <a:lstStyle/>
          <a:p>
            <a:r>
              <a:rPr lang="de-DE" sz="1050" dirty="0" smtClean="0">
                <a:solidFill>
                  <a:schemeClr val="accent6">
                    <a:lumMod val="50000"/>
                  </a:schemeClr>
                </a:solidFill>
              </a:rPr>
              <a:t>Source: statista.de</a:t>
            </a:r>
            <a:endParaRPr lang="de-DE" sz="1050" dirty="0">
              <a:solidFill>
                <a:schemeClr val="accent6">
                  <a:lumMod val="50000"/>
                </a:schemeClr>
              </a:solidFill>
            </a:endParaRPr>
          </a:p>
        </p:txBody>
      </p:sp>
      <p:sp>
        <p:nvSpPr>
          <p:cNvPr id="3" name="Foliennummernplatzhalter 2"/>
          <p:cNvSpPr>
            <a:spLocks noGrp="1"/>
          </p:cNvSpPr>
          <p:nvPr>
            <p:ph type="sldNum" sz="quarter" idx="4294967295"/>
          </p:nvPr>
        </p:nvSpPr>
        <p:spPr>
          <a:xfrm>
            <a:off x="107504" y="6400800"/>
            <a:ext cx="824880" cy="304800"/>
          </a:xfrm>
          <a:prstGeom prst="rect">
            <a:avLst/>
          </a:prstGeom>
        </p:spPr>
        <p:txBody>
          <a:bodyPr/>
          <a:lstStyle/>
          <a:p>
            <a:pPr>
              <a:defRPr/>
            </a:pPr>
            <a:endParaRPr lang="de-DE" dirty="0"/>
          </a:p>
        </p:txBody>
      </p:sp>
    </p:spTree>
    <p:extLst>
      <p:ext uri="{BB962C8B-B14F-4D97-AF65-F5344CB8AC3E}">
        <p14:creationId xmlns:p14="http://schemas.microsoft.com/office/powerpoint/2010/main" val="14757963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bwMode="auto">
          <a:xfrm>
            <a:off x="341693" y="2470263"/>
            <a:ext cx="2656573" cy="3679564"/>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smtClean="0">
                <a:solidFill>
                  <a:schemeClr val="accent6">
                    <a:lumMod val="50000"/>
                  </a:schemeClr>
                </a:solidFill>
                <a:latin typeface="+mn-lt"/>
              </a:rPr>
              <a:t>Inevitable</a:t>
            </a:r>
          </a:p>
          <a:p>
            <a:pPr algn="ctr">
              <a:spcBef>
                <a:spcPts val="1200"/>
              </a:spcBef>
              <a:spcAft>
                <a:spcPts val="1200"/>
              </a:spcAft>
            </a:pPr>
            <a:r>
              <a:rPr lang="en-US" dirty="0" smtClean="0">
                <a:solidFill>
                  <a:schemeClr val="accent6">
                    <a:lumMod val="50000"/>
                  </a:schemeClr>
                </a:solidFill>
                <a:latin typeface="+mn-lt"/>
              </a:rPr>
              <a:t>Irreversible</a:t>
            </a:r>
          </a:p>
          <a:p>
            <a:pPr algn="ctr">
              <a:spcBef>
                <a:spcPts val="1200"/>
              </a:spcBef>
              <a:spcAft>
                <a:spcPts val="1200"/>
              </a:spcAft>
            </a:pPr>
            <a:r>
              <a:rPr lang="en-US" dirty="0" smtClean="0">
                <a:solidFill>
                  <a:schemeClr val="accent6">
                    <a:lumMod val="50000"/>
                  </a:schemeClr>
                </a:solidFill>
                <a:latin typeface="+mn-lt"/>
              </a:rPr>
              <a:t>Tremendously fast</a:t>
            </a:r>
          </a:p>
          <a:p>
            <a:pPr algn="ctr">
              <a:spcBef>
                <a:spcPts val="1200"/>
              </a:spcBef>
              <a:spcAft>
                <a:spcPts val="1200"/>
              </a:spcAft>
            </a:pPr>
            <a:r>
              <a:rPr lang="en-US" dirty="0" smtClean="0">
                <a:solidFill>
                  <a:schemeClr val="accent6">
                    <a:lumMod val="50000"/>
                  </a:schemeClr>
                </a:solidFill>
                <a:latin typeface="+mn-lt"/>
              </a:rPr>
              <a:t>Uncertain in the execution</a:t>
            </a:r>
            <a:endParaRPr lang="en-US" dirty="0">
              <a:solidFill>
                <a:schemeClr val="accent6">
                  <a:lumMod val="50000"/>
                </a:schemeClr>
              </a:solidFill>
              <a:latin typeface="+mn-lt"/>
            </a:endParaRPr>
          </a:p>
        </p:txBody>
      </p:sp>
      <p:sp>
        <p:nvSpPr>
          <p:cNvPr id="13" name="Rechteck 12"/>
          <p:cNvSpPr/>
          <p:nvPr/>
        </p:nvSpPr>
        <p:spPr bwMode="auto">
          <a:xfrm>
            <a:off x="341693" y="1759791"/>
            <a:ext cx="2656573" cy="710471"/>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Digital transformation</a:t>
            </a:r>
            <a:endParaRPr lang="en-US" b="1" dirty="0">
              <a:solidFill>
                <a:srgbClr val="FFFFFF"/>
              </a:solidFill>
              <a:latin typeface="+mj-lt"/>
            </a:endParaRPr>
          </a:p>
        </p:txBody>
      </p:sp>
      <p:grpSp>
        <p:nvGrpSpPr>
          <p:cNvPr id="6" name="Gruppieren 5"/>
          <p:cNvGrpSpPr/>
          <p:nvPr/>
        </p:nvGrpSpPr>
        <p:grpSpPr>
          <a:xfrm>
            <a:off x="3243713" y="1759791"/>
            <a:ext cx="2656573" cy="4390035"/>
            <a:chOff x="3753852" y="2261929"/>
            <a:chExt cx="2656573" cy="3984867"/>
          </a:xfrm>
        </p:grpSpPr>
        <p:sp>
          <p:nvSpPr>
            <p:cNvPr id="10" name="Rechteck 9"/>
            <p:cNvSpPr/>
            <p:nvPr/>
          </p:nvSpPr>
          <p:spPr bwMode="auto">
            <a:xfrm>
              <a:off x="3753852"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spcBef>
                  <a:spcPts val="1200"/>
                </a:spcBef>
                <a:spcAft>
                  <a:spcPts val="1200"/>
                </a:spcAft>
              </a:pPr>
              <a:endParaRPr lang="en-US" dirty="0">
                <a:solidFill>
                  <a:schemeClr val="accent6">
                    <a:lumMod val="50000"/>
                  </a:schemeClr>
                </a:solidFill>
                <a:latin typeface="+mn-lt"/>
              </a:endParaRPr>
            </a:p>
          </p:txBody>
        </p:sp>
        <p:sp>
          <p:nvSpPr>
            <p:cNvPr id="11" name="Rechteck 10"/>
            <p:cNvSpPr/>
            <p:nvPr/>
          </p:nvSpPr>
          <p:spPr bwMode="auto">
            <a:xfrm>
              <a:off x="3753852"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Explanatory Pattern</a:t>
              </a:r>
              <a:endParaRPr lang="en-US" b="1" dirty="0">
                <a:solidFill>
                  <a:srgbClr val="FFFFFF"/>
                </a:solidFill>
                <a:latin typeface="+mj-lt"/>
              </a:endParaRPr>
            </a:p>
          </p:txBody>
        </p:sp>
      </p:grpSp>
      <p:grpSp>
        <p:nvGrpSpPr>
          <p:cNvPr id="7" name="Gruppieren 6"/>
          <p:cNvGrpSpPr/>
          <p:nvPr/>
        </p:nvGrpSpPr>
        <p:grpSpPr>
          <a:xfrm>
            <a:off x="6145735" y="1759791"/>
            <a:ext cx="2656573" cy="4390036"/>
            <a:chOff x="6487427" y="2261929"/>
            <a:chExt cx="2656573" cy="3984867"/>
          </a:xfrm>
        </p:grpSpPr>
        <p:sp>
          <p:nvSpPr>
            <p:cNvPr id="8" name="Rechteck 7"/>
            <p:cNvSpPr/>
            <p:nvPr/>
          </p:nvSpPr>
          <p:spPr bwMode="auto">
            <a:xfrm>
              <a:off x="6487427"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endParaRPr lang="en-US" dirty="0">
                <a:solidFill>
                  <a:schemeClr val="accent6">
                    <a:lumMod val="50000"/>
                  </a:schemeClr>
                </a:solidFill>
                <a:latin typeface="+mn-lt"/>
              </a:endParaRPr>
            </a:p>
          </p:txBody>
        </p:sp>
        <p:sp>
          <p:nvSpPr>
            <p:cNvPr id="9" name="Rechteck 8"/>
            <p:cNvSpPr/>
            <p:nvPr/>
          </p:nvSpPr>
          <p:spPr bwMode="auto">
            <a:xfrm>
              <a:off x="6487427"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lgn="ctr"/>
              <a:r>
                <a:rPr lang="en-US" b="1" dirty="0" smtClean="0">
                  <a:solidFill>
                    <a:srgbClr val="FFFFFF"/>
                  </a:solidFill>
                  <a:latin typeface="+mj-lt"/>
                </a:rPr>
                <a:t>Leadership behavior</a:t>
              </a:r>
              <a:endParaRPr lang="en-US" b="1" dirty="0">
                <a:solidFill>
                  <a:srgbClr val="FFFFFF"/>
                </a:solidFill>
                <a:latin typeface="+mj-lt"/>
              </a:endParaRPr>
            </a:p>
          </p:txBody>
        </p:sp>
      </p:grpSp>
    </p:spTree>
    <p:extLst>
      <p:ext uri="{BB962C8B-B14F-4D97-AF65-F5344CB8AC3E}">
        <p14:creationId xmlns:p14="http://schemas.microsoft.com/office/powerpoint/2010/main" val="9562661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bwMode="auto">
          <a:xfrm>
            <a:off x="341693" y="2470263"/>
            <a:ext cx="2656573" cy="3679564"/>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smtClean="0">
                <a:solidFill>
                  <a:schemeClr val="accent6">
                    <a:lumMod val="50000"/>
                  </a:schemeClr>
                </a:solidFill>
                <a:latin typeface="+mn-lt"/>
              </a:rPr>
              <a:t>Inevitable</a:t>
            </a:r>
          </a:p>
          <a:p>
            <a:pPr algn="ctr">
              <a:spcBef>
                <a:spcPts val="1200"/>
              </a:spcBef>
              <a:spcAft>
                <a:spcPts val="1200"/>
              </a:spcAft>
            </a:pPr>
            <a:r>
              <a:rPr lang="en-US" dirty="0" smtClean="0">
                <a:solidFill>
                  <a:schemeClr val="accent6">
                    <a:lumMod val="50000"/>
                  </a:schemeClr>
                </a:solidFill>
                <a:latin typeface="+mn-lt"/>
              </a:rPr>
              <a:t>Irreversible</a:t>
            </a:r>
          </a:p>
          <a:p>
            <a:pPr algn="ctr">
              <a:spcBef>
                <a:spcPts val="1200"/>
              </a:spcBef>
              <a:spcAft>
                <a:spcPts val="1200"/>
              </a:spcAft>
            </a:pPr>
            <a:r>
              <a:rPr lang="en-US" dirty="0" smtClean="0">
                <a:solidFill>
                  <a:schemeClr val="accent6">
                    <a:lumMod val="50000"/>
                  </a:schemeClr>
                </a:solidFill>
                <a:latin typeface="+mn-lt"/>
              </a:rPr>
              <a:t>Tremendously fast</a:t>
            </a:r>
          </a:p>
          <a:p>
            <a:pPr algn="ctr">
              <a:spcBef>
                <a:spcPts val="1200"/>
              </a:spcBef>
              <a:spcAft>
                <a:spcPts val="1200"/>
              </a:spcAft>
            </a:pPr>
            <a:r>
              <a:rPr lang="en-US" dirty="0" smtClean="0">
                <a:solidFill>
                  <a:schemeClr val="accent6">
                    <a:lumMod val="50000"/>
                  </a:schemeClr>
                </a:solidFill>
                <a:latin typeface="+mn-lt"/>
              </a:rPr>
              <a:t>Uncertain in the execution</a:t>
            </a:r>
            <a:endParaRPr lang="en-US" dirty="0">
              <a:solidFill>
                <a:schemeClr val="accent6">
                  <a:lumMod val="50000"/>
                </a:schemeClr>
              </a:solidFill>
              <a:latin typeface="+mn-lt"/>
            </a:endParaRPr>
          </a:p>
        </p:txBody>
      </p:sp>
      <p:sp>
        <p:nvSpPr>
          <p:cNvPr id="13" name="Rechteck 12"/>
          <p:cNvSpPr/>
          <p:nvPr/>
        </p:nvSpPr>
        <p:spPr bwMode="auto">
          <a:xfrm>
            <a:off x="341693" y="1759791"/>
            <a:ext cx="2656573" cy="710471"/>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Digital transformation</a:t>
            </a:r>
            <a:endParaRPr lang="en-US" b="1" dirty="0">
              <a:solidFill>
                <a:srgbClr val="FFFFFF"/>
              </a:solidFill>
              <a:latin typeface="+mj-lt"/>
            </a:endParaRPr>
          </a:p>
        </p:txBody>
      </p:sp>
      <p:grpSp>
        <p:nvGrpSpPr>
          <p:cNvPr id="6" name="Gruppieren 5"/>
          <p:cNvGrpSpPr/>
          <p:nvPr/>
        </p:nvGrpSpPr>
        <p:grpSpPr>
          <a:xfrm>
            <a:off x="3243712" y="1759791"/>
            <a:ext cx="2656574" cy="4390034"/>
            <a:chOff x="3753851" y="2261929"/>
            <a:chExt cx="2656574" cy="3984868"/>
          </a:xfrm>
        </p:grpSpPr>
        <p:sp>
          <p:nvSpPr>
            <p:cNvPr id="10" name="Rechteck 9"/>
            <p:cNvSpPr/>
            <p:nvPr/>
          </p:nvSpPr>
          <p:spPr bwMode="auto">
            <a:xfrm>
              <a:off x="3753851" y="2897204"/>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spcBef>
                  <a:spcPts val="1200"/>
                </a:spcBef>
                <a:spcAft>
                  <a:spcPts val="1200"/>
                </a:spcAft>
              </a:pPr>
              <a:r>
                <a:rPr lang="en-US" dirty="0" smtClean="0">
                  <a:solidFill>
                    <a:schemeClr val="accent6">
                      <a:lumMod val="50000"/>
                    </a:schemeClr>
                  </a:solidFill>
                  <a:latin typeface="+mn-lt"/>
                </a:rPr>
                <a:t>Service Dominant Logic</a:t>
              </a:r>
            </a:p>
            <a:p>
              <a:pPr lvl="0" algn="ctr">
                <a:spcBef>
                  <a:spcPts val="1200"/>
                </a:spcBef>
                <a:spcAft>
                  <a:spcPts val="1200"/>
                </a:spcAft>
              </a:pPr>
              <a:endParaRPr lang="en-US" dirty="0">
                <a:solidFill>
                  <a:schemeClr val="accent6">
                    <a:lumMod val="50000"/>
                  </a:schemeClr>
                </a:solidFill>
                <a:latin typeface="+mn-lt"/>
              </a:endParaRPr>
            </a:p>
            <a:p>
              <a:pPr lvl="0" algn="ctr">
                <a:spcBef>
                  <a:spcPts val="1200"/>
                </a:spcBef>
                <a:spcAft>
                  <a:spcPts val="1200"/>
                </a:spcAft>
              </a:pPr>
              <a:endParaRPr lang="en-US" dirty="0" smtClean="0">
                <a:solidFill>
                  <a:schemeClr val="accent6">
                    <a:lumMod val="50000"/>
                  </a:schemeClr>
                </a:solidFill>
                <a:latin typeface="+mn-lt"/>
              </a:endParaRPr>
            </a:p>
            <a:p>
              <a:pPr lvl="0" algn="ctr">
                <a:spcBef>
                  <a:spcPts val="1200"/>
                </a:spcBef>
                <a:spcAft>
                  <a:spcPts val="1200"/>
                </a:spcAft>
              </a:pPr>
              <a:endParaRPr lang="en-US" dirty="0" smtClean="0">
                <a:solidFill>
                  <a:schemeClr val="accent6">
                    <a:lumMod val="50000"/>
                  </a:schemeClr>
                </a:solidFill>
                <a:latin typeface="+mn-lt"/>
              </a:endParaRPr>
            </a:p>
          </p:txBody>
        </p:sp>
        <p:sp>
          <p:nvSpPr>
            <p:cNvPr id="11" name="Rechteck 10"/>
            <p:cNvSpPr/>
            <p:nvPr/>
          </p:nvSpPr>
          <p:spPr bwMode="auto">
            <a:xfrm>
              <a:off x="3753852"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Explanatory Pattern</a:t>
              </a:r>
              <a:endParaRPr lang="en-US" b="1" dirty="0">
                <a:solidFill>
                  <a:srgbClr val="FFFFFF"/>
                </a:solidFill>
                <a:latin typeface="+mj-lt"/>
              </a:endParaRPr>
            </a:p>
          </p:txBody>
        </p:sp>
      </p:grpSp>
      <p:grpSp>
        <p:nvGrpSpPr>
          <p:cNvPr id="7" name="Gruppieren 6"/>
          <p:cNvGrpSpPr/>
          <p:nvPr/>
        </p:nvGrpSpPr>
        <p:grpSpPr>
          <a:xfrm>
            <a:off x="6145735" y="1759791"/>
            <a:ext cx="2656573" cy="4390036"/>
            <a:chOff x="6487427" y="2261929"/>
            <a:chExt cx="2656573" cy="3984867"/>
          </a:xfrm>
        </p:grpSpPr>
        <p:sp>
          <p:nvSpPr>
            <p:cNvPr id="8" name="Rechteck 7"/>
            <p:cNvSpPr/>
            <p:nvPr/>
          </p:nvSpPr>
          <p:spPr bwMode="auto">
            <a:xfrm>
              <a:off x="6487427"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endParaRPr lang="en-US" dirty="0">
                <a:solidFill>
                  <a:schemeClr val="accent6">
                    <a:lumMod val="50000"/>
                  </a:schemeClr>
                </a:solidFill>
                <a:latin typeface="+mn-lt"/>
              </a:endParaRPr>
            </a:p>
          </p:txBody>
        </p:sp>
        <p:sp>
          <p:nvSpPr>
            <p:cNvPr id="9" name="Rechteck 8"/>
            <p:cNvSpPr/>
            <p:nvPr/>
          </p:nvSpPr>
          <p:spPr bwMode="auto">
            <a:xfrm>
              <a:off x="6487427"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lgn="ctr"/>
              <a:r>
                <a:rPr lang="en-US" b="1" dirty="0" smtClean="0">
                  <a:solidFill>
                    <a:srgbClr val="FFFFFF"/>
                  </a:solidFill>
                  <a:latin typeface="+mj-lt"/>
                </a:rPr>
                <a:t>Leadership behavior</a:t>
              </a:r>
              <a:endParaRPr lang="en-US" b="1" dirty="0">
                <a:solidFill>
                  <a:srgbClr val="FFFFFF"/>
                </a:solidFill>
                <a:latin typeface="+mj-lt"/>
              </a:endParaRPr>
            </a:p>
          </p:txBody>
        </p:sp>
      </p:grpSp>
    </p:spTree>
    <p:extLst>
      <p:ext uri="{BB962C8B-B14F-4D97-AF65-F5344CB8AC3E}">
        <p14:creationId xmlns:p14="http://schemas.microsoft.com/office/powerpoint/2010/main" val="16277106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sz="2800" smtClean="0">
                <a:latin typeface="+mn-lt"/>
                <a:ea typeface="MS PGothic" pitchFamily="34" charset="-128"/>
              </a:rPr>
              <a:t>Production and value creation</a:t>
            </a:r>
            <a:endParaRPr lang="en-US" sz="2800" dirty="0" smtClean="0">
              <a:latin typeface="+mn-lt"/>
              <a:ea typeface="MS PGothic" pitchFamily="34" charset="-128"/>
            </a:endParaRPr>
          </a:p>
        </p:txBody>
      </p:sp>
      <p:grpSp>
        <p:nvGrpSpPr>
          <p:cNvPr id="2" name="Group 30"/>
          <p:cNvGrpSpPr>
            <a:grpSpLocks/>
          </p:cNvGrpSpPr>
          <p:nvPr/>
        </p:nvGrpSpPr>
        <p:grpSpPr bwMode="auto">
          <a:xfrm>
            <a:off x="1285875" y="3037270"/>
            <a:ext cx="6858000" cy="1214437"/>
            <a:chOff x="1285875" y="2786063"/>
            <a:chExt cx="6858000" cy="1214437"/>
          </a:xfrm>
        </p:grpSpPr>
        <p:sp>
          <p:nvSpPr>
            <p:cNvPr id="36886" name="TextBox 7"/>
            <p:cNvSpPr txBox="1">
              <a:spLocks noChangeArrowheads="1"/>
            </p:cNvSpPr>
            <p:nvPr/>
          </p:nvSpPr>
          <p:spPr bwMode="auto">
            <a:xfrm>
              <a:off x="4440297" y="3029859"/>
              <a:ext cx="960165" cy="646331"/>
            </a:xfrm>
            <a:prstGeom prst="rect">
              <a:avLst/>
            </a:prstGeom>
            <a:noFill/>
            <a:ln w="9525">
              <a:noFill/>
              <a:miter lim="800000"/>
              <a:headEnd/>
              <a:tailEnd/>
            </a:ln>
          </p:spPr>
          <p:txBody>
            <a:bodyPr wrap="none">
              <a:spAutoFit/>
            </a:bodyPr>
            <a:lstStyle/>
            <a:p>
              <a:pPr algn="ctr"/>
              <a:r>
                <a:rPr lang="fi-FI" b="1" i="1" dirty="0">
                  <a:solidFill>
                    <a:srgbClr val="00B050"/>
                  </a:solidFill>
                  <a:latin typeface="Arial Narrow" pitchFamily="34" charset="0"/>
                </a:rPr>
                <a:t>INTER-</a:t>
              </a:r>
            </a:p>
            <a:p>
              <a:pPr algn="ctr"/>
              <a:r>
                <a:rPr lang="fi-FI" b="1" i="1" dirty="0" smtClean="0">
                  <a:solidFill>
                    <a:srgbClr val="00B050"/>
                  </a:solidFill>
                  <a:latin typeface="Arial Narrow" pitchFamily="34" charset="0"/>
                </a:rPr>
                <a:t>ACTION</a:t>
              </a:r>
              <a:endParaRPr lang="en-US" b="1" i="1" dirty="0">
                <a:solidFill>
                  <a:srgbClr val="00B050"/>
                </a:solidFill>
                <a:latin typeface="Arial Narrow" pitchFamily="34" charset="0"/>
              </a:endParaRPr>
            </a:p>
          </p:txBody>
        </p:sp>
        <p:sp>
          <p:nvSpPr>
            <p:cNvPr id="3" name="Oval 2"/>
            <p:cNvSpPr/>
            <p:nvPr/>
          </p:nvSpPr>
          <p:spPr bwMode="auto">
            <a:xfrm>
              <a:off x="1285875" y="2786063"/>
              <a:ext cx="4429125" cy="1214437"/>
            </a:xfrm>
            <a:prstGeom prst="ellipse">
              <a:avLst/>
            </a:prstGeom>
            <a:noFill/>
            <a:ln w="38100">
              <a:solidFill>
                <a:srgbClr val="00B0F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003359"/>
                </a:solidFill>
                <a:ea typeface="ＭＳ Ｐゴシック" pitchFamily="-106" charset="-128"/>
              </a:endParaRPr>
            </a:p>
          </p:txBody>
        </p:sp>
        <p:sp>
          <p:nvSpPr>
            <p:cNvPr id="4" name="Oval 3"/>
            <p:cNvSpPr/>
            <p:nvPr/>
          </p:nvSpPr>
          <p:spPr bwMode="auto">
            <a:xfrm>
              <a:off x="4143375" y="2786063"/>
              <a:ext cx="4000500" cy="1214437"/>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003359"/>
                </a:solidFill>
                <a:ea typeface="ＭＳ Ｐゴシック" pitchFamily="-106" charset="-128"/>
              </a:endParaRPr>
            </a:p>
          </p:txBody>
        </p:sp>
        <p:sp>
          <p:nvSpPr>
            <p:cNvPr id="36889" name="TextBox 4"/>
            <p:cNvSpPr txBox="1">
              <a:spLocks noChangeArrowheads="1"/>
            </p:cNvSpPr>
            <p:nvPr/>
          </p:nvSpPr>
          <p:spPr bwMode="auto">
            <a:xfrm>
              <a:off x="2143445" y="3214591"/>
              <a:ext cx="1183625" cy="369332"/>
            </a:xfrm>
            <a:prstGeom prst="rect">
              <a:avLst/>
            </a:prstGeom>
            <a:noFill/>
            <a:ln w="9525">
              <a:noFill/>
              <a:miter lim="800000"/>
              <a:headEnd/>
              <a:tailEnd/>
            </a:ln>
          </p:spPr>
          <p:txBody>
            <a:bodyPr wrap="none">
              <a:spAutoFit/>
            </a:bodyPr>
            <a:lstStyle/>
            <a:p>
              <a:pPr algn="ctr"/>
              <a:r>
                <a:rPr lang="fi-FI" b="1" dirty="0" err="1" smtClean="0">
                  <a:solidFill>
                    <a:schemeClr val="accent6">
                      <a:lumMod val="50000"/>
                    </a:schemeClr>
                  </a:solidFill>
                  <a:latin typeface="Arial Narrow" pitchFamily="34" charset="0"/>
                </a:rPr>
                <a:t>Production</a:t>
              </a:r>
              <a:endParaRPr lang="en-US" sz="1400" b="1" dirty="0">
                <a:solidFill>
                  <a:schemeClr val="accent6">
                    <a:lumMod val="50000"/>
                  </a:schemeClr>
                </a:solidFill>
                <a:latin typeface="Arial Narrow" pitchFamily="34" charset="0"/>
              </a:endParaRPr>
            </a:p>
          </p:txBody>
        </p:sp>
        <p:sp>
          <p:nvSpPr>
            <p:cNvPr id="36890" name="TextBox 5"/>
            <p:cNvSpPr txBox="1">
              <a:spLocks noChangeArrowheads="1"/>
            </p:cNvSpPr>
            <p:nvPr/>
          </p:nvSpPr>
          <p:spPr bwMode="auto">
            <a:xfrm>
              <a:off x="6091950" y="3039959"/>
              <a:ext cx="1460656" cy="646331"/>
            </a:xfrm>
            <a:prstGeom prst="rect">
              <a:avLst/>
            </a:prstGeom>
            <a:noFill/>
            <a:ln w="9525">
              <a:noFill/>
              <a:miter lim="800000"/>
              <a:headEnd/>
              <a:tailEnd/>
            </a:ln>
          </p:spPr>
          <p:txBody>
            <a:bodyPr wrap="none">
              <a:spAutoFit/>
            </a:bodyPr>
            <a:lstStyle/>
            <a:p>
              <a:pPr algn="ctr"/>
              <a:r>
                <a:rPr lang="fi-FI" b="1" dirty="0" smtClean="0">
                  <a:solidFill>
                    <a:schemeClr val="accent6">
                      <a:lumMod val="50000"/>
                    </a:schemeClr>
                  </a:solidFill>
                  <a:latin typeface="Arial Narrow" panose="020B0606020202030204" pitchFamily="34" charset="0"/>
                </a:rPr>
                <a:t>Customer’s</a:t>
              </a:r>
              <a:r>
                <a:rPr lang="fi-FI" b="1" dirty="0">
                  <a:solidFill>
                    <a:schemeClr val="accent6">
                      <a:lumMod val="50000"/>
                    </a:schemeClr>
                  </a:solidFill>
                  <a:latin typeface="Arial Narrow" panose="020B0606020202030204" pitchFamily="34" charset="0"/>
                </a:rPr>
                <a:t/>
              </a:r>
              <a:br>
                <a:rPr lang="fi-FI" b="1" dirty="0">
                  <a:solidFill>
                    <a:schemeClr val="accent6">
                      <a:lumMod val="50000"/>
                    </a:schemeClr>
                  </a:solidFill>
                  <a:latin typeface="Arial Narrow" panose="020B0606020202030204" pitchFamily="34" charset="0"/>
                </a:rPr>
              </a:br>
              <a:r>
                <a:rPr lang="en-US" b="1" dirty="0">
                  <a:solidFill>
                    <a:schemeClr val="accent6">
                      <a:lumMod val="50000"/>
                    </a:schemeClr>
                  </a:solidFill>
                  <a:latin typeface="Arial Narrow" panose="020B0606020202030204" pitchFamily="34" charset="0"/>
                  <a:ea typeface="MS PGothic" pitchFamily="34" charset="-128"/>
                </a:rPr>
                <a:t>value creation</a:t>
              </a:r>
              <a:endParaRPr lang="en-US" b="1" dirty="0">
                <a:solidFill>
                  <a:schemeClr val="accent6">
                    <a:lumMod val="50000"/>
                  </a:schemeClr>
                </a:solidFill>
                <a:latin typeface="Arial Narrow" panose="020B0606020202030204" pitchFamily="34" charset="0"/>
              </a:endParaRPr>
            </a:p>
          </p:txBody>
        </p:sp>
        <p:sp>
          <p:nvSpPr>
            <p:cNvPr id="7" name="Oval 6"/>
            <p:cNvSpPr/>
            <p:nvPr/>
          </p:nvSpPr>
          <p:spPr bwMode="auto">
            <a:xfrm>
              <a:off x="4143375" y="2928938"/>
              <a:ext cx="1571625" cy="928687"/>
            </a:xfrm>
            <a:prstGeom prst="ellipse">
              <a:avLst/>
            </a:prstGeom>
            <a:noFill/>
            <a:ln w="76200">
              <a:solidFill>
                <a:srgbClr val="00B05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003359"/>
                </a:solidFill>
                <a:ea typeface="ＭＳ Ｐゴシック" pitchFamily="-106" charset="-128"/>
              </a:endParaRPr>
            </a:p>
          </p:txBody>
        </p:sp>
      </p:grpSp>
      <p:grpSp>
        <p:nvGrpSpPr>
          <p:cNvPr id="5" name="Group 31"/>
          <p:cNvGrpSpPr>
            <a:grpSpLocks/>
          </p:cNvGrpSpPr>
          <p:nvPr/>
        </p:nvGrpSpPr>
        <p:grpSpPr bwMode="auto">
          <a:xfrm>
            <a:off x="142875" y="3965957"/>
            <a:ext cx="8464550" cy="2566988"/>
            <a:chOff x="142875" y="3714750"/>
            <a:chExt cx="8464436" cy="2567052"/>
          </a:xfrm>
        </p:grpSpPr>
        <p:grpSp>
          <p:nvGrpSpPr>
            <p:cNvPr id="6" name="Group 29"/>
            <p:cNvGrpSpPr>
              <a:grpSpLocks/>
            </p:cNvGrpSpPr>
            <p:nvPr/>
          </p:nvGrpSpPr>
          <p:grpSpPr bwMode="auto">
            <a:xfrm>
              <a:off x="142875" y="3714750"/>
              <a:ext cx="2928899" cy="1785983"/>
              <a:chOff x="142875" y="3714750"/>
              <a:chExt cx="2928899" cy="1785983"/>
            </a:xfrm>
          </p:grpSpPr>
          <p:sp>
            <p:nvSpPr>
              <p:cNvPr id="36883" name="TextBox 23"/>
              <p:cNvSpPr txBox="1">
                <a:spLocks noChangeArrowheads="1"/>
              </p:cNvSpPr>
              <p:nvPr/>
            </p:nvSpPr>
            <p:spPr bwMode="auto">
              <a:xfrm>
                <a:off x="436652" y="4750848"/>
                <a:ext cx="1920756" cy="538623"/>
              </a:xfrm>
              <a:prstGeom prst="rect">
                <a:avLst/>
              </a:prstGeom>
              <a:noFill/>
              <a:ln w="9525">
                <a:noFill/>
                <a:miter lim="800000"/>
                <a:headEnd/>
                <a:tailEnd/>
              </a:ln>
            </p:spPr>
            <p:txBody>
              <a:bodyPr wrap="none">
                <a:spAutoFit/>
              </a:bodyPr>
              <a:lstStyle/>
              <a:p>
                <a:r>
                  <a:rPr lang="fi-FI" b="1" i="1" dirty="0">
                    <a:solidFill>
                      <a:srgbClr val="003359"/>
                    </a:solidFill>
                    <a:latin typeface="Arial Narrow" pitchFamily="34" charset="0"/>
                    <a:cs typeface="Tahoma" pitchFamily="34" charset="0"/>
                  </a:rPr>
                  <a:t>”Value Facilitation”</a:t>
                </a:r>
              </a:p>
              <a:p>
                <a:pPr algn="ctr"/>
                <a:r>
                  <a:rPr lang="fi-FI" sz="1100" i="1" dirty="0" smtClean="0">
                    <a:solidFill>
                      <a:srgbClr val="003359"/>
                    </a:solidFill>
                    <a:latin typeface="Arial Narrow" pitchFamily="34" charset="0"/>
                    <a:cs typeface="Tahoma" pitchFamily="34" charset="0"/>
                  </a:rPr>
                  <a:t>(</a:t>
                </a:r>
                <a:r>
                  <a:rPr lang="fi-FI" sz="1100" i="1" dirty="0">
                    <a:solidFill>
                      <a:srgbClr val="003359"/>
                    </a:solidFill>
                    <a:latin typeface="Arial Narrow" pitchFamily="34" charset="0"/>
                    <a:cs typeface="Tahoma" pitchFamily="34" charset="0"/>
                  </a:rPr>
                  <a:t>Grönroos, 2008)</a:t>
                </a:r>
                <a:endParaRPr lang="en-US" sz="1100" i="1" dirty="0">
                  <a:solidFill>
                    <a:srgbClr val="003359"/>
                  </a:solidFill>
                  <a:latin typeface="Arial Narrow" pitchFamily="34" charset="0"/>
                  <a:cs typeface="Tahoma" pitchFamily="34" charset="0"/>
                </a:endParaRPr>
              </a:p>
            </p:txBody>
          </p:sp>
          <p:sp>
            <p:nvSpPr>
              <p:cNvPr id="12" name="Oval 11"/>
              <p:cNvSpPr/>
              <p:nvPr/>
            </p:nvSpPr>
            <p:spPr bwMode="auto">
              <a:xfrm>
                <a:off x="142875" y="4572022"/>
                <a:ext cx="2357407" cy="928711"/>
              </a:xfrm>
              <a:prstGeom prst="ellipse">
                <a:avLst/>
              </a:prstGeom>
              <a:noFill/>
              <a:ln w="28575">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003359"/>
                  </a:solidFill>
                  <a:ea typeface="ＭＳ Ｐゴシック" pitchFamily="-106" charset="-128"/>
                </a:endParaRPr>
              </a:p>
            </p:txBody>
          </p:sp>
          <p:cxnSp>
            <p:nvCxnSpPr>
              <p:cNvPr id="13" name="Straight Arrow Connector 12"/>
              <p:cNvCxnSpPr/>
              <p:nvPr/>
            </p:nvCxnSpPr>
            <p:spPr bwMode="auto">
              <a:xfrm flipV="1">
                <a:off x="1643043" y="3714750"/>
                <a:ext cx="1428731" cy="857272"/>
              </a:xfrm>
              <a:prstGeom prst="straightConnector1">
                <a:avLst/>
              </a:prstGeom>
              <a:ln w="38100">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sp>
          <p:nvSpPr>
            <p:cNvPr id="36882" name="TextBox 16"/>
            <p:cNvSpPr txBox="1">
              <a:spLocks noChangeArrowheads="1"/>
            </p:cNvSpPr>
            <p:nvPr/>
          </p:nvSpPr>
          <p:spPr bwMode="auto">
            <a:xfrm>
              <a:off x="8422580" y="6004803"/>
              <a:ext cx="184731" cy="276999"/>
            </a:xfrm>
            <a:prstGeom prst="rect">
              <a:avLst/>
            </a:prstGeom>
            <a:noFill/>
            <a:ln w="9525">
              <a:noFill/>
              <a:miter lim="800000"/>
              <a:headEnd/>
              <a:tailEnd/>
            </a:ln>
          </p:spPr>
          <p:txBody>
            <a:bodyPr wrap="none">
              <a:spAutoFit/>
            </a:bodyPr>
            <a:lstStyle/>
            <a:p>
              <a:endParaRPr lang="en-US" sz="1200" i="1">
                <a:solidFill>
                  <a:srgbClr val="003359"/>
                </a:solidFill>
                <a:latin typeface="Arial Narrow" pitchFamily="34" charset="0"/>
              </a:endParaRPr>
            </a:p>
          </p:txBody>
        </p:sp>
      </p:grpSp>
      <p:grpSp>
        <p:nvGrpSpPr>
          <p:cNvPr id="8" name="Group 30"/>
          <p:cNvGrpSpPr>
            <a:grpSpLocks/>
          </p:cNvGrpSpPr>
          <p:nvPr/>
        </p:nvGrpSpPr>
        <p:grpSpPr bwMode="auto">
          <a:xfrm>
            <a:off x="500063" y="1572007"/>
            <a:ext cx="4357687" cy="1965325"/>
            <a:chOff x="1500186" y="1285860"/>
            <a:chExt cx="4357736" cy="2000278"/>
          </a:xfrm>
        </p:grpSpPr>
        <p:sp>
          <p:nvSpPr>
            <p:cNvPr id="36878" name="TextBox 20"/>
            <p:cNvSpPr txBox="1">
              <a:spLocks noChangeArrowheads="1"/>
            </p:cNvSpPr>
            <p:nvPr/>
          </p:nvSpPr>
          <p:spPr bwMode="auto">
            <a:xfrm>
              <a:off x="1873196" y="1428736"/>
              <a:ext cx="3984696" cy="375901"/>
            </a:xfrm>
            <a:prstGeom prst="rect">
              <a:avLst/>
            </a:prstGeom>
            <a:noFill/>
            <a:ln w="9525">
              <a:noFill/>
              <a:miter lim="800000"/>
              <a:headEnd/>
              <a:tailEnd/>
            </a:ln>
          </p:spPr>
          <p:txBody>
            <a:bodyPr>
              <a:spAutoFit/>
            </a:bodyPr>
            <a:lstStyle/>
            <a:p>
              <a:pPr algn="ctr"/>
              <a:r>
                <a:rPr lang="en-GB" b="1" u="sng" dirty="0" smtClean="0">
                  <a:solidFill>
                    <a:srgbClr val="003359"/>
                  </a:solidFill>
                  <a:latin typeface="Arial Narrow" pitchFamily="34" charset="0"/>
                  <a:cs typeface="Tahoma" pitchFamily="34" charset="0"/>
                </a:rPr>
                <a:t>Production perspective</a:t>
              </a:r>
              <a:endParaRPr lang="en-GB" sz="1400" b="1" dirty="0">
                <a:solidFill>
                  <a:srgbClr val="003359"/>
                </a:solidFill>
                <a:latin typeface="Arial Narrow" pitchFamily="34" charset="0"/>
                <a:cs typeface="Tahoma" pitchFamily="34" charset="0"/>
              </a:endParaRPr>
            </a:p>
          </p:txBody>
        </p:sp>
        <p:sp>
          <p:nvSpPr>
            <p:cNvPr id="21" name="Oval 20"/>
            <p:cNvSpPr/>
            <p:nvPr/>
          </p:nvSpPr>
          <p:spPr bwMode="auto">
            <a:xfrm>
              <a:off x="1500186" y="1285860"/>
              <a:ext cx="4357736" cy="142184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i-FI">
                <a:solidFill>
                  <a:srgbClr val="003359"/>
                </a:solidFill>
                <a:ea typeface="ＭＳ Ｐゴシック" pitchFamily="-106" charset="-128"/>
              </a:endParaRPr>
            </a:p>
          </p:txBody>
        </p:sp>
        <p:cxnSp>
          <p:nvCxnSpPr>
            <p:cNvPr id="22" name="Straight Arrow Connector 21"/>
            <p:cNvCxnSpPr/>
            <p:nvPr/>
          </p:nvCxnSpPr>
          <p:spPr bwMode="auto">
            <a:xfrm>
              <a:off x="4276754" y="2636613"/>
              <a:ext cx="1152538" cy="649525"/>
            </a:xfrm>
            <a:prstGeom prst="straightConnector1">
              <a:avLst/>
            </a:prstGeom>
            <a:ln w="57150">
              <a:solidFill>
                <a:schemeClr val="accent1">
                  <a:lumMod val="10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9" name="Group 32"/>
          <p:cNvGrpSpPr>
            <a:grpSpLocks/>
          </p:cNvGrpSpPr>
          <p:nvPr/>
        </p:nvGrpSpPr>
        <p:grpSpPr bwMode="auto">
          <a:xfrm>
            <a:off x="4500563" y="3927397"/>
            <a:ext cx="4643437" cy="2129307"/>
            <a:chOff x="4357686" y="3585900"/>
            <a:chExt cx="4643437" cy="1964004"/>
          </a:xfrm>
        </p:grpSpPr>
        <p:sp>
          <p:nvSpPr>
            <p:cNvPr id="36875" name="TextBox 21"/>
            <p:cNvSpPr txBox="1">
              <a:spLocks noChangeArrowheads="1"/>
            </p:cNvSpPr>
            <p:nvPr/>
          </p:nvSpPr>
          <p:spPr bwMode="auto">
            <a:xfrm>
              <a:off x="5953177" y="4335469"/>
              <a:ext cx="2414994" cy="340660"/>
            </a:xfrm>
            <a:prstGeom prst="rect">
              <a:avLst/>
            </a:prstGeom>
            <a:noFill/>
            <a:ln w="9525">
              <a:noFill/>
              <a:miter lim="800000"/>
              <a:headEnd/>
              <a:tailEnd/>
            </a:ln>
          </p:spPr>
          <p:txBody>
            <a:bodyPr wrap="none">
              <a:spAutoFit/>
            </a:bodyPr>
            <a:lstStyle/>
            <a:p>
              <a:r>
                <a:rPr lang="en-GB" b="1" u="sng" dirty="0" smtClean="0">
                  <a:solidFill>
                    <a:srgbClr val="003359"/>
                  </a:solidFill>
                  <a:latin typeface="Arial Narrow" pitchFamily="34" charset="0"/>
                  <a:cs typeface="Tahoma" pitchFamily="34" charset="0"/>
                </a:rPr>
                <a:t>Added value perspective</a:t>
              </a:r>
              <a:endParaRPr lang="en-GB" sz="1400" b="1" dirty="0">
                <a:solidFill>
                  <a:srgbClr val="003359"/>
                </a:solidFill>
                <a:latin typeface="Arial Narrow" pitchFamily="34" charset="0"/>
                <a:cs typeface="Tahoma" pitchFamily="34" charset="0"/>
              </a:endParaRPr>
            </a:p>
          </p:txBody>
        </p:sp>
        <p:sp>
          <p:nvSpPr>
            <p:cNvPr id="26" name="Oval 25"/>
            <p:cNvSpPr/>
            <p:nvPr/>
          </p:nvSpPr>
          <p:spPr bwMode="auto">
            <a:xfrm>
              <a:off x="4357686" y="4120787"/>
              <a:ext cx="4643437" cy="142911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i-FI">
                <a:solidFill>
                  <a:srgbClr val="003359"/>
                </a:solidFill>
                <a:ea typeface="ＭＳ Ｐゴシック" pitchFamily="-106" charset="-128"/>
              </a:endParaRPr>
            </a:p>
          </p:txBody>
        </p:sp>
        <p:cxnSp>
          <p:nvCxnSpPr>
            <p:cNvPr id="27" name="Straight Arrow Connector 26"/>
            <p:cNvCxnSpPr>
              <a:endCxn id="36886" idx="2"/>
            </p:cNvCxnSpPr>
            <p:nvPr/>
          </p:nvCxnSpPr>
          <p:spPr bwMode="auto">
            <a:xfrm flipH="1" flipV="1">
              <a:off x="4777503" y="3585900"/>
              <a:ext cx="1145383" cy="802576"/>
            </a:xfrm>
            <a:prstGeom prst="straightConnector1">
              <a:avLst/>
            </a:prstGeom>
            <a:ln w="57150">
              <a:solidFill>
                <a:schemeClr val="accent1">
                  <a:lumMod val="10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28" name="TextBox 27"/>
          <p:cNvSpPr txBox="1">
            <a:spLocks noChangeArrowheads="1"/>
          </p:cNvSpPr>
          <p:nvPr/>
        </p:nvSpPr>
        <p:spPr bwMode="auto">
          <a:xfrm>
            <a:off x="840551" y="2024445"/>
            <a:ext cx="3817937" cy="1123384"/>
          </a:xfrm>
          <a:prstGeom prst="rect">
            <a:avLst/>
          </a:prstGeom>
          <a:noFill/>
          <a:ln w="9525">
            <a:noFill/>
            <a:miter lim="800000"/>
            <a:headEnd/>
            <a:tailEnd/>
          </a:ln>
        </p:spPr>
        <p:txBody>
          <a:bodyPr>
            <a:spAutoFit/>
          </a:bodyPr>
          <a:lstStyle/>
          <a:p>
            <a:pPr algn="ctr"/>
            <a:r>
              <a:rPr lang="en-GB" sz="1400" b="1" dirty="0">
                <a:solidFill>
                  <a:srgbClr val="003359"/>
                </a:solidFill>
                <a:latin typeface="Arial Narrow" pitchFamily="34" charset="0"/>
                <a:cs typeface="Tahoma" pitchFamily="34" charset="0"/>
              </a:rPr>
              <a:t>“Joint production process: the </a:t>
            </a:r>
            <a:r>
              <a:rPr lang="en-GB" sz="1400" b="1" i="1" dirty="0">
                <a:solidFill>
                  <a:srgbClr val="003359"/>
                </a:solidFill>
                <a:latin typeface="Arial Narrow" pitchFamily="34" charset="0"/>
                <a:cs typeface="Tahoma" pitchFamily="34" charset="0"/>
              </a:rPr>
              <a:t>Customer</a:t>
            </a:r>
            <a:endParaRPr lang="en-GB" sz="1400" b="1" dirty="0">
              <a:solidFill>
                <a:srgbClr val="003359"/>
              </a:solidFill>
              <a:latin typeface="Arial Narrow" pitchFamily="34" charset="0"/>
              <a:cs typeface="Tahoma" pitchFamily="34" charset="0"/>
            </a:endParaRPr>
          </a:p>
          <a:p>
            <a:pPr algn="ctr"/>
            <a:r>
              <a:rPr lang="en-GB" sz="1400" b="1" dirty="0">
                <a:solidFill>
                  <a:srgbClr val="003359"/>
                </a:solidFill>
                <a:latin typeface="Arial Narrow" pitchFamily="34" charset="0"/>
                <a:cs typeface="Tahoma" pitchFamily="34" charset="0"/>
              </a:rPr>
              <a:t>participates as </a:t>
            </a:r>
            <a:r>
              <a:rPr lang="en-GB" sz="1400" b="1" i="1" dirty="0">
                <a:solidFill>
                  <a:srgbClr val="003359"/>
                </a:solidFill>
                <a:latin typeface="Arial Narrow" pitchFamily="34" charset="0"/>
                <a:cs typeface="Tahoma" pitchFamily="34" charset="0"/>
              </a:rPr>
              <a:t>co-producer of resources</a:t>
            </a:r>
            <a:endParaRPr lang="en-GB" sz="1400" b="1" dirty="0">
              <a:solidFill>
                <a:srgbClr val="003359"/>
              </a:solidFill>
              <a:latin typeface="Arial Narrow" pitchFamily="34" charset="0"/>
              <a:cs typeface="Tahoma" pitchFamily="34" charset="0"/>
            </a:endParaRPr>
          </a:p>
          <a:p>
            <a:pPr algn="ctr"/>
            <a:r>
              <a:rPr lang="en-GB" sz="1400" b="1" i="1" dirty="0">
                <a:solidFill>
                  <a:srgbClr val="003359"/>
                </a:solidFill>
                <a:latin typeface="Arial Narrow" pitchFamily="34" charset="0"/>
                <a:cs typeface="Tahoma" pitchFamily="34" charset="0"/>
              </a:rPr>
              <a:t>and processes</a:t>
            </a:r>
            <a:r>
              <a:rPr lang="en-GB" sz="1400" b="1" dirty="0">
                <a:solidFill>
                  <a:srgbClr val="003359"/>
                </a:solidFill>
                <a:latin typeface="Arial Narrow" pitchFamily="34" charset="0"/>
                <a:cs typeface="Tahoma" pitchFamily="34" charset="0"/>
              </a:rPr>
              <a:t> </a:t>
            </a:r>
            <a:r>
              <a:rPr lang="en-GB" sz="1400" b="1" i="1" dirty="0">
                <a:solidFill>
                  <a:srgbClr val="003359"/>
                </a:solidFill>
                <a:latin typeface="Arial Narrow" pitchFamily="34" charset="0"/>
                <a:cs typeface="Tahoma" pitchFamily="34" charset="0"/>
              </a:rPr>
              <a:t>with the provider”</a:t>
            </a:r>
            <a:endParaRPr lang="en-GB" sz="1200" i="1" dirty="0">
              <a:solidFill>
                <a:srgbClr val="003359"/>
              </a:solidFill>
              <a:latin typeface="Arial Narrow" pitchFamily="34" charset="0"/>
              <a:cs typeface="Tahoma" pitchFamily="34" charset="0"/>
            </a:endParaRPr>
          </a:p>
          <a:p>
            <a:pPr algn="ctr"/>
            <a:r>
              <a:rPr lang="de-DE" sz="1100" i="1" dirty="0" smtClean="0">
                <a:solidFill>
                  <a:srgbClr val="003359"/>
                </a:solidFill>
                <a:latin typeface="Arial Narrow" pitchFamily="34" charset="0"/>
                <a:cs typeface="Tahoma" pitchFamily="34" charset="0"/>
              </a:rPr>
              <a:t>      (</a:t>
            </a:r>
            <a:r>
              <a:rPr lang="de-DE" sz="1100" i="1" dirty="0" err="1" smtClean="0">
                <a:solidFill>
                  <a:srgbClr val="003359"/>
                </a:solidFill>
                <a:latin typeface="Arial Narrow" pitchFamily="34" charset="0"/>
                <a:cs typeface="Tahoma" pitchFamily="34" charset="0"/>
              </a:rPr>
              <a:t>Eiglier</a:t>
            </a:r>
            <a:r>
              <a:rPr lang="de-DE" sz="1100" i="1" dirty="0" smtClean="0">
                <a:solidFill>
                  <a:srgbClr val="003359"/>
                </a:solidFill>
                <a:latin typeface="Arial Narrow" pitchFamily="34" charset="0"/>
                <a:cs typeface="Tahoma" pitchFamily="34" charset="0"/>
              </a:rPr>
              <a:t> &amp; </a:t>
            </a:r>
            <a:r>
              <a:rPr lang="de-DE" sz="1100" i="1" dirty="0" err="1" smtClean="0">
                <a:solidFill>
                  <a:srgbClr val="003359"/>
                </a:solidFill>
                <a:latin typeface="Arial Narrow" pitchFamily="34" charset="0"/>
                <a:cs typeface="Tahoma" pitchFamily="34" charset="0"/>
              </a:rPr>
              <a:t>Langeard</a:t>
            </a:r>
            <a:r>
              <a:rPr lang="de-DE" sz="1100" i="1" dirty="0" smtClean="0">
                <a:solidFill>
                  <a:srgbClr val="003359"/>
                </a:solidFill>
                <a:latin typeface="Arial Narrow" pitchFamily="34" charset="0"/>
                <a:cs typeface="Tahoma" pitchFamily="34" charset="0"/>
              </a:rPr>
              <a:t>, 1975; </a:t>
            </a:r>
            <a:r>
              <a:rPr lang="de-DE" sz="1100" i="1" dirty="0" err="1" smtClean="0">
                <a:solidFill>
                  <a:srgbClr val="003359"/>
                </a:solidFill>
                <a:latin typeface="Arial Narrow" pitchFamily="34" charset="0"/>
                <a:cs typeface="Tahoma" pitchFamily="34" charset="0"/>
              </a:rPr>
              <a:t>Grönroos</a:t>
            </a:r>
            <a:r>
              <a:rPr lang="de-DE" sz="1100" i="1" dirty="0" smtClean="0">
                <a:solidFill>
                  <a:srgbClr val="003359"/>
                </a:solidFill>
                <a:latin typeface="Arial Narrow" pitchFamily="34" charset="0"/>
                <a:cs typeface="Tahoma" pitchFamily="34" charset="0"/>
              </a:rPr>
              <a:t>, 1978)</a:t>
            </a:r>
            <a:endParaRPr lang="de-DE" sz="1200" i="1" dirty="0" smtClean="0">
              <a:solidFill>
                <a:srgbClr val="003359"/>
              </a:solidFill>
              <a:latin typeface="Arial Narrow" pitchFamily="34" charset="0"/>
              <a:cs typeface="Tahoma" pitchFamily="34" charset="0"/>
            </a:endParaRPr>
          </a:p>
          <a:p>
            <a:pPr algn="ctr"/>
            <a:endParaRPr lang="de-DE" sz="1400" b="1" dirty="0">
              <a:solidFill>
                <a:srgbClr val="003359"/>
              </a:solidFill>
              <a:latin typeface="Arial Narrow" pitchFamily="34" charset="0"/>
            </a:endParaRPr>
          </a:p>
        </p:txBody>
      </p:sp>
      <p:sp>
        <p:nvSpPr>
          <p:cNvPr id="29" name="TextBox 28"/>
          <p:cNvSpPr txBox="1">
            <a:spLocks noChangeArrowheads="1"/>
          </p:cNvSpPr>
          <p:nvPr/>
        </p:nvSpPr>
        <p:spPr bwMode="auto">
          <a:xfrm>
            <a:off x="4500563" y="5093082"/>
            <a:ext cx="4643437" cy="1107996"/>
          </a:xfrm>
          <a:prstGeom prst="rect">
            <a:avLst/>
          </a:prstGeom>
          <a:noFill/>
          <a:ln w="9525">
            <a:noFill/>
            <a:miter lim="800000"/>
            <a:headEnd/>
            <a:tailEnd/>
          </a:ln>
        </p:spPr>
        <p:txBody>
          <a:bodyPr wrap="square">
            <a:spAutoFit/>
          </a:bodyPr>
          <a:lstStyle/>
          <a:p>
            <a:pPr algn="ctr"/>
            <a:r>
              <a:rPr lang="en-GB" sz="1400" b="1" dirty="0">
                <a:solidFill>
                  <a:srgbClr val="003359"/>
                </a:solidFill>
                <a:latin typeface="Arial Narrow" pitchFamily="34" charset="0"/>
                <a:cs typeface="Tahoma" pitchFamily="34" charset="0"/>
              </a:rPr>
              <a:t>“Joint value creation process: the </a:t>
            </a:r>
            <a:r>
              <a:rPr lang="en-GB" sz="1400" b="1" i="1" dirty="0">
                <a:solidFill>
                  <a:srgbClr val="003359"/>
                </a:solidFill>
                <a:latin typeface="Arial Narrow" pitchFamily="34" charset="0"/>
                <a:cs typeface="Tahoma" pitchFamily="34" charset="0"/>
              </a:rPr>
              <a:t>Provider </a:t>
            </a:r>
          </a:p>
          <a:p>
            <a:pPr algn="ctr"/>
            <a:r>
              <a:rPr lang="en-GB" sz="1400" b="1" dirty="0">
                <a:solidFill>
                  <a:srgbClr val="003359"/>
                </a:solidFill>
                <a:latin typeface="Arial Narrow" pitchFamily="34" charset="0"/>
                <a:cs typeface="Tahoma" pitchFamily="34" charset="0"/>
              </a:rPr>
              <a:t>participates as </a:t>
            </a:r>
            <a:r>
              <a:rPr lang="en-GB" sz="1400" b="1" i="1" dirty="0">
                <a:solidFill>
                  <a:srgbClr val="003359"/>
                </a:solidFill>
                <a:latin typeface="Arial Narrow" pitchFamily="34" charset="0"/>
                <a:cs typeface="Tahoma" pitchFamily="34" charset="0"/>
              </a:rPr>
              <a:t>co-creator of value</a:t>
            </a:r>
            <a:r>
              <a:rPr lang="en-GB" sz="1400" b="1" dirty="0">
                <a:solidFill>
                  <a:srgbClr val="003359"/>
                </a:solidFill>
                <a:latin typeface="Arial Narrow" pitchFamily="34" charset="0"/>
                <a:cs typeface="Tahoma" pitchFamily="34" charset="0"/>
              </a:rPr>
              <a:t> (value-</a:t>
            </a:r>
          </a:p>
          <a:p>
            <a:pPr algn="ctr"/>
            <a:r>
              <a:rPr lang="en-GB" sz="1400" b="1" dirty="0">
                <a:solidFill>
                  <a:srgbClr val="003359"/>
                </a:solidFill>
                <a:latin typeface="Arial Narrow" pitchFamily="34" charset="0"/>
                <a:cs typeface="Tahoma" pitchFamily="34" charset="0"/>
              </a:rPr>
              <a:t>in-use) </a:t>
            </a:r>
            <a:r>
              <a:rPr lang="en-GB" sz="1400" b="1" i="1" dirty="0">
                <a:solidFill>
                  <a:srgbClr val="003359"/>
                </a:solidFill>
                <a:latin typeface="Arial Narrow" pitchFamily="34" charset="0"/>
                <a:cs typeface="Tahoma" pitchFamily="34" charset="0"/>
              </a:rPr>
              <a:t>with the customer”</a:t>
            </a:r>
          </a:p>
          <a:p>
            <a:pPr algn="ctr"/>
            <a:r>
              <a:rPr lang="de-DE" sz="1000" i="1" dirty="0" smtClean="0">
                <a:solidFill>
                  <a:srgbClr val="003359"/>
                </a:solidFill>
                <a:latin typeface="Arial Narrow" pitchFamily="34" charset="0"/>
                <a:cs typeface="Tahoma" pitchFamily="34" charset="0"/>
              </a:rPr>
              <a:t>(</a:t>
            </a:r>
            <a:r>
              <a:rPr lang="de-DE" sz="1000" i="1" dirty="0" err="1" smtClean="0">
                <a:solidFill>
                  <a:srgbClr val="003359"/>
                </a:solidFill>
                <a:latin typeface="Arial Narrow" pitchFamily="34" charset="0"/>
                <a:cs typeface="Tahoma" pitchFamily="34" charset="0"/>
              </a:rPr>
              <a:t>Grönroos</a:t>
            </a:r>
            <a:r>
              <a:rPr lang="de-DE" sz="1000" i="1" dirty="0" smtClean="0">
                <a:solidFill>
                  <a:srgbClr val="003359"/>
                </a:solidFill>
                <a:latin typeface="Arial Narrow" pitchFamily="34" charset="0"/>
                <a:cs typeface="Tahoma" pitchFamily="34" charset="0"/>
              </a:rPr>
              <a:t>, 2008; </a:t>
            </a:r>
            <a:r>
              <a:rPr lang="de-DE" sz="1000" i="1" dirty="0" err="1" smtClean="0">
                <a:solidFill>
                  <a:srgbClr val="003359"/>
                </a:solidFill>
                <a:latin typeface="Arial Narrow" pitchFamily="34" charset="0"/>
                <a:cs typeface="Tahoma" pitchFamily="34" charset="0"/>
              </a:rPr>
              <a:t>Grönroos</a:t>
            </a:r>
            <a:r>
              <a:rPr lang="de-DE" sz="1000" i="1" dirty="0" smtClean="0">
                <a:solidFill>
                  <a:srgbClr val="003359"/>
                </a:solidFill>
                <a:latin typeface="Arial Narrow" pitchFamily="34" charset="0"/>
                <a:cs typeface="Tahoma" pitchFamily="34" charset="0"/>
              </a:rPr>
              <a:t> &amp; </a:t>
            </a:r>
            <a:r>
              <a:rPr lang="de-DE" sz="1000" i="1" dirty="0" err="1" smtClean="0">
                <a:solidFill>
                  <a:srgbClr val="003359"/>
                </a:solidFill>
                <a:latin typeface="Arial Narrow" pitchFamily="34" charset="0"/>
                <a:cs typeface="Tahoma" pitchFamily="34" charset="0"/>
              </a:rPr>
              <a:t>Ravald</a:t>
            </a:r>
            <a:r>
              <a:rPr lang="de-DE" sz="1000" i="1" dirty="0" smtClean="0">
                <a:solidFill>
                  <a:srgbClr val="003359"/>
                </a:solidFill>
                <a:latin typeface="Arial Narrow" pitchFamily="34" charset="0"/>
                <a:cs typeface="Tahoma" pitchFamily="34" charset="0"/>
              </a:rPr>
              <a:t>, 2011)</a:t>
            </a:r>
          </a:p>
          <a:p>
            <a:pPr algn="ctr"/>
            <a:endParaRPr lang="de-DE" sz="1400" b="1" dirty="0">
              <a:solidFill>
                <a:srgbClr val="003359"/>
              </a:solidFill>
              <a:latin typeface="Arial Narrow" pitchFamily="34" charset="0"/>
            </a:endParaRPr>
          </a:p>
        </p:txBody>
      </p:sp>
      <p:sp>
        <p:nvSpPr>
          <p:cNvPr id="36874" name="Rechteck 29"/>
          <p:cNvSpPr>
            <a:spLocks noChangeArrowheads="1"/>
          </p:cNvSpPr>
          <p:nvPr/>
        </p:nvSpPr>
        <p:spPr bwMode="auto">
          <a:xfrm>
            <a:off x="8059692" y="6093296"/>
            <a:ext cx="1120820" cy="246221"/>
          </a:xfrm>
          <a:prstGeom prst="rect">
            <a:avLst/>
          </a:prstGeom>
          <a:noFill/>
          <a:ln w="9525">
            <a:noFill/>
            <a:miter lim="800000"/>
            <a:headEnd/>
            <a:tailEnd/>
          </a:ln>
        </p:spPr>
        <p:txBody>
          <a:bodyPr wrap="none">
            <a:spAutoFit/>
          </a:bodyPr>
          <a:lstStyle/>
          <a:p>
            <a:r>
              <a:rPr lang="fi-FI" sz="1000" dirty="0" smtClean="0">
                <a:solidFill>
                  <a:srgbClr val="003359"/>
                </a:solidFill>
                <a:latin typeface="Helvetica Neue"/>
              </a:rPr>
              <a:t>Grönroos (2011)</a:t>
            </a:r>
            <a:endParaRPr lang="en-US" sz="1000" dirty="0">
              <a:solidFill>
                <a:srgbClr val="003359"/>
              </a:solidFill>
              <a:latin typeface="Helvetica Neue"/>
            </a:endParaRPr>
          </a:p>
        </p:txBody>
      </p:sp>
      <p:sp>
        <p:nvSpPr>
          <p:cNvPr id="10" name="Foliennummernplatzhalter 9"/>
          <p:cNvSpPr>
            <a:spLocks noGrp="1"/>
          </p:cNvSpPr>
          <p:nvPr>
            <p:ph type="sldNum" sz="quarter" idx="4294967295"/>
          </p:nvPr>
        </p:nvSpPr>
        <p:spPr>
          <a:xfrm>
            <a:off x="107504" y="6400800"/>
            <a:ext cx="824880" cy="304800"/>
          </a:xfrm>
          <a:prstGeom prst="rect">
            <a:avLst/>
          </a:prstGeom>
        </p:spPr>
        <p:txBody>
          <a:bodyPr/>
          <a:lstStyle/>
          <a:p>
            <a:pPr>
              <a:defRPr/>
            </a:pPr>
            <a:endParaRPr lang="de-DE" dirty="0"/>
          </a:p>
        </p:txBody>
      </p:sp>
    </p:spTree>
    <p:extLst>
      <p:ext uri="{BB962C8B-B14F-4D97-AF65-F5344CB8AC3E}">
        <p14:creationId xmlns:p14="http://schemas.microsoft.com/office/powerpoint/2010/main" val="793339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000" y="947192"/>
            <a:ext cx="8128000" cy="609600"/>
          </a:xfrm>
        </p:spPr>
        <p:txBody>
          <a:bodyPr/>
          <a:lstStyle/>
          <a:p>
            <a:r>
              <a:rPr lang="en-US" dirty="0" smtClean="0"/>
              <a:t>Disruption by </a:t>
            </a:r>
            <a:r>
              <a:rPr lang="en-US" dirty="0" err="1" smtClean="0"/>
              <a:t>Xaas</a:t>
            </a:r>
            <a:r>
              <a:rPr lang="en-US" dirty="0" smtClean="0"/>
              <a:t>: Substitution of existing industrial silos by service ecosystems</a:t>
            </a:r>
            <a:endParaRPr lang="en-US" dirty="0"/>
          </a:p>
        </p:txBody>
      </p:sp>
      <p:sp>
        <p:nvSpPr>
          <p:cNvPr id="5" name="Text Box 40"/>
          <p:cNvSpPr txBox="1">
            <a:spLocks noGrp="1" noChangeArrowheads="1"/>
          </p:cNvSpPr>
          <p:nvPr>
            <p:ph idx="1"/>
          </p:nvPr>
        </p:nvSpPr>
        <p:spPr bwMode="auto">
          <a:xfrm>
            <a:off x="662057" y="1630361"/>
            <a:ext cx="81280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sz="2400">
                <a:solidFill>
                  <a:schemeClr val="tx1"/>
                </a:solidFill>
                <a:latin typeface="Times New Roman" pitchFamily="18" charset="0"/>
              </a:defRPr>
            </a:lvl1pPr>
            <a:lvl2pPr marL="742950" indent="-285750" algn="l">
              <a:defRPr sz="2400">
                <a:solidFill>
                  <a:schemeClr val="tx1"/>
                </a:solidFill>
                <a:latin typeface="Times New Roman" pitchFamily="18" charset="0"/>
              </a:defRPr>
            </a:lvl2pPr>
            <a:lvl3pPr marL="1143000" indent="-228600" algn="l">
              <a:defRPr sz="2400">
                <a:solidFill>
                  <a:schemeClr val="tx1"/>
                </a:solidFill>
                <a:latin typeface="Times New Roman" pitchFamily="18" charset="0"/>
              </a:defRPr>
            </a:lvl3pPr>
            <a:lvl4pPr marL="1600200" indent="-228600" algn="l">
              <a:defRPr sz="2400">
                <a:solidFill>
                  <a:schemeClr val="tx1"/>
                </a:solidFill>
                <a:latin typeface="Times New Roman" pitchFamily="18" charset="0"/>
              </a:defRPr>
            </a:lvl4pPr>
            <a:lvl5pPr marL="2057400" indent="-228600" algn="l">
              <a:defRPr sz="2400">
                <a:solidFill>
                  <a:schemeClr val="tx1"/>
                </a:solidFill>
                <a:latin typeface="Times New Roman" pitchFamily="18" charset="0"/>
              </a:defRPr>
            </a:lvl5pPr>
            <a:lvl6pPr marL="2514600" indent="-228600" fontAlgn="base">
              <a:spcBef>
                <a:spcPct val="0"/>
              </a:spcBef>
              <a:spcAft>
                <a:spcPct val="0"/>
              </a:spcAft>
              <a:defRPr sz="2400">
                <a:solidFill>
                  <a:schemeClr val="tx1"/>
                </a:solidFill>
                <a:latin typeface="Times New Roman" pitchFamily="18" charset="0"/>
              </a:defRPr>
            </a:lvl6pPr>
            <a:lvl7pPr marL="2971800" indent="-228600" fontAlgn="base">
              <a:spcBef>
                <a:spcPct val="0"/>
              </a:spcBef>
              <a:spcAft>
                <a:spcPct val="0"/>
              </a:spcAft>
              <a:defRPr sz="2400">
                <a:solidFill>
                  <a:schemeClr val="tx1"/>
                </a:solidFill>
                <a:latin typeface="Times New Roman" pitchFamily="18" charset="0"/>
              </a:defRPr>
            </a:lvl7pPr>
            <a:lvl8pPr marL="3429000" indent="-228600" fontAlgn="base">
              <a:spcBef>
                <a:spcPct val="0"/>
              </a:spcBef>
              <a:spcAft>
                <a:spcPct val="0"/>
              </a:spcAft>
              <a:defRPr sz="2400">
                <a:solidFill>
                  <a:schemeClr val="tx1"/>
                </a:solidFill>
                <a:latin typeface="Times New Roman" pitchFamily="18" charset="0"/>
              </a:defRPr>
            </a:lvl8pPr>
            <a:lvl9pPr marL="3886200" indent="-228600" fontAlgn="base">
              <a:spcBef>
                <a:spcPct val="0"/>
              </a:spcBef>
              <a:spcAft>
                <a:spcPct val="0"/>
              </a:spcAft>
              <a:defRPr sz="2400">
                <a:solidFill>
                  <a:schemeClr val="tx1"/>
                </a:solidFill>
                <a:latin typeface="Times New Roman" pitchFamily="18" charset="0"/>
              </a:defRPr>
            </a:lvl9pPr>
          </a:lstStyle>
          <a:p>
            <a:pPr>
              <a:spcBef>
                <a:spcPct val="50000"/>
              </a:spcBef>
            </a:pPr>
            <a:r>
              <a:rPr lang="en-US" altLang="de-DE" sz="2000" b="1" dirty="0" smtClean="0">
                <a:solidFill>
                  <a:srgbClr val="003359"/>
                </a:solidFill>
                <a:latin typeface="+mn-lt"/>
              </a:rPr>
              <a:t>Smart Service World: </a:t>
            </a:r>
            <a:r>
              <a:rPr lang="en-US" altLang="de-DE" sz="2000" dirty="0" smtClean="0">
                <a:solidFill>
                  <a:srgbClr val="003359"/>
                </a:solidFill>
                <a:latin typeface="+mn-lt"/>
              </a:rPr>
              <a:t>From business-centric processes through to event-centered process assistance</a:t>
            </a:r>
          </a:p>
          <a:p>
            <a:pPr>
              <a:spcBef>
                <a:spcPct val="50000"/>
              </a:spcBef>
            </a:pPr>
            <a:r>
              <a:rPr lang="en-US" altLang="de-DE" sz="2000" b="1" dirty="0" smtClean="0">
                <a:solidFill>
                  <a:srgbClr val="003359"/>
                </a:solidFill>
                <a:latin typeface="+mn-lt"/>
              </a:rPr>
              <a:t>Industry 4.0: </a:t>
            </a:r>
            <a:r>
              <a:rPr lang="en-US" altLang="de-DE" sz="2000" dirty="0" smtClean="0">
                <a:solidFill>
                  <a:srgbClr val="003359"/>
                </a:solidFill>
                <a:latin typeface="+mn-lt"/>
              </a:rPr>
              <a:t>From office-centered processes (coordinated centrally) through to </a:t>
            </a:r>
            <a:r>
              <a:rPr lang="en-US" altLang="de-DE" sz="2000" dirty="0" err="1" smtClean="0">
                <a:solidFill>
                  <a:srgbClr val="003359"/>
                </a:solidFill>
                <a:latin typeface="+mn-lt"/>
              </a:rPr>
              <a:t>workpiece</a:t>
            </a:r>
            <a:r>
              <a:rPr lang="en-US" altLang="de-DE" sz="2000" dirty="0" smtClean="0">
                <a:solidFill>
                  <a:srgbClr val="003359"/>
                </a:solidFill>
                <a:latin typeface="+mn-lt"/>
              </a:rPr>
              <a:t>-centered production (self-organized)</a:t>
            </a:r>
            <a:endParaRPr lang="en-US" altLang="de-DE" sz="2000" dirty="0">
              <a:solidFill>
                <a:srgbClr val="003359"/>
              </a:solidFill>
              <a:latin typeface="+mn-lt"/>
            </a:endParaRPr>
          </a:p>
        </p:txBody>
      </p:sp>
      <p:sp>
        <p:nvSpPr>
          <p:cNvPr id="4" name="Rechteck 3"/>
          <p:cNvSpPr/>
          <p:nvPr/>
        </p:nvSpPr>
        <p:spPr>
          <a:xfrm rot="16200000">
            <a:off x="6594841" y="3825795"/>
            <a:ext cx="4637088" cy="246221"/>
          </a:xfrm>
          <a:prstGeom prst="rect">
            <a:avLst/>
          </a:prstGeom>
        </p:spPr>
        <p:txBody>
          <a:bodyPr wrap="square">
            <a:spAutoFit/>
          </a:bodyPr>
          <a:lstStyle/>
          <a:p>
            <a:pPr algn="l">
              <a:spcBef>
                <a:spcPct val="50000"/>
              </a:spcBef>
            </a:pPr>
            <a:r>
              <a:rPr lang="de-DE" altLang="de-DE" sz="1000" dirty="0" smtClean="0">
                <a:solidFill>
                  <a:schemeClr val="accent6">
                    <a:lumMod val="50000"/>
                  </a:schemeClr>
                </a:solidFill>
              </a:rPr>
              <a:t>Source</a:t>
            </a:r>
            <a:r>
              <a:rPr lang="de-DE" altLang="de-DE" sz="1000" dirty="0" smtClean="0">
                <a:solidFill>
                  <a:srgbClr val="003359"/>
                </a:solidFill>
                <a:latin typeface="Arial Narrow" panose="020B0606020202030204" pitchFamily="34" charset="0"/>
              </a:rPr>
              <a:t>: </a:t>
            </a:r>
            <a:r>
              <a:rPr lang="de-DE" altLang="de-DE" sz="1000" dirty="0" smtClean="0">
                <a:solidFill>
                  <a:srgbClr val="003359"/>
                </a:solidFill>
                <a:latin typeface="Helvetica Neue"/>
              </a:rPr>
              <a:t>Smart Service Welt, 2014, S. 18 </a:t>
            </a:r>
            <a:endParaRPr lang="de-DE" altLang="de-DE" sz="1000" dirty="0">
              <a:solidFill>
                <a:srgbClr val="003359"/>
              </a:solidFill>
              <a:latin typeface="Helvetica Neue"/>
            </a:endParaRPr>
          </a:p>
        </p:txBody>
      </p:sp>
      <p:sp>
        <p:nvSpPr>
          <p:cNvPr id="3" name="Foliennummernplatzhalter 2"/>
          <p:cNvSpPr>
            <a:spLocks noGrp="1"/>
          </p:cNvSpPr>
          <p:nvPr>
            <p:ph type="sldNum" sz="quarter" idx="4294967295"/>
          </p:nvPr>
        </p:nvSpPr>
        <p:spPr>
          <a:xfrm>
            <a:off x="107504" y="6400800"/>
            <a:ext cx="824880" cy="304800"/>
          </a:xfrm>
          <a:prstGeom prst="rect">
            <a:avLst/>
          </a:prstGeom>
        </p:spPr>
        <p:txBody>
          <a:bodyPr/>
          <a:lstStyle/>
          <a:p>
            <a:pPr>
              <a:defRPr/>
            </a:pPr>
            <a:endParaRPr lang="de-DE" dirty="0"/>
          </a:p>
        </p:txBody>
      </p:sp>
      <p:pic>
        <p:nvPicPr>
          <p:cNvPr id="6" name="Grafik 5"/>
          <p:cNvPicPr>
            <a:picLocks noChangeAspect="1"/>
          </p:cNvPicPr>
          <p:nvPr/>
        </p:nvPicPr>
        <p:blipFill>
          <a:blip r:embed="rId2"/>
          <a:stretch>
            <a:fillRect/>
          </a:stretch>
        </p:blipFill>
        <p:spPr>
          <a:xfrm>
            <a:off x="1670447" y="3107689"/>
            <a:ext cx="5770516" cy="3159761"/>
          </a:xfrm>
          <a:prstGeom prst="rect">
            <a:avLst/>
          </a:prstGeom>
        </p:spPr>
      </p:pic>
    </p:spTree>
    <p:extLst>
      <p:ext uri="{BB962C8B-B14F-4D97-AF65-F5344CB8AC3E}">
        <p14:creationId xmlns:p14="http://schemas.microsoft.com/office/powerpoint/2010/main" val="5933278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bwMode="auto">
          <a:xfrm>
            <a:off x="341693" y="2470263"/>
            <a:ext cx="2656573" cy="3679564"/>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smtClean="0">
                <a:solidFill>
                  <a:schemeClr val="accent6">
                    <a:lumMod val="50000"/>
                  </a:schemeClr>
                </a:solidFill>
                <a:latin typeface="+mn-lt"/>
              </a:rPr>
              <a:t>Inevitable</a:t>
            </a:r>
          </a:p>
          <a:p>
            <a:pPr algn="ctr">
              <a:spcBef>
                <a:spcPts val="1200"/>
              </a:spcBef>
              <a:spcAft>
                <a:spcPts val="1200"/>
              </a:spcAft>
            </a:pPr>
            <a:r>
              <a:rPr lang="en-US" dirty="0" smtClean="0">
                <a:solidFill>
                  <a:schemeClr val="accent6">
                    <a:lumMod val="50000"/>
                  </a:schemeClr>
                </a:solidFill>
                <a:latin typeface="+mn-lt"/>
              </a:rPr>
              <a:t>Irreversible</a:t>
            </a:r>
          </a:p>
          <a:p>
            <a:pPr algn="ctr">
              <a:spcBef>
                <a:spcPts val="1200"/>
              </a:spcBef>
              <a:spcAft>
                <a:spcPts val="1200"/>
              </a:spcAft>
            </a:pPr>
            <a:r>
              <a:rPr lang="en-US" dirty="0" smtClean="0">
                <a:solidFill>
                  <a:schemeClr val="accent6">
                    <a:lumMod val="50000"/>
                  </a:schemeClr>
                </a:solidFill>
                <a:latin typeface="+mn-lt"/>
              </a:rPr>
              <a:t>Tremendously fast</a:t>
            </a:r>
          </a:p>
          <a:p>
            <a:pPr algn="ctr">
              <a:spcBef>
                <a:spcPts val="1200"/>
              </a:spcBef>
              <a:spcAft>
                <a:spcPts val="1200"/>
              </a:spcAft>
            </a:pPr>
            <a:r>
              <a:rPr lang="en-US" dirty="0" smtClean="0">
                <a:solidFill>
                  <a:schemeClr val="accent6">
                    <a:lumMod val="50000"/>
                  </a:schemeClr>
                </a:solidFill>
                <a:latin typeface="+mn-lt"/>
              </a:rPr>
              <a:t>Uncertain in the execution</a:t>
            </a:r>
            <a:endParaRPr lang="en-US" dirty="0">
              <a:solidFill>
                <a:schemeClr val="accent6">
                  <a:lumMod val="50000"/>
                </a:schemeClr>
              </a:solidFill>
              <a:latin typeface="+mn-lt"/>
            </a:endParaRPr>
          </a:p>
        </p:txBody>
      </p:sp>
      <p:sp>
        <p:nvSpPr>
          <p:cNvPr id="13" name="Rechteck 12"/>
          <p:cNvSpPr/>
          <p:nvPr/>
        </p:nvSpPr>
        <p:spPr bwMode="auto">
          <a:xfrm>
            <a:off x="341693" y="1759791"/>
            <a:ext cx="2656573" cy="710471"/>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Digital transformation</a:t>
            </a:r>
            <a:endParaRPr lang="en-US" b="1" dirty="0">
              <a:solidFill>
                <a:srgbClr val="FFFFFF"/>
              </a:solidFill>
              <a:latin typeface="+mj-lt"/>
            </a:endParaRPr>
          </a:p>
        </p:txBody>
      </p:sp>
      <p:grpSp>
        <p:nvGrpSpPr>
          <p:cNvPr id="6" name="Gruppieren 5"/>
          <p:cNvGrpSpPr/>
          <p:nvPr/>
        </p:nvGrpSpPr>
        <p:grpSpPr>
          <a:xfrm>
            <a:off x="3243713" y="1759791"/>
            <a:ext cx="2656573" cy="4390035"/>
            <a:chOff x="3753852" y="2261929"/>
            <a:chExt cx="2656573" cy="3984867"/>
          </a:xfrm>
        </p:grpSpPr>
        <p:sp>
          <p:nvSpPr>
            <p:cNvPr id="10" name="Rechteck 9"/>
            <p:cNvSpPr/>
            <p:nvPr/>
          </p:nvSpPr>
          <p:spPr bwMode="auto">
            <a:xfrm>
              <a:off x="3753852"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spcBef>
                  <a:spcPts val="1200"/>
                </a:spcBef>
                <a:spcAft>
                  <a:spcPts val="1200"/>
                </a:spcAft>
              </a:pPr>
              <a:r>
                <a:rPr lang="en-US" dirty="0" smtClean="0">
                  <a:solidFill>
                    <a:schemeClr val="accent6">
                      <a:lumMod val="50000"/>
                    </a:schemeClr>
                  </a:solidFill>
                  <a:latin typeface="+mn-lt"/>
                </a:rPr>
                <a:t>Service dominant logic</a:t>
              </a:r>
            </a:p>
            <a:p>
              <a:pPr lvl="0" algn="ctr">
                <a:spcBef>
                  <a:spcPts val="1200"/>
                </a:spcBef>
                <a:spcAft>
                  <a:spcPts val="1200"/>
                </a:spcAft>
              </a:pPr>
              <a:r>
                <a:rPr lang="en-US" dirty="0" smtClean="0">
                  <a:solidFill>
                    <a:schemeClr val="accent6">
                      <a:lumMod val="50000"/>
                    </a:schemeClr>
                  </a:solidFill>
                  <a:latin typeface="+mn-lt"/>
                </a:rPr>
                <a:t>Ambidexterity</a:t>
              </a:r>
            </a:p>
            <a:p>
              <a:pPr lvl="0" algn="ctr">
                <a:spcBef>
                  <a:spcPts val="1200"/>
                </a:spcBef>
                <a:spcAft>
                  <a:spcPts val="1200"/>
                </a:spcAft>
              </a:pPr>
              <a:endParaRPr lang="en-US" dirty="0" smtClean="0">
                <a:solidFill>
                  <a:schemeClr val="accent6">
                    <a:lumMod val="50000"/>
                  </a:schemeClr>
                </a:solidFill>
                <a:latin typeface="+mn-lt"/>
              </a:endParaRPr>
            </a:p>
            <a:p>
              <a:pPr lvl="0" algn="ctr">
                <a:spcBef>
                  <a:spcPts val="1200"/>
                </a:spcBef>
                <a:spcAft>
                  <a:spcPts val="1200"/>
                </a:spcAft>
              </a:pPr>
              <a:endParaRPr lang="en-US" dirty="0">
                <a:solidFill>
                  <a:schemeClr val="accent6">
                    <a:lumMod val="50000"/>
                  </a:schemeClr>
                </a:solidFill>
                <a:latin typeface="+mn-lt"/>
              </a:endParaRPr>
            </a:p>
            <a:p>
              <a:pPr lvl="0" algn="ctr">
                <a:spcBef>
                  <a:spcPts val="1200"/>
                </a:spcBef>
                <a:spcAft>
                  <a:spcPts val="1200"/>
                </a:spcAft>
              </a:pPr>
              <a:endParaRPr lang="en-US" dirty="0" smtClean="0">
                <a:solidFill>
                  <a:schemeClr val="accent6">
                    <a:lumMod val="50000"/>
                  </a:schemeClr>
                </a:solidFill>
                <a:latin typeface="+mn-lt"/>
              </a:endParaRPr>
            </a:p>
          </p:txBody>
        </p:sp>
        <p:sp>
          <p:nvSpPr>
            <p:cNvPr id="11" name="Rechteck 10"/>
            <p:cNvSpPr/>
            <p:nvPr/>
          </p:nvSpPr>
          <p:spPr bwMode="auto">
            <a:xfrm>
              <a:off x="3753852"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Explanatory Pattern</a:t>
              </a:r>
              <a:endParaRPr lang="en-US" b="1" dirty="0">
                <a:solidFill>
                  <a:srgbClr val="FFFFFF"/>
                </a:solidFill>
                <a:latin typeface="+mj-lt"/>
              </a:endParaRPr>
            </a:p>
          </p:txBody>
        </p:sp>
      </p:grpSp>
      <p:grpSp>
        <p:nvGrpSpPr>
          <p:cNvPr id="7" name="Gruppieren 6"/>
          <p:cNvGrpSpPr/>
          <p:nvPr/>
        </p:nvGrpSpPr>
        <p:grpSpPr>
          <a:xfrm>
            <a:off x="6145735" y="1759791"/>
            <a:ext cx="2656573" cy="4390036"/>
            <a:chOff x="6487427" y="2261929"/>
            <a:chExt cx="2656573" cy="3984867"/>
          </a:xfrm>
        </p:grpSpPr>
        <p:sp>
          <p:nvSpPr>
            <p:cNvPr id="8" name="Rechteck 7"/>
            <p:cNvSpPr/>
            <p:nvPr/>
          </p:nvSpPr>
          <p:spPr bwMode="auto">
            <a:xfrm>
              <a:off x="6487427"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endParaRPr lang="en-US" dirty="0">
                <a:solidFill>
                  <a:schemeClr val="accent6">
                    <a:lumMod val="50000"/>
                  </a:schemeClr>
                </a:solidFill>
                <a:latin typeface="+mn-lt"/>
              </a:endParaRPr>
            </a:p>
          </p:txBody>
        </p:sp>
        <p:sp>
          <p:nvSpPr>
            <p:cNvPr id="9" name="Rechteck 8"/>
            <p:cNvSpPr/>
            <p:nvPr/>
          </p:nvSpPr>
          <p:spPr bwMode="auto">
            <a:xfrm>
              <a:off x="6487427"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lgn="ctr"/>
              <a:r>
                <a:rPr lang="en-US" b="1" dirty="0" smtClean="0">
                  <a:solidFill>
                    <a:srgbClr val="FFFFFF"/>
                  </a:solidFill>
                  <a:latin typeface="+mj-lt"/>
                </a:rPr>
                <a:t>Leadership behavior</a:t>
              </a:r>
              <a:endParaRPr lang="en-US" b="1" dirty="0">
                <a:solidFill>
                  <a:srgbClr val="FFFFFF"/>
                </a:solidFill>
                <a:latin typeface="+mj-lt"/>
              </a:endParaRPr>
            </a:p>
          </p:txBody>
        </p:sp>
      </p:grpSp>
    </p:spTree>
    <p:extLst>
      <p:ext uri="{BB962C8B-B14F-4D97-AF65-F5344CB8AC3E}">
        <p14:creationId xmlns:p14="http://schemas.microsoft.com/office/powerpoint/2010/main" val="31282841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000" y="908720"/>
            <a:ext cx="8128000" cy="586769"/>
          </a:xfrm>
        </p:spPr>
        <p:txBody>
          <a:bodyPr/>
          <a:lstStyle/>
          <a:p>
            <a:r>
              <a:rPr lang="de-DE" sz="2800" b="0" dirty="0" smtClean="0">
                <a:latin typeface="Arial Narrow" panose="020B0606020202030204" pitchFamily="34" charset="0"/>
              </a:rPr>
              <a:t>Innovation </a:t>
            </a:r>
            <a:r>
              <a:rPr lang="en-US" sz="2800" b="0" dirty="0" smtClean="0">
                <a:latin typeface="Arial Narrow" panose="020B0606020202030204" pitchFamily="34" charset="0"/>
              </a:rPr>
              <a:t>process:  Exploitation and exploration</a:t>
            </a:r>
            <a:endParaRPr lang="de-DE" sz="2800" b="0" dirty="0">
              <a:latin typeface="Arial Narrow" panose="020B0606020202030204" pitchFamily="34" charset="0"/>
            </a:endParaRPr>
          </a:p>
        </p:txBody>
      </p:sp>
      <p:sp>
        <p:nvSpPr>
          <p:cNvPr id="5" name="Abgerundetes Rechteck 4"/>
          <p:cNvSpPr/>
          <p:nvPr/>
        </p:nvSpPr>
        <p:spPr bwMode="auto">
          <a:xfrm>
            <a:off x="54238" y="1763184"/>
            <a:ext cx="4931320" cy="2116183"/>
          </a:xfrm>
          <a:prstGeom prst="roundRect">
            <a:avLst/>
          </a:prstGeom>
          <a:solidFill>
            <a:schemeClr val="bg1">
              <a:lumMod val="85000"/>
            </a:schemeClr>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2800" b="1" dirty="0" smtClean="0">
                <a:solidFill>
                  <a:srgbClr val="003359"/>
                </a:solidFill>
                <a:latin typeface="Arial Narrow" panose="020B0606020202030204" pitchFamily="34" charset="0"/>
              </a:rPr>
              <a:t>E</a:t>
            </a:r>
            <a:r>
              <a:rPr kumimoji="0" lang="en-US" sz="2800" b="1" strike="noStrike" cap="none" normalizeH="0" baseline="0" dirty="0" smtClean="0">
                <a:ln>
                  <a:noFill/>
                </a:ln>
                <a:solidFill>
                  <a:srgbClr val="003359"/>
                </a:solidFill>
                <a:effectLst/>
                <a:latin typeface="Arial Narrow" panose="020B0606020202030204" pitchFamily="34" charset="0"/>
              </a:rPr>
              <a:t>xploitation</a:t>
            </a:r>
          </a:p>
          <a:p>
            <a:pPr marL="0" marR="0" indent="0" algn="l" defTabSz="914400" rtl="0" eaLnBrk="0" fontAlgn="base" latinLnBrk="0" hangingPunct="0">
              <a:lnSpc>
                <a:spcPct val="100000"/>
              </a:lnSpc>
              <a:spcBef>
                <a:spcPct val="0"/>
              </a:spcBef>
              <a:spcAft>
                <a:spcPct val="0"/>
              </a:spcAft>
              <a:buClrTx/>
              <a:buSzTx/>
              <a:buFontTx/>
              <a:buNone/>
              <a:tabLst/>
            </a:pPr>
            <a:endParaRPr lang="en-US" dirty="0" smtClean="0">
              <a:solidFill>
                <a:srgbClr val="003359"/>
              </a:solidFill>
              <a:latin typeface="Arial Narrow" pitchFamily="34" charset="0"/>
            </a:endParaRPr>
          </a:p>
          <a:p>
            <a:pPr algn="l"/>
            <a:r>
              <a:rPr lang="en-US" dirty="0" smtClean="0">
                <a:solidFill>
                  <a:srgbClr val="003359"/>
                </a:solidFill>
                <a:latin typeface="Arial Narrow" pitchFamily="34" charset="0"/>
              </a:rPr>
              <a:t>Utilization of </a:t>
            </a:r>
            <a:r>
              <a:rPr lang="en-US" b="1" dirty="0" smtClean="0">
                <a:solidFill>
                  <a:srgbClr val="003359"/>
                </a:solidFill>
                <a:latin typeface="Arial Narrow" panose="020B0606020202030204" pitchFamily="34" charset="0"/>
              </a:rPr>
              <a:t>existing</a:t>
            </a:r>
            <a:r>
              <a:rPr lang="en-US" dirty="0" smtClean="0">
                <a:solidFill>
                  <a:srgbClr val="003359"/>
                </a:solidFill>
                <a:latin typeface="Arial Narrow" panose="020B0606020202030204" pitchFamily="34" charset="0"/>
              </a:rPr>
              <a:t> potential in order to ensure efficient operations.</a:t>
            </a:r>
          </a:p>
          <a:p>
            <a:pPr algn="ctr"/>
            <a:r>
              <a:rPr lang="en-US" i="1" dirty="0" smtClean="0">
                <a:solidFill>
                  <a:srgbClr val="003359"/>
                </a:solidFill>
                <a:latin typeface="Arial Narrow" panose="020B0606020202030204" pitchFamily="34" charset="0"/>
              </a:rPr>
              <a:t>Refinement, optimization, selection, implementation and execution</a:t>
            </a:r>
            <a:endParaRPr kumimoji="0" lang="en-US" sz="1800" i="1" u="none" strike="noStrike" cap="none" normalizeH="0" baseline="0" dirty="0" smtClean="0">
              <a:ln>
                <a:noFill/>
              </a:ln>
              <a:solidFill>
                <a:srgbClr val="003359"/>
              </a:solidFill>
              <a:effectLst/>
              <a:latin typeface="Arial Narrow" panose="020B0606020202030204" pitchFamily="34" charset="0"/>
            </a:endParaRPr>
          </a:p>
        </p:txBody>
      </p:sp>
      <p:sp>
        <p:nvSpPr>
          <p:cNvPr id="6" name="Abgerundetes Rechteck 5"/>
          <p:cNvSpPr/>
          <p:nvPr/>
        </p:nvSpPr>
        <p:spPr bwMode="auto">
          <a:xfrm>
            <a:off x="3693111" y="3905495"/>
            <a:ext cx="5388744" cy="2364673"/>
          </a:xfrm>
          <a:prstGeom prst="roundRect">
            <a:avLst/>
          </a:prstGeom>
          <a:solidFill>
            <a:schemeClr val="bg1">
              <a:lumMod val="85000"/>
            </a:schemeClr>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2800" b="1" dirty="0" smtClean="0">
                <a:solidFill>
                  <a:srgbClr val="003359"/>
                </a:solidFill>
                <a:latin typeface="Arial Narrow" panose="020B0606020202030204" pitchFamily="34" charset="0"/>
              </a:rPr>
              <a:t>E</a:t>
            </a:r>
            <a:r>
              <a:rPr kumimoji="0" lang="en-US" sz="2800" b="1" strike="noStrike" cap="none" normalizeH="0" baseline="0" dirty="0" smtClean="0">
                <a:ln>
                  <a:noFill/>
                </a:ln>
                <a:solidFill>
                  <a:srgbClr val="003359"/>
                </a:solidFill>
                <a:effectLst/>
                <a:latin typeface="Arial Narrow" panose="020B0606020202030204" pitchFamily="34" charset="0"/>
              </a:rPr>
              <a:t>xploration</a:t>
            </a:r>
          </a:p>
          <a:p>
            <a:endParaRPr lang="en-US" dirty="0" smtClean="0">
              <a:solidFill>
                <a:srgbClr val="003359"/>
              </a:solidFill>
              <a:latin typeface="Arial Narrow" panose="020B0606020202030204" pitchFamily="34" charset="0"/>
            </a:endParaRPr>
          </a:p>
          <a:p>
            <a:r>
              <a:rPr lang="en-US" dirty="0" smtClean="0">
                <a:solidFill>
                  <a:srgbClr val="003359"/>
                </a:solidFill>
                <a:latin typeface="Arial Narrow" panose="020B0606020202030204" pitchFamily="34" charset="0"/>
              </a:rPr>
              <a:t>Generating </a:t>
            </a:r>
            <a:r>
              <a:rPr lang="en-US" b="1" dirty="0" smtClean="0">
                <a:solidFill>
                  <a:srgbClr val="003359"/>
                </a:solidFill>
                <a:latin typeface="Arial Narrow" panose="020B0606020202030204" pitchFamily="34" charset="0"/>
              </a:rPr>
              <a:t>alternative</a:t>
            </a:r>
            <a:r>
              <a:rPr lang="en-US" dirty="0" smtClean="0">
                <a:solidFill>
                  <a:srgbClr val="003359"/>
                </a:solidFill>
                <a:latin typeface="Arial Narrow" panose="020B0606020202030204" pitchFamily="34" charset="0"/>
              </a:rPr>
              <a:t> potentials to be able to react more flexibly to changing environmental requirements</a:t>
            </a:r>
          </a:p>
          <a:p>
            <a:pPr algn="ctr"/>
            <a:r>
              <a:rPr lang="en-US" i="1" dirty="0" smtClean="0">
                <a:solidFill>
                  <a:srgbClr val="003359"/>
                </a:solidFill>
                <a:latin typeface="Arial Narrow" panose="020B0606020202030204" pitchFamily="34" charset="0"/>
              </a:rPr>
              <a:t>Search, variation, risk recording, experimentation, play, flexibility, discovery and research</a:t>
            </a:r>
            <a:endParaRPr kumimoji="0" lang="en-US" sz="1800" i="1" u="none" strike="noStrike" cap="none" normalizeH="0" baseline="0" dirty="0" smtClean="0">
              <a:ln>
                <a:noFill/>
              </a:ln>
              <a:solidFill>
                <a:srgbClr val="003359"/>
              </a:solidFill>
              <a:effectLst/>
              <a:latin typeface="Arial Narrow" panose="020B0606020202030204" pitchFamily="34" charset="0"/>
            </a:endParaRPr>
          </a:p>
        </p:txBody>
      </p:sp>
      <p:sp>
        <p:nvSpPr>
          <p:cNvPr id="7" name="Rechteck 6"/>
          <p:cNvSpPr/>
          <p:nvPr/>
        </p:nvSpPr>
        <p:spPr>
          <a:xfrm>
            <a:off x="0" y="6097673"/>
            <a:ext cx="1724297" cy="276999"/>
          </a:xfrm>
          <a:prstGeom prst="rect">
            <a:avLst/>
          </a:prstGeom>
        </p:spPr>
        <p:txBody>
          <a:bodyPr wrap="square">
            <a:spAutoFit/>
          </a:bodyPr>
          <a:lstStyle/>
          <a:p>
            <a:pPr marL="0" indent="0" algn="l">
              <a:buNone/>
            </a:pPr>
            <a:r>
              <a:rPr lang="de-DE" sz="1200" dirty="0" smtClean="0">
                <a:latin typeface="Arial Narrow" panose="020B0606020202030204" pitchFamily="34" charset="0"/>
              </a:rPr>
              <a:t>March 1991</a:t>
            </a:r>
            <a:endParaRPr lang="de-DE" sz="1200" dirty="0">
              <a:latin typeface="Arial Narrow" panose="020B0606020202030204" pitchFamily="34" charset="0"/>
            </a:endParaRPr>
          </a:p>
        </p:txBody>
      </p:sp>
      <p:sp>
        <p:nvSpPr>
          <p:cNvPr id="8" name="Nach links gekrümmter Pfeil 7"/>
          <p:cNvSpPr/>
          <p:nvPr/>
        </p:nvSpPr>
        <p:spPr bwMode="auto">
          <a:xfrm rot="18532931">
            <a:off x="5914254" y="1626617"/>
            <a:ext cx="731520" cy="2338251"/>
          </a:xfrm>
          <a:prstGeom prst="curvedLeftArrow">
            <a:avLst/>
          </a:prstGeom>
          <a:solidFill>
            <a:schemeClr val="accent6">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smtClean="0">
              <a:ln>
                <a:solidFill>
                  <a:srgbClr val="00B050"/>
                </a:solidFill>
              </a:ln>
              <a:solidFill>
                <a:srgbClr val="92D050"/>
              </a:solidFill>
              <a:effectLst/>
              <a:latin typeface="Arial Narrow" panose="020B0606020202030204" pitchFamily="34" charset="0"/>
            </a:endParaRPr>
          </a:p>
        </p:txBody>
      </p:sp>
      <p:sp>
        <p:nvSpPr>
          <p:cNvPr id="9" name="Nach links gekrümmter Pfeil 8"/>
          <p:cNvSpPr/>
          <p:nvPr/>
        </p:nvSpPr>
        <p:spPr bwMode="auto">
          <a:xfrm rot="7898970">
            <a:off x="1809268" y="3889364"/>
            <a:ext cx="731520" cy="2338251"/>
          </a:xfrm>
          <a:prstGeom prst="curvedLeftArrow">
            <a:avLst/>
          </a:prstGeom>
          <a:solidFill>
            <a:schemeClr val="accent6">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smtClean="0">
              <a:ln>
                <a:noFill/>
              </a:ln>
              <a:solidFill>
                <a:schemeClr val="tx1"/>
              </a:solidFill>
              <a:effectLst/>
              <a:latin typeface="Arial Narrow" panose="020B0606020202030204" pitchFamily="34" charset="0"/>
            </a:endParaRPr>
          </a:p>
        </p:txBody>
      </p:sp>
      <p:sp>
        <p:nvSpPr>
          <p:cNvPr id="3" name="Rechteck 2"/>
          <p:cNvSpPr/>
          <p:nvPr/>
        </p:nvSpPr>
        <p:spPr>
          <a:xfrm>
            <a:off x="54237" y="204238"/>
            <a:ext cx="9027617" cy="492443"/>
          </a:xfrm>
          <a:prstGeom prst="rect">
            <a:avLst/>
          </a:prstGeom>
        </p:spPr>
        <p:txBody>
          <a:bodyPr wrap="square">
            <a:spAutoFit/>
          </a:bodyPr>
          <a:lstStyle/>
          <a:p>
            <a:r>
              <a:rPr lang="en-US" sz="2600" dirty="0">
                <a:solidFill>
                  <a:srgbClr val="0070C0"/>
                </a:solidFill>
                <a:latin typeface="Arial Narrow" panose="020B0606020202030204" pitchFamily="34" charset="0"/>
              </a:rPr>
              <a:t>“It was the best of times, it was </a:t>
            </a:r>
            <a:r>
              <a:rPr lang="en-US" sz="2600" dirty="0" smtClean="0">
                <a:solidFill>
                  <a:srgbClr val="0070C0"/>
                </a:solidFill>
                <a:latin typeface="Arial Narrow" panose="020B0606020202030204" pitchFamily="34" charset="0"/>
              </a:rPr>
              <a:t>the worst </a:t>
            </a:r>
            <a:r>
              <a:rPr lang="en-US" sz="2600" dirty="0">
                <a:solidFill>
                  <a:srgbClr val="0070C0"/>
                </a:solidFill>
                <a:latin typeface="Arial Narrow" panose="020B0606020202030204" pitchFamily="34" charset="0"/>
              </a:rPr>
              <a:t>of times</a:t>
            </a:r>
            <a:r>
              <a:rPr lang="en-US" sz="2600" dirty="0" smtClean="0">
                <a:solidFill>
                  <a:srgbClr val="0070C0"/>
                </a:solidFill>
                <a:latin typeface="Arial Narrow" panose="020B0606020202030204" pitchFamily="34" charset="0"/>
              </a:rPr>
              <a:t>, ...”  Dickens, C. 1859 </a:t>
            </a:r>
            <a:endParaRPr lang="de-DE" sz="2600" dirty="0">
              <a:solidFill>
                <a:srgbClr val="0070C0"/>
              </a:solidFill>
              <a:latin typeface="Arial Narrow" panose="020B0606020202030204" pitchFamily="34" charset="0"/>
            </a:endParaRPr>
          </a:p>
        </p:txBody>
      </p:sp>
    </p:spTree>
    <p:extLst>
      <p:ext uri="{BB962C8B-B14F-4D97-AF65-F5344CB8AC3E}">
        <p14:creationId xmlns:p14="http://schemas.microsoft.com/office/powerpoint/2010/main" val="13639998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bwMode="auto">
          <a:xfrm>
            <a:off x="341693" y="2470263"/>
            <a:ext cx="2656573" cy="3679564"/>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smtClean="0">
                <a:solidFill>
                  <a:schemeClr val="accent6">
                    <a:lumMod val="50000"/>
                  </a:schemeClr>
                </a:solidFill>
                <a:latin typeface="+mn-lt"/>
              </a:rPr>
              <a:t>Inevitable</a:t>
            </a:r>
          </a:p>
          <a:p>
            <a:pPr algn="ctr">
              <a:spcBef>
                <a:spcPts val="1200"/>
              </a:spcBef>
              <a:spcAft>
                <a:spcPts val="1200"/>
              </a:spcAft>
            </a:pPr>
            <a:r>
              <a:rPr lang="en-US" dirty="0" smtClean="0">
                <a:solidFill>
                  <a:schemeClr val="accent6">
                    <a:lumMod val="50000"/>
                  </a:schemeClr>
                </a:solidFill>
                <a:latin typeface="+mn-lt"/>
              </a:rPr>
              <a:t>Irreversible</a:t>
            </a:r>
          </a:p>
          <a:p>
            <a:pPr algn="ctr">
              <a:spcBef>
                <a:spcPts val="1200"/>
              </a:spcBef>
              <a:spcAft>
                <a:spcPts val="1200"/>
              </a:spcAft>
            </a:pPr>
            <a:r>
              <a:rPr lang="en-US" dirty="0" smtClean="0">
                <a:solidFill>
                  <a:schemeClr val="accent6">
                    <a:lumMod val="50000"/>
                  </a:schemeClr>
                </a:solidFill>
                <a:latin typeface="+mn-lt"/>
              </a:rPr>
              <a:t>Tremendously fast</a:t>
            </a:r>
          </a:p>
          <a:p>
            <a:pPr algn="ctr">
              <a:spcBef>
                <a:spcPts val="1200"/>
              </a:spcBef>
              <a:spcAft>
                <a:spcPts val="1200"/>
              </a:spcAft>
            </a:pPr>
            <a:r>
              <a:rPr lang="en-US" dirty="0" smtClean="0">
                <a:solidFill>
                  <a:schemeClr val="accent6">
                    <a:lumMod val="50000"/>
                  </a:schemeClr>
                </a:solidFill>
                <a:latin typeface="+mn-lt"/>
              </a:rPr>
              <a:t>Uncertain in the execution</a:t>
            </a:r>
            <a:endParaRPr lang="en-US" dirty="0">
              <a:solidFill>
                <a:schemeClr val="accent6">
                  <a:lumMod val="50000"/>
                </a:schemeClr>
              </a:solidFill>
              <a:latin typeface="+mn-lt"/>
            </a:endParaRPr>
          </a:p>
        </p:txBody>
      </p:sp>
      <p:sp>
        <p:nvSpPr>
          <p:cNvPr id="13" name="Rechteck 12"/>
          <p:cNvSpPr/>
          <p:nvPr/>
        </p:nvSpPr>
        <p:spPr bwMode="auto">
          <a:xfrm>
            <a:off x="341693" y="1759791"/>
            <a:ext cx="2656573" cy="710471"/>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Digital transformation</a:t>
            </a:r>
            <a:endParaRPr lang="en-US" b="1" dirty="0">
              <a:solidFill>
                <a:srgbClr val="FFFFFF"/>
              </a:solidFill>
              <a:latin typeface="+mj-lt"/>
            </a:endParaRPr>
          </a:p>
        </p:txBody>
      </p:sp>
      <p:grpSp>
        <p:nvGrpSpPr>
          <p:cNvPr id="6" name="Gruppieren 5"/>
          <p:cNvGrpSpPr/>
          <p:nvPr/>
        </p:nvGrpSpPr>
        <p:grpSpPr>
          <a:xfrm>
            <a:off x="3243713" y="1759791"/>
            <a:ext cx="2656573" cy="4390035"/>
            <a:chOff x="3753852" y="2261929"/>
            <a:chExt cx="2656573" cy="3984867"/>
          </a:xfrm>
        </p:grpSpPr>
        <p:sp>
          <p:nvSpPr>
            <p:cNvPr id="10" name="Rechteck 9"/>
            <p:cNvSpPr/>
            <p:nvPr/>
          </p:nvSpPr>
          <p:spPr bwMode="auto">
            <a:xfrm>
              <a:off x="3753852"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spcBef>
                  <a:spcPts val="1200"/>
                </a:spcBef>
                <a:spcAft>
                  <a:spcPts val="1200"/>
                </a:spcAft>
              </a:pPr>
              <a:r>
                <a:rPr lang="en-US" dirty="0" smtClean="0">
                  <a:solidFill>
                    <a:schemeClr val="accent6">
                      <a:lumMod val="50000"/>
                    </a:schemeClr>
                  </a:solidFill>
                  <a:latin typeface="+mn-lt"/>
                </a:rPr>
                <a:t>Service dominant logic</a:t>
              </a:r>
            </a:p>
            <a:p>
              <a:pPr lvl="0" algn="ctr">
                <a:spcBef>
                  <a:spcPts val="1200"/>
                </a:spcBef>
                <a:spcAft>
                  <a:spcPts val="1200"/>
                </a:spcAft>
              </a:pPr>
              <a:r>
                <a:rPr lang="en-US" dirty="0" smtClean="0">
                  <a:solidFill>
                    <a:schemeClr val="accent6">
                      <a:lumMod val="50000"/>
                    </a:schemeClr>
                  </a:solidFill>
                  <a:latin typeface="+mn-lt"/>
                </a:rPr>
                <a:t>Ambidexterity</a:t>
              </a:r>
            </a:p>
            <a:p>
              <a:pPr algn="ctr">
                <a:spcBef>
                  <a:spcPts val="1200"/>
                </a:spcBef>
                <a:spcAft>
                  <a:spcPts val="1200"/>
                </a:spcAft>
              </a:pPr>
              <a:r>
                <a:rPr lang="en-US" dirty="0" smtClean="0">
                  <a:solidFill>
                    <a:schemeClr val="accent6">
                      <a:lumMod val="50000"/>
                    </a:schemeClr>
                  </a:solidFill>
                  <a:latin typeface="+mn-lt"/>
                </a:rPr>
                <a:t>Open innovation on platforms</a:t>
              </a:r>
            </a:p>
            <a:p>
              <a:pPr algn="ctr">
                <a:spcBef>
                  <a:spcPts val="1200"/>
                </a:spcBef>
                <a:spcAft>
                  <a:spcPts val="1200"/>
                </a:spcAft>
              </a:pPr>
              <a:endParaRPr lang="en-US" dirty="0" smtClean="0">
                <a:solidFill>
                  <a:schemeClr val="accent6">
                    <a:lumMod val="50000"/>
                  </a:schemeClr>
                </a:solidFill>
                <a:latin typeface="+mn-lt"/>
              </a:endParaRPr>
            </a:p>
          </p:txBody>
        </p:sp>
        <p:sp>
          <p:nvSpPr>
            <p:cNvPr id="11" name="Rechteck 10"/>
            <p:cNvSpPr/>
            <p:nvPr/>
          </p:nvSpPr>
          <p:spPr bwMode="auto">
            <a:xfrm>
              <a:off x="3753852"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Explanatory Pattern</a:t>
              </a:r>
              <a:endParaRPr lang="en-US" b="1" dirty="0">
                <a:solidFill>
                  <a:srgbClr val="FFFFFF"/>
                </a:solidFill>
                <a:latin typeface="+mj-lt"/>
              </a:endParaRPr>
            </a:p>
          </p:txBody>
        </p:sp>
      </p:grpSp>
      <p:grpSp>
        <p:nvGrpSpPr>
          <p:cNvPr id="7" name="Gruppieren 6"/>
          <p:cNvGrpSpPr/>
          <p:nvPr/>
        </p:nvGrpSpPr>
        <p:grpSpPr>
          <a:xfrm>
            <a:off x="6145735" y="1759791"/>
            <a:ext cx="2656573" cy="4390036"/>
            <a:chOff x="6487427" y="2261929"/>
            <a:chExt cx="2656573" cy="3984867"/>
          </a:xfrm>
        </p:grpSpPr>
        <p:sp>
          <p:nvSpPr>
            <p:cNvPr id="8" name="Rechteck 7"/>
            <p:cNvSpPr/>
            <p:nvPr/>
          </p:nvSpPr>
          <p:spPr bwMode="auto">
            <a:xfrm>
              <a:off x="6487427"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endParaRPr lang="en-US" dirty="0">
                <a:solidFill>
                  <a:schemeClr val="accent6">
                    <a:lumMod val="50000"/>
                  </a:schemeClr>
                </a:solidFill>
                <a:latin typeface="+mn-lt"/>
              </a:endParaRPr>
            </a:p>
          </p:txBody>
        </p:sp>
        <p:sp>
          <p:nvSpPr>
            <p:cNvPr id="9" name="Rechteck 8"/>
            <p:cNvSpPr/>
            <p:nvPr/>
          </p:nvSpPr>
          <p:spPr bwMode="auto">
            <a:xfrm>
              <a:off x="6487427"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lgn="ctr"/>
              <a:r>
                <a:rPr lang="en-US" b="1" dirty="0" smtClean="0">
                  <a:solidFill>
                    <a:srgbClr val="FFFFFF"/>
                  </a:solidFill>
                  <a:latin typeface="+mj-lt"/>
                </a:rPr>
                <a:t>Leadership behavior</a:t>
              </a:r>
              <a:endParaRPr lang="en-US" b="1" dirty="0">
                <a:solidFill>
                  <a:srgbClr val="FFFFFF"/>
                </a:solidFill>
                <a:latin typeface="+mj-lt"/>
              </a:endParaRPr>
            </a:p>
          </p:txBody>
        </p:sp>
      </p:grpSp>
    </p:spTree>
    <p:extLst>
      <p:ext uri="{BB962C8B-B14F-4D97-AF65-F5344CB8AC3E}">
        <p14:creationId xmlns:p14="http://schemas.microsoft.com/office/powerpoint/2010/main" val="41776286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872636" y="781236"/>
            <a:ext cx="4969523" cy="4343400"/>
          </a:xfrm>
        </p:spPr>
        <p:txBody>
          <a:bodyPr/>
          <a:lstStyle/>
          <a:p>
            <a:pPr marL="0" indent="0">
              <a:buNone/>
            </a:pPr>
            <a:r>
              <a:rPr lang="de-DE" sz="2000" dirty="0" err="1" smtClean="0">
                <a:latin typeface="Arial Narrow" panose="020B0606020202030204" pitchFamily="34" charset="0"/>
              </a:rPr>
              <a:t>founded</a:t>
            </a:r>
            <a:r>
              <a:rPr lang="de-DE" sz="2000" dirty="0" smtClean="0">
                <a:latin typeface="Arial Narrow" panose="020B0606020202030204" pitchFamily="34" charset="0"/>
              </a:rPr>
              <a:t> in 1994, </a:t>
            </a:r>
            <a:r>
              <a:rPr lang="de-DE" sz="2000" dirty="0" err="1" smtClean="0">
                <a:latin typeface="Arial Narrow" panose="020B0606020202030204" pitchFamily="34" charset="0"/>
              </a:rPr>
              <a:t>today</a:t>
            </a:r>
            <a:r>
              <a:rPr lang="de-DE" sz="2000" dirty="0" smtClean="0">
                <a:latin typeface="Arial Narrow" panose="020B0606020202030204" pitchFamily="34" charset="0"/>
              </a:rPr>
              <a:t> </a:t>
            </a:r>
            <a:r>
              <a:rPr lang="de-DE" sz="2000" dirty="0" err="1" smtClean="0">
                <a:latin typeface="Arial Narrow" panose="020B0606020202030204" pitchFamily="34" charset="0"/>
              </a:rPr>
              <a:t>around</a:t>
            </a:r>
            <a:r>
              <a:rPr lang="de-DE" sz="2000" dirty="0" smtClean="0">
                <a:latin typeface="Arial Narrow" panose="020B0606020202030204" pitchFamily="34" charset="0"/>
              </a:rPr>
              <a:t> 4000 </a:t>
            </a:r>
            <a:r>
              <a:rPr lang="de-DE" sz="2000" dirty="0" err="1" smtClean="0">
                <a:latin typeface="Arial Narrow" panose="020B0606020202030204" pitchFamily="34" charset="0"/>
              </a:rPr>
              <a:t>members</a:t>
            </a:r>
            <a:endParaRPr lang="de-DE" sz="2000" dirty="0" smtClean="0">
              <a:latin typeface="Arial Narrow" panose="020B0606020202030204" pitchFamily="34" charset="0"/>
            </a:endParaRPr>
          </a:p>
          <a:p>
            <a:pPr marL="0" indent="0">
              <a:buNone/>
            </a:pPr>
            <a:r>
              <a:rPr lang="en-US" sz="2000" dirty="0" smtClean="0">
                <a:solidFill>
                  <a:prstClr val="black"/>
                </a:solidFill>
                <a:latin typeface="Arial Narrow" panose="020B0606020202030204" pitchFamily="34" charset="0"/>
              </a:rPr>
              <a:t>3,890 </a:t>
            </a:r>
            <a:r>
              <a:rPr lang="en-US" sz="2000" dirty="0">
                <a:solidFill>
                  <a:prstClr val="black"/>
                </a:solidFill>
                <a:latin typeface="Arial Narrow" panose="020B0606020202030204" pitchFamily="34" charset="0"/>
              </a:rPr>
              <a:t>members in </a:t>
            </a:r>
            <a:r>
              <a:rPr lang="en-US" sz="2000" dirty="0" smtClean="0">
                <a:solidFill>
                  <a:prstClr val="black"/>
                </a:solidFill>
                <a:latin typeface="Arial Narrow" panose="020B0606020202030204" pitchFamily="34" charset="0"/>
              </a:rPr>
              <a:t>93 countries and 36 chapters (April 1, 2015)</a:t>
            </a:r>
            <a:endParaRPr lang="en-US" sz="2000" dirty="0">
              <a:solidFill>
                <a:prstClr val="black"/>
              </a:solidFill>
              <a:latin typeface="Arial Narrow" panose="020B0606020202030204" pitchFamily="34" charset="0"/>
            </a:endParaRPr>
          </a:p>
          <a:p>
            <a:pPr lvl="1">
              <a:buFont typeface="Arial" panose="020B0604020202020204" pitchFamily="34" charset="0"/>
              <a:buChar char="•"/>
            </a:pPr>
            <a:r>
              <a:rPr lang="en-US" sz="2000" dirty="0" smtClean="0">
                <a:solidFill>
                  <a:prstClr val="black"/>
                </a:solidFill>
                <a:latin typeface="Arial Narrow" panose="020B0606020202030204" pitchFamily="34" charset="0"/>
              </a:rPr>
              <a:t>1681 in Region 1 Americas</a:t>
            </a:r>
            <a:endParaRPr lang="en-US" sz="2000" dirty="0">
              <a:solidFill>
                <a:prstClr val="black"/>
              </a:solidFill>
              <a:latin typeface="Arial Narrow" panose="020B0606020202030204" pitchFamily="34" charset="0"/>
            </a:endParaRPr>
          </a:p>
          <a:p>
            <a:pPr lvl="1">
              <a:buFont typeface="Arial" panose="020B0604020202020204" pitchFamily="34" charset="0"/>
              <a:buChar char="•"/>
            </a:pPr>
            <a:r>
              <a:rPr lang="en-US" sz="2000" dirty="0" smtClean="0">
                <a:solidFill>
                  <a:prstClr val="black"/>
                </a:solidFill>
                <a:latin typeface="Arial Narrow" panose="020B0606020202030204" pitchFamily="34" charset="0"/>
              </a:rPr>
              <a:t>1010 in Region 2 Europe</a:t>
            </a:r>
          </a:p>
          <a:p>
            <a:pPr lvl="1">
              <a:buFont typeface="Arial" panose="020B0604020202020204" pitchFamily="34" charset="0"/>
              <a:buChar char="•"/>
            </a:pPr>
            <a:r>
              <a:rPr lang="en-US" sz="2000" dirty="0" smtClean="0">
                <a:solidFill>
                  <a:prstClr val="black"/>
                </a:solidFill>
                <a:latin typeface="Arial Narrow" panose="020B0606020202030204" pitchFamily="34" charset="0"/>
              </a:rPr>
              <a:t>1191 in Region 3</a:t>
            </a:r>
            <a:r>
              <a:rPr lang="en-US" sz="2000" dirty="0">
                <a:solidFill>
                  <a:prstClr val="black"/>
                </a:solidFill>
                <a:latin typeface="Arial Narrow" panose="020B0606020202030204" pitchFamily="34" charset="0"/>
              </a:rPr>
              <a:t> </a:t>
            </a:r>
            <a:r>
              <a:rPr lang="en-US" sz="2000" dirty="0" smtClean="0">
                <a:solidFill>
                  <a:prstClr val="black"/>
                </a:solidFill>
                <a:latin typeface="Arial Narrow" panose="020B0606020202030204" pitchFamily="34" charset="0"/>
              </a:rPr>
              <a:t>Pacific Asia</a:t>
            </a:r>
          </a:p>
          <a:p>
            <a:pPr lvl="1">
              <a:buFont typeface="Arial" panose="020B0604020202020204" pitchFamily="34" charset="0"/>
              <a:buChar char="•"/>
            </a:pPr>
            <a:endParaRPr lang="en-US" sz="2000" dirty="0">
              <a:solidFill>
                <a:prstClr val="black"/>
              </a:solidFill>
              <a:latin typeface="Arial Narrow" panose="020B0606020202030204" pitchFamily="34" charset="0"/>
            </a:endParaRPr>
          </a:p>
          <a:p>
            <a:pPr marL="0" indent="0">
              <a:buNone/>
            </a:pPr>
            <a:r>
              <a:rPr lang="en-US" sz="2000" dirty="0">
                <a:solidFill>
                  <a:prstClr val="black"/>
                </a:solidFill>
                <a:latin typeface="Arial Narrow" panose="020B0606020202030204" pitchFamily="34" charset="0"/>
              </a:rPr>
              <a:t>Countries with more than 100 members:</a:t>
            </a:r>
          </a:p>
          <a:p>
            <a:pPr lvl="1">
              <a:buFont typeface="Arial" panose="020B0604020202020204" pitchFamily="34" charset="0"/>
              <a:buChar char="•"/>
            </a:pPr>
            <a:r>
              <a:rPr lang="en-US" sz="2000" dirty="0">
                <a:solidFill>
                  <a:prstClr val="black"/>
                </a:solidFill>
                <a:latin typeface="Arial Narrow" panose="020B0606020202030204" pitchFamily="34" charset="0"/>
              </a:rPr>
              <a:t>USA</a:t>
            </a:r>
          </a:p>
          <a:p>
            <a:pPr lvl="1">
              <a:buFont typeface="Arial" panose="020B0604020202020204" pitchFamily="34" charset="0"/>
              <a:buChar char="•"/>
            </a:pPr>
            <a:r>
              <a:rPr lang="en-US" sz="2000" dirty="0">
                <a:solidFill>
                  <a:prstClr val="black"/>
                </a:solidFill>
                <a:latin typeface="Arial Narrow" panose="020B0606020202030204" pitchFamily="34" charset="0"/>
              </a:rPr>
              <a:t>China</a:t>
            </a:r>
          </a:p>
          <a:p>
            <a:pPr lvl="1">
              <a:buFont typeface="Arial" panose="020B0604020202020204" pitchFamily="34" charset="0"/>
              <a:buChar char="•"/>
            </a:pPr>
            <a:r>
              <a:rPr lang="en-US" sz="2000" dirty="0">
                <a:solidFill>
                  <a:prstClr val="black"/>
                </a:solidFill>
                <a:latin typeface="Arial Narrow" panose="020B0606020202030204" pitchFamily="34" charset="0"/>
              </a:rPr>
              <a:t>Germany</a:t>
            </a:r>
          </a:p>
          <a:p>
            <a:pPr lvl="1">
              <a:buFont typeface="Arial" panose="020B0604020202020204" pitchFamily="34" charset="0"/>
              <a:buChar char="•"/>
            </a:pPr>
            <a:r>
              <a:rPr lang="en-US" sz="2000" dirty="0">
                <a:solidFill>
                  <a:prstClr val="black"/>
                </a:solidFill>
                <a:latin typeface="Arial Narrow" panose="020B0606020202030204" pitchFamily="34" charset="0"/>
              </a:rPr>
              <a:t>Australia</a:t>
            </a:r>
          </a:p>
          <a:p>
            <a:pPr lvl="1">
              <a:buFont typeface="Arial" panose="020B0604020202020204" pitchFamily="34" charset="0"/>
              <a:buChar char="•"/>
            </a:pPr>
            <a:r>
              <a:rPr lang="en-US" sz="2000" dirty="0">
                <a:solidFill>
                  <a:prstClr val="black"/>
                </a:solidFill>
                <a:latin typeface="Arial Narrow" panose="020B0606020202030204" pitchFamily="34" charset="0"/>
              </a:rPr>
              <a:t>Canada</a:t>
            </a:r>
          </a:p>
          <a:p>
            <a:pPr lvl="1">
              <a:buFont typeface="Arial" panose="020B0604020202020204" pitchFamily="34" charset="0"/>
              <a:buChar char="•"/>
            </a:pPr>
            <a:r>
              <a:rPr lang="en-US" sz="2000" dirty="0" smtClean="0">
                <a:solidFill>
                  <a:prstClr val="black"/>
                </a:solidFill>
                <a:latin typeface="Arial Narrow" panose="020B0606020202030204" pitchFamily="34" charset="0"/>
              </a:rPr>
              <a:t>New Zealand</a:t>
            </a:r>
            <a:endParaRPr lang="en-US" sz="2000" dirty="0">
              <a:solidFill>
                <a:prstClr val="black"/>
              </a:solidFill>
              <a:latin typeface="Arial Narrow" panose="020B0606020202030204" pitchFamily="34" charset="0"/>
            </a:endParaRPr>
          </a:p>
          <a:p>
            <a:r>
              <a:rPr lang="de-DE" sz="2000" dirty="0" smtClean="0">
                <a:latin typeface="Arial Narrow" panose="020B0606020202030204" pitchFamily="34" charset="0"/>
                <a:hlinkClick r:id="rId2"/>
              </a:rPr>
              <a:t>www.aisnet.org</a:t>
            </a:r>
            <a:endParaRPr lang="de-DE" sz="2000" dirty="0" smtClean="0">
              <a:latin typeface="Arial Narrow" panose="020B0606020202030204" pitchFamily="34" charset="0"/>
            </a:endParaRPr>
          </a:p>
          <a:p>
            <a:endParaRPr lang="de-DE" sz="2000" dirty="0">
              <a:latin typeface="Arial Narrow" panose="020B0606020202030204"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81236"/>
            <a:ext cx="3324225" cy="272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feld 5"/>
          <p:cNvSpPr txBox="1"/>
          <p:nvPr/>
        </p:nvSpPr>
        <p:spPr>
          <a:xfrm>
            <a:off x="37483" y="3782818"/>
            <a:ext cx="3835153" cy="2246769"/>
          </a:xfrm>
          <a:prstGeom prst="rect">
            <a:avLst/>
          </a:prstGeom>
          <a:noFill/>
        </p:spPr>
        <p:txBody>
          <a:bodyPr wrap="square" rtlCol="0">
            <a:spAutoFit/>
          </a:bodyPr>
          <a:lstStyle/>
          <a:p>
            <a:pPr algn="ctr"/>
            <a:r>
              <a:rPr lang="en-US" dirty="0" smtClean="0">
                <a:solidFill>
                  <a:prstClr val="black"/>
                </a:solidFill>
              </a:rPr>
              <a:t>AIS serves </a:t>
            </a:r>
            <a:r>
              <a:rPr lang="en-US" dirty="0">
                <a:solidFill>
                  <a:prstClr val="black"/>
                </a:solidFill>
              </a:rPr>
              <a:t>society </a:t>
            </a:r>
            <a:endParaRPr lang="en-US" dirty="0" smtClean="0">
              <a:solidFill>
                <a:prstClr val="black"/>
              </a:solidFill>
            </a:endParaRPr>
          </a:p>
          <a:p>
            <a:pPr algn="ctr"/>
            <a:r>
              <a:rPr lang="en-US" dirty="0" smtClean="0">
                <a:solidFill>
                  <a:prstClr val="black"/>
                </a:solidFill>
              </a:rPr>
              <a:t>through </a:t>
            </a:r>
          </a:p>
          <a:p>
            <a:pPr algn="ctr"/>
            <a:r>
              <a:rPr lang="en-US" dirty="0" smtClean="0">
                <a:solidFill>
                  <a:prstClr val="black"/>
                </a:solidFill>
              </a:rPr>
              <a:t>the </a:t>
            </a:r>
            <a:r>
              <a:rPr lang="en-US" dirty="0">
                <a:solidFill>
                  <a:prstClr val="black"/>
                </a:solidFill>
              </a:rPr>
              <a:t>advancement of knowledge and </a:t>
            </a:r>
            <a:endParaRPr lang="en-US" dirty="0" smtClean="0">
              <a:solidFill>
                <a:prstClr val="black"/>
              </a:solidFill>
            </a:endParaRPr>
          </a:p>
          <a:p>
            <a:pPr algn="ctr"/>
            <a:r>
              <a:rPr lang="en-US" dirty="0" smtClean="0">
                <a:solidFill>
                  <a:prstClr val="black"/>
                </a:solidFill>
              </a:rPr>
              <a:t>the </a:t>
            </a:r>
            <a:r>
              <a:rPr lang="en-US" dirty="0">
                <a:solidFill>
                  <a:prstClr val="black"/>
                </a:solidFill>
              </a:rPr>
              <a:t>promotion of excellence </a:t>
            </a:r>
            <a:endParaRPr lang="en-US" dirty="0" smtClean="0">
              <a:solidFill>
                <a:prstClr val="black"/>
              </a:solidFill>
            </a:endParaRPr>
          </a:p>
          <a:p>
            <a:pPr algn="ctr"/>
            <a:r>
              <a:rPr lang="en-US" dirty="0" smtClean="0">
                <a:solidFill>
                  <a:prstClr val="black"/>
                </a:solidFill>
              </a:rPr>
              <a:t>in </a:t>
            </a:r>
            <a:r>
              <a:rPr lang="en-US" dirty="0">
                <a:solidFill>
                  <a:prstClr val="black"/>
                </a:solidFill>
              </a:rPr>
              <a:t>the practice and study </a:t>
            </a:r>
            <a:endParaRPr lang="en-US" dirty="0" smtClean="0">
              <a:solidFill>
                <a:prstClr val="black"/>
              </a:solidFill>
            </a:endParaRPr>
          </a:p>
          <a:p>
            <a:pPr algn="ctr"/>
            <a:r>
              <a:rPr lang="en-US" dirty="0" smtClean="0">
                <a:solidFill>
                  <a:prstClr val="black"/>
                </a:solidFill>
              </a:rPr>
              <a:t>of </a:t>
            </a:r>
            <a:r>
              <a:rPr lang="en-US" dirty="0">
                <a:solidFill>
                  <a:prstClr val="black"/>
                </a:solidFill>
              </a:rPr>
              <a:t>information systems</a:t>
            </a:r>
            <a:r>
              <a:rPr lang="en-US" dirty="0" smtClean="0">
                <a:solidFill>
                  <a:prstClr val="black"/>
                </a:solidFill>
              </a:rPr>
              <a:t>.</a:t>
            </a:r>
            <a:endParaRPr lang="de-DE" dirty="0"/>
          </a:p>
        </p:txBody>
      </p:sp>
    </p:spTree>
    <p:extLst>
      <p:ext uri="{BB962C8B-B14F-4D97-AF65-F5344CB8AC3E}">
        <p14:creationId xmlns:p14="http://schemas.microsoft.com/office/powerpoint/2010/main" val="41547606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Grafik 3" descr="OpenInnovation20.png"/>
          <p:cNvPicPr>
            <a:picLocks noChangeAspect="1" noChangeArrowheads="1"/>
          </p:cNvPicPr>
          <p:nvPr/>
        </p:nvPicPr>
        <p:blipFill>
          <a:blip r:embed="rId3" cstate="print"/>
          <a:srcRect/>
          <a:stretch>
            <a:fillRect/>
          </a:stretch>
        </p:blipFill>
        <p:spPr bwMode="auto">
          <a:xfrm>
            <a:off x="3801113" y="2392361"/>
            <a:ext cx="5142862" cy="3751264"/>
          </a:xfrm>
          <a:prstGeom prst="rect">
            <a:avLst/>
          </a:prstGeom>
          <a:noFill/>
          <a:ln w="9525">
            <a:noFill/>
            <a:miter lim="800000"/>
            <a:headEnd/>
            <a:tailEnd/>
          </a:ln>
        </p:spPr>
      </p:pic>
      <p:sp>
        <p:nvSpPr>
          <p:cNvPr id="13315" name="Titel 1"/>
          <p:cNvSpPr>
            <a:spLocks noGrp="1"/>
          </p:cNvSpPr>
          <p:nvPr>
            <p:ph type="title"/>
          </p:nvPr>
        </p:nvSpPr>
        <p:spPr/>
        <p:txBody>
          <a:bodyPr anchor="ctr" anchorCtr="0"/>
          <a:lstStyle/>
          <a:p>
            <a:pPr eaLnBrk="1" hangingPunct="1"/>
            <a:r>
              <a:rPr lang="en-US" sz="2600" dirty="0" smtClean="0"/>
              <a:t>Open innovation from the perspective of platform</a:t>
            </a:r>
          </a:p>
        </p:txBody>
      </p:sp>
      <p:sp>
        <p:nvSpPr>
          <p:cNvPr id="4" name="Inhaltsplatzhalter 3"/>
          <p:cNvSpPr>
            <a:spLocks noGrp="1"/>
          </p:cNvSpPr>
          <p:nvPr>
            <p:ph idx="1"/>
          </p:nvPr>
        </p:nvSpPr>
        <p:spPr/>
        <p:txBody>
          <a:bodyPr/>
          <a:lstStyle/>
          <a:p>
            <a:pPr marL="0" indent="0">
              <a:buFontTx/>
              <a:buNone/>
              <a:defRPr/>
            </a:pPr>
            <a:r>
              <a:rPr lang="en-US" sz="2000" b="1" dirty="0" smtClean="0"/>
              <a:t/>
            </a:r>
            <a:br>
              <a:rPr lang="en-US" sz="2000" b="1" dirty="0" smtClean="0"/>
            </a:br>
            <a:r>
              <a:rPr lang="en-US" sz="1800" b="1" dirty="0" smtClean="0"/>
              <a:t>Open innovation</a:t>
            </a:r>
            <a:br>
              <a:rPr lang="en-US" sz="1800" b="1" dirty="0" smtClean="0"/>
            </a:br>
            <a:r>
              <a:rPr lang="en-US" sz="1200" dirty="0" smtClean="0"/>
              <a:t>(</a:t>
            </a:r>
            <a:r>
              <a:rPr lang="en-US" sz="1200" dirty="0" err="1" smtClean="0"/>
              <a:t>Gassmann</a:t>
            </a:r>
            <a:r>
              <a:rPr lang="en-US" sz="1200" dirty="0" smtClean="0"/>
              <a:t>/</a:t>
            </a:r>
            <a:r>
              <a:rPr lang="en-US" sz="1200" dirty="0" err="1" smtClean="0"/>
              <a:t>Enkel</a:t>
            </a:r>
            <a:r>
              <a:rPr lang="en-US" sz="1200" dirty="0" smtClean="0"/>
              <a:t>, 2004)</a:t>
            </a:r>
          </a:p>
          <a:p>
            <a:pPr>
              <a:defRPr/>
            </a:pPr>
            <a:r>
              <a:rPr lang="en-US" sz="1800" dirty="0" smtClean="0"/>
              <a:t>Inside-out</a:t>
            </a:r>
          </a:p>
          <a:p>
            <a:pPr>
              <a:defRPr/>
            </a:pPr>
            <a:r>
              <a:rPr lang="en-US" sz="1800" dirty="0" smtClean="0"/>
              <a:t>Outside-in</a:t>
            </a:r>
          </a:p>
          <a:p>
            <a:pPr>
              <a:defRPr/>
            </a:pPr>
            <a:r>
              <a:rPr lang="en-US" sz="1800" dirty="0" smtClean="0">
                <a:latin typeface="Arial Narrow" pitchFamily="34" charset="0"/>
              </a:rPr>
              <a:t>Coupled-Process</a:t>
            </a:r>
          </a:p>
          <a:p>
            <a:pPr>
              <a:defRPr/>
            </a:pPr>
            <a:endParaRPr lang="en-US" sz="1200" dirty="0" smtClean="0"/>
          </a:p>
          <a:p>
            <a:pPr marL="0" indent="0">
              <a:buFontTx/>
              <a:buNone/>
              <a:defRPr/>
            </a:pPr>
            <a:r>
              <a:rPr lang="en-US" sz="1800" b="1" dirty="0" smtClean="0"/>
              <a:t>Fit to Service Ecosystems</a:t>
            </a:r>
            <a:br>
              <a:rPr lang="en-US" sz="1800" b="1" dirty="0" smtClean="0"/>
            </a:br>
            <a:r>
              <a:rPr lang="en-US" sz="1200" dirty="0" smtClean="0"/>
              <a:t>(</a:t>
            </a:r>
            <a:r>
              <a:rPr lang="en-US" sz="1200" dirty="0" err="1" smtClean="0"/>
              <a:t>Gassmann</a:t>
            </a:r>
            <a:r>
              <a:rPr lang="en-US" sz="1200" dirty="0" smtClean="0"/>
              <a:t> 2006)</a:t>
            </a:r>
          </a:p>
          <a:p>
            <a:pPr>
              <a:defRPr/>
            </a:pPr>
            <a:r>
              <a:rPr lang="en-US" sz="1800" dirty="0" smtClean="0"/>
              <a:t>Reuse</a:t>
            </a:r>
          </a:p>
          <a:p>
            <a:pPr>
              <a:defRPr/>
            </a:pPr>
            <a:r>
              <a:rPr lang="en-US" dirty="0" smtClean="0"/>
              <a:t>Knowledge exploitation</a:t>
            </a:r>
          </a:p>
          <a:p>
            <a:pPr>
              <a:defRPr/>
            </a:pPr>
            <a:r>
              <a:rPr lang="en-US" dirty="0" smtClean="0"/>
              <a:t>New </a:t>
            </a:r>
            <a:r>
              <a:rPr lang="en-US" sz="1800" dirty="0" smtClean="0"/>
              <a:t>business models</a:t>
            </a:r>
          </a:p>
        </p:txBody>
      </p:sp>
      <p:pic>
        <p:nvPicPr>
          <p:cNvPr id="5" name="Grafik 4" descr="tmp_texo.jpg"/>
          <p:cNvPicPr>
            <a:picLocks noChangeAspect="1"/>
          </p:cNvPicPr>
          <p:nvPr/>
        </p:nvPicPr>
        <p:blipFill>
          <a:blip r:embed="rId4" cstate="print"/>
          <a:stretch>
            <a:fillRect/>
          </a:stretch>
        </p:blipFill>
        <p:spPr>
          <a:xfrm>
            <a:off x="0" y="-1"/>
            <a:ext cx="2291024" cy="682961"/>
          </a:xfrm>
          <a:prstGeom prst="rect">
            <a:avLst/>
          </a:prstGeom>
        </p:spPr>
      </p:pic>
    </p:spTree>
    <p:extLst>
      <p:ext uri="{BB962C8B-B14F-4D97-AF65-F5344CB8AC3E}">
        <p14:creationId xmlns:p14="http://schemas.microsoft.com/office/powerpoint/2010/main" val="86225665"/>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20319" y="908720"/>
            <a:ext cx="8342702" cy="1053097"/>
          </a:xfrm>
        </p:spPr>
        <p:txBody>
          <a:bodyPr/>
          <a:lstStyle/>
          <a:p>
            <a:r>
              <a:rPr lang="en-US" sz="2600" b="1" dirty="0" smtClean="0">
                <a:latin typeface="Arial Narrow" pitchFamily="34" charset="0"/>
              </a:rPr>
              <a:t>„My </a:t>
            </a:r>
            <a:r>
              <a:rPr lang="en-US" sz="2600" b="1" dirty="0">
                <a:latin typeface="+mj-lt"/>
              </a:rPr>
              <a:t>i</a:t>
            </a:r>
            <a:r>
              <a:rPr lang="en-US" sz="2600" b="1" dirty="0" smtClean="0">
                <a:latin typeface="+mj-lt"/>
              </a:rPr>
              <a:t>ndividual service is my commodity”</a:t>
            </a:r>
            <a:r>
              <a:rPr lang="en-US" dirty="0" smtClean="0">
                <a:latin typeface="Arial Narrow" pitchFamily="34" charset="0"/>
              </a:rPr>
              <a:t/>
            </a:r>
            <a:br>
              <a:rPr lang="en-US" dirty="0" smtClean="0">
                <a:latin typeface="Arial Narrow" pitchFamily="34" charset="0"/>
              </a:rPr>
            </a:br>
            <a:r>
              <a:rPr lang="en-US" dirty="0" smtClean="0">
                <a:latin typeface="Brush Script MT" panose="03060802040406070304" pitchFamily="66" charset="0"/>
              </a:rPr>
              <a:t>„My individual service will be assembled through your commodity“</a:t>
            </a:r>
            <a:endParaRPr lang="en-US" dirty="0">
              <a:latin typeface="Brush Script MT" panose="03060802040406070304" pitchFamily="66" charset="0"/>
            </a:endParaRPr>
          </a:p>
        </p:txBody>
      </p:sp>
      <p:sp>
        <p:nvSpPr>
          <p:cNvPr id="25" name="Pfeil nach oben und unten 24"/>
          <p:cNvSpPr/>
          <p:nvPr/>
        </p:nvSpPr>
        <p:spPr bwMode="auto">
          <a:xfrm>
            <a:off x="2051036" y="2995866"/>
            <a:ext cx="484632" cy="625642"/>
          </a:xfrm>
          <a:prstGeom prst="upDownArrow">
            <a:avLst/>
          </a:prstGeom>
          <a:solidFill>
            <a:schemeClr val="accent6">
              <a:lumMod val="50000"/>
            </a:schemeClr>
          </a:solidFill>
          <a:ln w="9525" cap="flat" cmpd="sng" algn="ctr">
            <a:solidFill>
              <a:schemeClr val="accent6">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u="none" strike="noStrike" cap="none" normalizeH="0" baseline="0" dirty="0" smtClean="0">
              <a:ln>
                <a:noFill/>
              </a:ln>
              <a:solidFill>
                <a:schemeClr val="accent6">
                  <a:lumMod val="50000"/>
                </a:schemeClr>
              </a:solidFill>
              <a:effectLst/>
              <a:latin typeface="+mn-lt"/>
            </a:endParaRPr>
          </a:p>
        </p:txBody>
      </p:sp>
      <p:sp>
        <p:nvSpPr>
          <p:cNvPr id="26" name="Pfeil nach oben und unten 25"/>
          <p:cNvSpPr/>
          <p:nvPr/>
        </p:nvSpPr>
        <p:spPr bwMode="auto">
          <a:xfrm>
            <a:off x="2051036" y="4365464"/>
            <a:ext cx="484632" cy="709864"/>
          </a:xfrm>
          <a:prstGeom prst="upDownArrow">
            <a:avLst/>
          </a:prstGeom>
          <a:solidFill>
            <a:schemeClr val="accent6">
              <a:lumMod val="50000"/>
            </a:schemeClr>
          </a:solidFill>
          <a:ln w="9525" cap="flat" cmpd="sng" algn="ctr">
            <a:solidFill>
              <a:schemeClr val="accent6">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u="none" strike="noStrike" cap="none" normalizeH="0" baseline="0" dirty="0" smtClean="0">
              <a:ln>
                <a:noFill/>
              </a:ln>
              <a:solidFill>
                <a:schemeClr val="accent6">
                  <a:lumMod val="50000"/>
                </a:schemeClr>
              </a:solidFill>
              <a:effectLst/>
              <a:latin typeface="+mn-lt"/>
            </a:endParaRPr>
          </a:p>
        </p:txBody>
      </p:sp>
      <p:pic>
        <p:nvPicPr>
          <p:cNvPr id="27" name="Picture 8" descr="C:\Users\boehmm\Desktop\The-Blow-Dryer.gif.gif"/>
          <p:cNvPicPr>
            <a:picLocks noChangeAspect="1" noChangeArrowheads="1"/>
          </p:cNvPicPr>
          <p:nvPr/>
        </p:nvPicPr>
        <p:blipFill>
          <a:blip r:embed="rId3" cstate="print"/>
          <a:srcRect b="4218"/>
          <a:stretch>
            <a:fillRect/>
          </a:stretch>
        </p:blipFill>
        <p:spPr bwMode="auto">
          <a:xfrm>
            <a:off x="311607" y="2108900"/>
            <a:ext cx="908000" cy="886966"/>
          </a:xfrm>
          <a:prstGeom prst="rect">
            <a:avLst/>
          </a:prstGeom>
          <a:noFill/>
        </p:spPr>
      </p:pic>
      <p:pic>
        <p:nvPicPr>
          <p:cNvPr id="28" name="Picture 4"/>
          <p:cNvPicPr>
            <a:picLocks noChangeAspect="1" noChangeArrowheads="1"/>
          </p:cNvPicPr>
          <p:nvPr/>
        </p:nvPicPr>
        <p:blipFill>
          <a:blip r:embed="rId4" cstate="print"/>
          <a:srcRect/>
          <a:stretch>
            <a:fillRect/>
          </a:stretch>
        </p:blipFill>
        <p:spPr bwMode="auto">
          <a:xfrm>
            <a:off x="420319" y="3590948"/>
            <a:ext cx="690577" cy="769566"/>
          </a:xfrm>
          <a:prstGeom prst="rect">
            <a:avLst/>
          </a:prstGeom>
          <a:noFill/>
          <a:ln w="9525">
            <a:noFill/>
            <a:miter lim="800000"/>
            <a:headEnd/>
            <a:tailEnd/>
          </a:ln>
        </p:spPr>
      </p:pic>
      <p:pic>
        <p:nvPicPr>
          <p:cNvPr id="29" name="Picture 10" descr="C:\Users\boehmm\Desktop\graphic powerline.jpeg"/>
          <p:cNvPicPr>
            <a:picLocks noChangeAspect="1" noChangeArrowheads="1"/>
          </p:cNvPicPr>
          <p:nvPr/>
        </p:nvPicPr>
        <p:blipFill>
          <a:blip r:embed="rId5" cstate="print">
            <a:lum bright="-18000" contrast="32000"/>
          </a:blip>
          <a:srcRect/>
          <a:stretch>
            <a:fillRect/>
          </a:stretch>
        </p:blipFill>
        <p:spPr bwMode="auto">
          <a:xfrm>
            <a:off x="267780" y="5106317"/>
            <a:ext cx="995654" cy="787989"/>
          </a:xfrm>
          <a:prstGeom prst="rect">
            <a:avLst/>
          </a:prstGeom>
          <a:noFill/>
        </p:spPr>
      </p:pic>
      <p:sp>
        <p:nvSpPr>
          <p:cNvPr id="6" name="Rechteck 5"/>
          <p:cNvSpPr/>
          <p:nvPr/>
        </p:nvSpPr>
        <p:spPr>
          <a:xfrm>
            <a:off x="1776124" y="2420888"/>
            <a:ext cx="1249448" cy="369332"/>
          </a:xfrm>
          <a:prstGeom prst="rect">
            <a:avLst/>
          </a:prstGeom>
        </p:spPr>
        <p:txBody>
          <a:bodyPr wrap="none">
            <a:spAutoFit/>
          </a:bodyPr>
          <a:lstStyle/>
          <a:p>
            <a:r>
              <a:rPr lang="en-US" dirty="0" smtClean="0">
                <a:solidFill>
                  <a:srgbClr val="003359"/>
                </a:solidFill>
                <a:latin typeface="+mn-lt"/>
              </a:rPr>
              <a:t>Consumer</a:t>
            </a:r>
            <a:endParaRPr lang="en-US" dirty="0">
              <a:solidFill>
                <a:srgbClr val="003359"/>
              </a:solidFill>
              <a:latin typeface="+mn-lt"/>
            </a:endParaRPr>
          </a:p>
        </p:txBody>
      </p:sp>
      <p:sp>
        <p:nvSpPr>
          <p:cNvPr id="7" name="Rechteck 6"/>
          <p:cNvSpPr/>
          <p:nvPr/>
        </p:nvSpPr>
        <p:spPr>
          <a:xfrm>
            <a:off x="1618795" y="3789040"/>
            <a:ext cx="1557713" cy="369332"/>
          </a:xfrm>
          <a:prstGeom prst="rect">
            <a:avLst/>
          </a:prstGeom>
        </p:spPr>
        <p:txBody>
          <a:bodyPr wrap="none">
            <a:spAutoFit/>
          </a:bodyPr>
          <a:lstStyle/>
          <a:p>
            <a:r>
              <a:rPr lang="en-US" dirty="0" smtClean="0">
                <a:solidFill>
                  <a:srgbClr val="FF0000"/>
                </a:solidFill>
                <a:latin typeface="+mn-lt"/>
              </a:rPr>
              <a:t>Linkage layer</a:t>
            </a:r>
            <a:endParaRPr lang="en-US" dirty="0">
              <a:solidFill>
                <a:srgbClr val="FF0000"/>
              </a:solidFill>
              <a:latin typeface="+mn-lt"/>
            </a:endParaRPr>
          </a:p>
        </p:txBody>
      </p:sp>
      <p:sp>
        <p:nvSpPr>
          <p:cNvPr id="8" name="Rechteck 7"/>
          <p:cNvSpPr/>
          <p:nvPr/>
        </p:nvSpPr>
        <p:spPr>
          <a:xfrm>
            <a:off x="1848685" y="5300256"/>
            <a:ext cx="1121296" cy="369332"/>
          </a:xfrm>
          <a:prstGeom prst="rect">
            <a:avLst/>
          </a:prstGeom>
        </p:spPr>
        <p:txBody>
          <a:bodyPr wrap="none">
            <a:spAutoFit/>
          </a:bodyPr>
          <a:lstStyle/>
          <a:p>
            <a:r>
              <a:rPr lang="en-US" dirty="0" smtClean="0">
                <a:solidFill>
                  <a:srgbClr val="003359"/>
                </a:solidFill>
                <a:latin typeface="+mn-lt"/>
              </a:rPr>
              <a:t>Producer</a:t>
            </a:r>
            <a:endParaRPr lang="en-US" dirty="0">
              <a:solidFill>
                <a:srgbClr val="003359"/>
              </a:solidFill>
              <a:latin typeface="+mn-lt"/>
            </a:endParaRPr>
          </a:p>
        </p:txBody>
      </p:sp>
      <p:sp>
        <p:nvSpPr>
          <p:cNvPr id="15" name="Rechteck 14"/>
          <p:cNvSpPr/>
          <p:nvPr/>
        </p:nvSpPr>
        <p:spPr>
          <a:xfrm>
            <a:off x="3532128" y="2260306"/>
            <a:ext cx="5521437" cy="646331"/>
          </a:xfrm>
          <a:prstGeom prst="rect">
            <a:avLst/>
          </a:prstGeom>
        </p:spPr>
        <p:txBody>
          <a:bodyPr wrap="square">
            <a:spAutoFit/>
          </a:bodyPr>
          <a:lstStyle/>
          <a:p>
            <a:pPr algn="l"/>
            <a:r>
              <a:rPr lang="en-US" dirty="0" smtClean="0">
                <a:solidFill>
                  <a:srgbClr val="003359"/>
                </a:solidFill>
                <a:latin typeface="+mn-lt"/>
              </a:rPr>
              <a:t>Effective use of platform for companies</a:t>
            </a:r>
          </a:p>
          <a:p>
            <a:pPr algn="l"/>
            <a:r>
              <a:rPr lang="en-US" dirty="0" smtClean="0">
                <a:solidFill>
                  <a:srgbClr val="003359"/>
                </a:solidFill>
                <a:latin typeface="+mn-lt"/>
              </a:rPr>
              <a:t>(Efficiency, innovation, strategy, survival, ...)</a:t>
            </a:r>
            <a:endParaRPr lang="en-US" dirty="0">
              <a:solidFill>
                <a:srgbClr val="003359"/>
              </a:solidFill>
              <a:latin typeface="+mn-lt"/>
            </a:endParaRPr>
          </a:p>
        </p:txBody>
      </p:sp>
      <p:sp>
        <p:nvSpPr>
          <p:cNvPr id="17" name="Rechteck 16"/>
          <p:cNvSpPr/>
          <p:nvPr/>
        </p:nvSpPr>
        <p:spPr>
          <a:xfrm>
            <a:off x="3532128" y="3467899"/>
            <a:ext cx="5521437" cy="923330"/>
          </a:xfrm>
          <a:prstGeom prst="rect">
            <a:avLst/>
          </a:prstGeom>
        </p:spPr>
        <p:txBody>
          <a:bodyPr wrap="square">
            <a:spAutoFit/>
          </a:bodyPr>
          <a:lstStyle/>
          <a:p>
            <a:pPr algn="l"/>
            <a:r>
              <a:rPr lang="en-US" dirty="0" smtClean="0">
                <a:solidFill>
                  <a:srgbClr val="003359"/>
                </a:solidFill>
                <a:latin typeface="+mn-lt"/>
              </a:rPr>
              <a:t>Efficient advice on the use of and development on the platform</a:t>
            </a:r>
          </a:p>
          <a:p>
            <a:pPr algn="l"/>
            <a:r>
              <a:rPr lang="en-US" dirty="0" smtClean="0">
                <a:solidFill>
                  <a:srgbClr val="003359"/>
                </a:solidFill>
                <a:latin typeface="+mn-lt"/>
              </a:rPr>
              <a:t>(Supplier, composition, safety, ...)</a:t>
            </a:r>
            <a:endParaRPr lang="en-US" dirty="0">
              <a:solidFill>
                <a:srgbClr val="003359"/>
              </a:solidFill>
              <a:latin typeface="+mn-lt"/>
            </a:endParaRPr>
          </a:p>
        </p:txBody>
      </p:sp>
      <p:sp>
        <p:nvSpPr>
          <p:cNvPr id="18" name="Rechteck 17"/>
          <p:cNvSpPr/>
          <p:nvPr/>
        </p:nvSpPr>
        <p:spPr>
          <a:xfrm>
            <a:off x="3532128" y="4838591"/>
            <a:ext cx="5521437" cy="1200329"/>
          </a:xfrm>
          <a:prstGeom prst="rect">
            <a:avLst/>
          </a:prstGeom>
        </p:spPr>
        <p:txBody>
          <a:bodyPr wrap="square">
            <a:spAutoFit/>
          </a:bodyPr>
          <a:lstStyle/>
          <a:p>
            <a:pPr algn="l"/>
            <a:r>
              <a:rPr lang="en-US" dirty="0">
                <a:solidFill>
                  <a:srgbClr val="003359"/>
                </a:solidFill>
                <a:latin typeface="+mn-lt"/>
              </a:rPr>
              <a:t>Long-term development and maintenance of reliable, large application environments and platforms</a:t>
            </a:r>
          </a:p>
          <a:p>
            <a:pPr algn="l"/>
            <a:r>
              <a:rPr lang="en-US" dirty="0">
                <a:solidFill>
                  <a:srgbClr val="003359"/>
                </a:solidFill>
                <a:latin typeface="+mn-lt"/>
              </a:rPr>
              <a:t>(Cost-efficient production and delivery, ...)</a:t>
            </a:r>
          </a:p>
        </p:txBody>
      </p:sp>
      <p:sp>
        <p:nvSpPr>
          <p:cNvPr id="3" name="Foliennummernplatzhalter 2"/>
          <p:cNvSpPr>
            <a:spLocks noGrp="1"/>
          </p:cNvSpPr>
          <p:nvPr>
            <p:ph type="sldNum" sz="quarter" idx="4294967295"/>
          </p:nvPr>
        </p:nvSpPr>
        <p:spPr>
          <a:xfrm>
            <a:off x="107504" y="6400800"/>
            <a:ext cx="824880" cy="304800"/>
          </a:xfrm>
          <a:prstGeom prst="rect">
            <a:avLst/>
          </a:prstGeom>
        </p:spPr>
        <p:txBody>
          <a:bodyPr/>
          <a:lstStyle/>
          <a:p>
            <a:pPr>
              <a:defRPr/>
            </a:pPr>
            <a:endParaRPr lang="de-DE" dirty="0"/>
          </a:p>
        </p:txBody>
      </p:sp>
    </p:spTree>
    <p:extLst>
      <p:ext uri="{BB962C8B-B14F-4D97-AF65-F5344CB8AC3E}">
        <p14:creationId xmlns:p14="http://schemas.microsoft.com/office/powerpoint/2010/main" val="28070636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bwMode="auto">
          <a:xfrm>
            <a:off x="341693" y="2470263"/>
            <a:ext cx="2656573" cy="3679564"/>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smtClean="0">
                <a:solidFill>
                  <a:schemeClr val="accent6">
                    <a:lumMod val="50000"/>
                  </a:schemeClr>
                </a:solidFill>
                <a:latin typeface="+mn-lt"/>
              </a:rPr>
              <a:t>Inevitable</a:t>
            </a:r>
          </a:p>
          <a:p>
            <a:pPr algn="ctr">
              <a:spcBef>
                <a:spcPts val="1200"/>
              </a:spcBef>
              <a:spcAft>
                <a:spcPts val="1200"/>
              </a:spcAft>
            </a:pPr>
            <a:r>
              <a:rPr lang="en-US" dirty="0" smtClean="0">
                <a:solidFill>
                  <a:schemeClr val="accent6">
                    <a:lumMod val="50000"/>
                  </a:schemeClr>
                </a:solidFill>
                <a:latin typeface="+mn-lt"/>
              </a:rPr>
              <a:t>Irreversible</a:t>
            </a:r>
          </a:p>
          <a:p>
            <a:pPr algn="ctr">
              <a:spcBef>
                <a:spcPts val="1200"/>
              </a:spcBef>
              <a:spcAft>
                <a:spcPts val="1200"/>
              </a:spcAft>
            </a:pPr>
            <a:r>
              <a:rPr lang="en-US" dirty="0" smtClean="0">
                <a:solidFill>
                  <a:schemeClr val="accent6">
                    <a:lumMod val="50000"/>
                  </a:schemeClr>
                </a:solidFill>
                <a:latin typeface="+mn-lt"/>
              </a:rPr>
              <a:t>Tremendously fast</a:t>
            </a:r>
          </a:p>
          <a:p>
            <a:pPr algn="ctr">
              <a:spcBef>
                <a:spcPts val="1200"/>
              </a:spcBef>
              <a:spcAft>
                <a:spcPts val="1200"/>
              </a:spcAft>
            </a:pPr>
            <a:r>
              <a:rPr lang="en-US" dirty="0" smtClean="0">
                <a:solidFill>
                  <a:schemeClr val="accent6">
                    <a:lumMod val="50000"/>
                  </a:schemeClr>
                </a:solidFill>
                <a:latin typeface="+mn-lt"/>
              </a:rPr>
              <a:t>Uncertain in the execution</a:t>
            </a:r>
            <a:endParaRPr lang="en-US" dirty="0">
              <a:solidFill>
                <a:schemeClr val="accent6">
                  <a:lumMod val="50000"/>
                </a:schemeClr>
              </a:solidFill>
              <a:latin typeface="+mn-lt"/>
            </a:endParaRPr>
          </a:p>
        </p:txBody>
      </p:sp>
      <p:sp>
        <p:nvSpPr>
          <p:cNvPr id="13" name="Rechteck 12"/>
          <p:cNvSpPr/>
          <p:nvPr/>
        </p:nvSpPr>
        <p:spPr bwMode="auto">
          <a:xfrm>
            <a:off x="341693" y="1759791"/>
            <a:ext cx="2656573" cy="710471"/>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Digital transformation</a:t>
            </a:r>
            <a:endParaRPr lang="en-US" b="1" dirty="0">
              <a:solidFill>
                <a:srgbClr val="FFFFFF"/>
              </a:solidFill>
              <a:latin typeface="+mj-lt"/>
            </a:endParaRPr>
          </a:p>
        </p:txBody>
      </p:sp>
      <p:grpSp>
        <p:nvGrpSpPr>
          <p:cNvPr id="6" name="Gruppieren 5"/>
          <p:cNvGrpSpPr/>
          <p:nvPr/>
        </p:nvGrpSpPr>
        <p:grpSpPr>
          <a:xfrm>
            <a:off x="3243713" y="1759791"/>
            <a:ext cx="2656573" cy="4390035"/>
            <a:chOff x="3753852" y="2261929"/>
            <a:chExt cx="2656573" cy="3984867"/>
          </a:xfrm>
        </p:grpSpPr>
        <p:sp>
          <p:nvSpPr>
            <p:cNvPr id="10" name="Rechteck 9"/>
            <p:cNvSpPr/>
            <p:nvPr/>
          </p:nvSpPr>
          <p:spPr bwMode="auto">
            <a:xfrm>
              <a:off x="3753852"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spcBef>
                  <a:spcPts val="1200"/>
                </a:spcBef>
                <a:spcAft>
                  <a:spcPts val="1200"/>
                </a:spcAft>
              </a:pPr>
              <a:r>
                <a:rPr lang="en-US" dirty="0" smtClean="0">
                  <a:solidFill>
                    <a:schemeClr val="accent6">
                      <a:lumMod val="50000"/>
                    </a:schemeClr>
                  </a:solidFill>
                  <a:latin typeface="+mn-lt"/>
                </a:rPr>
                <a:t>Service dominant logic</a:t>
              </a:r>
            </a:p>
            <a:p>
              <a:pPr lvl="0" algn="ctr">
                <a:spcBef>
                  <a:spcPts val="1200"/>
                </a:spcBef>
                <a:spcAft>
                  <a:spcPts val="1200"/>
                </a:spcAft>
              </a:pPr>
              <a:r>
                <a:rPr lang="en-US" dirty="0" smtClean="0">
                  <a:solidFill>
                    <a:schemeClr val="accent6">
                      <a:lumMod val="50000"/>
                    </a:schemeClr>
                  </a:solidFill>
                  <a:latin typeface="+mn-lt"/>
                </a:rPr>
                <a:t>Ambidexterity</a:t>
              </a:r>
            </a:p>
            <a:p>
              <a:pPr algn="ctr">
                <a:spcBef>
                  <a:spcPts val="1200"/>
                </a:spcBef>
                <a:spcAft>
                  <a:spcPts val="1200"/>
                </a:spcAft>
              </a:pPr>
              <a:r>
                <a:rPr lang="en-US" dirty="0" smtClean="0">
                  <a:solidFill>
                    <a:schemeClr val="accent6">
                      <a:lumMod val="50000"/>
                    </a:schemeClr>
                  </a:solidFill>
                  <a:latin typeface="+mn-lt"/>
                </a:rPr>
                <a:t>Open innovation on platforms</a:t>
              </a:r>
            </a:p>
            <a:p>
              <a:pPr lvl="0" algn="ctr">
                <a:spcBef>
                  <a:spcPts val="1200"/>
                </a:spcBef>
                <a:spcAft>
                  <a:spcPts val="1200"/>
                </a:spcAft>
              </a:pPr>
              <a:r>
                <a:rPr lang="en-US" dirty="0" smtClean="0">
                  <a:solidFill>
                    <a:schemeClr val="accent6">
                      <a:lumMod val="50000"/>
                    </a:schemeClr>
                  </a:solidFill>
                </a:rPr>
                <a:t>Real Options </a:t>
              </a:r>
              <a:r>
                <a:rPr lang="en-US" dirty="0">
                  <a:solidFill>
                    <a:schemeClr val="accent6">
                      <a:lumMod val="50000"/>
                    </a:schemeClr>
                  </a:solidFill>
                </a:rPr>
                <a:t>in the portfolio </a:t>
              </a:r>
            </a:p>
          </p:txBody>
        </p:sp>
        <p:sp>
          <p:nvSpPr>
            <p:cNvPr id="11" name="Rechteck 10"/>
            <p:cNvSpPr/>
            <p:nvPr/>
          </p:nvSpPr>
          <p:spPr bwMode="auto">
            <a:xfrm>
              <a:off x="3753852"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Explanatory Pattern</a:t>
              </a:r>
              <a:endParaRPr lang="en-US" b="1" dirty="0">
                <a:solidFill>
                  <a:srgbClr val="FFFFFF"/>
                </a:solidFill>
                <a:latin typeface="+mj-lt"/>
              </a:endParaRPr>
            </a:p>
          </p:txBody>
        </p:sp>
      </p:grpSp>
      <p:grpSp>
        <p:nvGrpSpPr>
          <p:cNvPr id="7" name="Gruppieren 6"/>
          <p:cNvGrpSpPr/>
          <p:nvPr/>
        </p:nvGrpSpPr>
        <p:grpSpPr>
          <a:xfrm>
            <a:off x="6145735" y="1759791"/>
            <a:ext cx="2656573" cy="4390036"/>
            <a:chOff x="6487427" y="2261929"/>
            <a:chExt cx="2656573" cy="3984867"/>
          </a:xfrm>
        </p:grpSpPr>
        <p:sp>
          <p:nvSpPr>
            <p:cNvPr id="8" name="Rechteck 7"/>
            <p:cNvSpPr/>
            <p:nvPr/>
          </p:nvSpPr>
          <p:spPr bwMode="auto">
            <a:xfrm>
              <a:off x="6487427"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endParaRPr lang="en-US" dirty="0">
                <a:solidFill>
                  <a:schemeClr val="accent6">
                    <a:lumMod val="50000"/>
                  </a:schemeClr>
                </a:solidFill>
                <a:latin typeface="+mn-lt"/>
              </a:endParaRPr>
            </a:p>
          </p:txBody>
        </p:sp>
        <p:sp>
          <p:nvSpPr>
            <p:cNvPr id="9" name="Rechteck 8"/>
            <p:cNvSpPr/>
            <p:nvPr/>
          </p:nvSpPr>
          <p:spPr bwMode="auto">
            <a:xfrm>
              <a:off x="6487427"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lgn="ctr"/>
              <a:r>
                <a:rPr lang="en-US" b="1" dirty="0" smtClean="0">
                  <a:solidFill>
                    <a:srgbClr val="FFFFFF"/>
                  </a:solidFill>
                  <a:latin typeface="+mj-lt"/>
                </a:rPr>
                <a:t>Leadership behavior</a:t>
              </a:r>
              <a:endParaRPr lang="en-US" b="1" dirty="0">
                <a:solidFill>
                  <a:srgbClr val="FFFFFF"/>
                </a:solidFill>
                <a:latin typeface="+mj-lt"/>
              </a:endParaRPr>
            </a:p>
          </p:txBody>
        </p:sp>
      </p:grpSp>
    </p:spTree>
    <p:extLst>
      <p:ext uri="{BB962C8B-B14F-4D97-AF65-F5344CB8AC3E}">
        <p14:creationId xmlns:p14="http://schemas.microsoft.com/office/powerpoint/2010/main" val="42768761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2"/>
          <p:cNvSpPr>
            <a:spLocks noGrp="1"/>
          </p:cNvSpPr>
          <p:nvPr>
            <p:ph type="title"/>
          </p:nvPr>
        </p:nvSpPr>
        <p:spPr/>
        <p:txBody>
          <a:bodyPr/>
          <a:lstStyle/>
          <a:p>
            <a:r>
              <a:rPr lang="en-US" dirty="0" smtClean="0">
                <a:latin typeface="+mj-lt"/>
              </a:rPr>
              <a:t>Shift of the innovation limit</a:t>
            </a:r>
          </a:p>
        </p:txBody>
      </p:sp>
      <p:grpSp>
        <p:nvGrpSpPr>
          <p:cNvPr id="6" name="Gruppieren 5"/>
          <p:cNvGrpSpPr/>
          <p:nvPr/>
        </p:nvGrpSpPr>
        <p:grpSpPr>
          <a:xfrm>
            <a:off x="4118702" y="1662208"/>
            <a:ext cx="899030" cy="4287072"/>
            <a:chOff x="4146480" y="1524000"/>
            <a:chExt cx="899030" cy="4287072"/>
          </a:xfrm>
        </p:grpSpPr>
        <p:cxnSp>
          <p:nvCxnSpPr>
            <p:cNvPr id="9" name="Gerade Verbindung mit Pfeil 8"/>
            <p:cNvCxnSpPr/>
            <p:nvPr/>
          </p:nvCxnSpPr>
          <p:spPr bwMode="auto">
            <a:xfrm rot="16200000" flipV="1">
              <a:off x="2934635" y="3678324"/>
              <a:ext cx="3308685" cy="12029"/>
            </a:xfrm>
            <a:prstGeom prst="straightConnector1">
              <a:avLst/>
            </a:prstGeom>
            <a:solidFill>
              <a:schemeClr val="accent1"/>
            </a:solidFill>
            <a:ln w="31750" cap="flat" cmpd="sng" algn="ctr">
              <a:solidFill>
                <a:schemeClr val="accent1">
                  <a:lumMod val="10000"/>
                </a:schemeClr>
              </a:solidFill>
              <a:prstDash val="solid"/>
              <a:round/>
              <a:headEnd type="none" w="med" len="med"/>
              <a:tailEnd type="arrow"/>
            </a:ln>
            <a:effectLst/>
          </p:spPr>
        </p:cxnSp>
        <p:sp>
          <p:nvSpPr>
            <p:cNvPr id="12" name="Textfeld 11"/>
            <p:cNvSpPr txBox="1"/>
            <p:nvPr/>
          </p:nvSpPr>
          <p:spPr>
            <a:xfrm>
              <a:off x="4321359" y="5441740"/>
              <a:ext cx="556838" cy="369332"/>
            </a:xfrm>
            <a:prstGeom prst="rect">
              <a:avLst/>
            </a:prstGeom>
            <a:noFill/>
          </p:spPr>
          <p:txBody>
            <a:bodyPr wrap="none" rtlCol="0">
              <a:spAutoFit/>
            </a:bodyPr>
            <a:lstStyle/>
            <a:p>
              <a:pPr algn="ctr"/>
              <a:r>
                <a:rPr lang="de-DE" dirty="0" smtClean="0">
                  <a:solidFill>
                    <a:srgbClr val="0099FF"/>
                  </a:solidFill>
                  <a:latin typeface="+mj-lt"/>
                </a:rPr>
                <a:t>80s</a:t>
              </a:r>
              <a:endParaRPr lang="de-DE" dirty="0">
                <a:solidFill>
                  <a:srgbClr val="0099FF"/>
                </a:solidFill>
                <a:latin typeface="+mj-lt"/>
              </a:endParaRPr>
            </a:p>
          </p:txBody>
        </p:sp>
        <p:sp>
          <p:nvSpPr>
            <p:cNvPr id="13" name="Textfeld 12"/>
            <p:cNvSpPr txBox="1"/>
            <p:nvPr/>
          </p:nvSpPr>
          <p:spPr>
            <a:xfrm flipH="1">
              <a:off x="4146480" y="1524000"/>
              <a:ext cx="899030" cy="369332"/>
            </a:xfrm>
            <a:prstGeom prst="rect">
              <a:avLst/>
            </a:prstGeom>
            <a:noFill/>
          </p:spPr>
          <p:txBody>
            <a:bodyPr wrap="square" rtlCol="0">
              <a:spAutoFit/>
            </a:bodyPr>
            <a:lstStyle/>
            <a:p>
              <a:pPr algn="ctr"/>
              <a:r>
                <a:rPr lang="de-DE" dirty="0">
                  <a:solidFill>
                    <a:srgbClr val="0099FF"/>
                  </a:solidFill>
                  <a:latin typeface="+mj-lt"/>
                </a:rPr>
                <a:t>T</a:t>
              </a:r>
              <a:r>
                <a:rPr lang="de-DE" dirty="0" smtClean="0">
                  <a:solidFill>
                    <a:srgbClr val="0099FF"/>
                  </a:solidFill>
                  <a:latin typeface="+mj-lt"/>
                </a:rPr>
                <a:t>oday</a:t>
              </a:r>
              <a:endParaRPr lang="de-DE" dirty="0">
                <a:solidFill>
                  <a:srgbClr val="0099FF"/>
                </a:solidFill>
                <a:latin typeface="+mj-lt"/>
              </a:endParaRPr>
            </a:p>
          </p:txBody>
        </p:sp>
      </p:grpSp>
      <p:sp>
        <p:nvSpPr>
          <p:cNvPr id="11" name="Inhaltsplatzhalter 2"/>
          <p:cNvSpPr>
            <a:spLocks noGrp="1"/>
          </p:cNvSpPr>
          <p:nvPr>
            <p:ph idx="1"/>
          </p:nvPr>
        </p:nvSpPr>
        <p:spPr>
          <a:xfrm>
            <a:off x="0" y="2127048"/>
            <a:ext cx="4468090" cy="3311512"/>
          </a:xfrm>
        </p:spPr>
        <p:txBody>
          <a:bodyPr anchor="ctr"/>
          <a:lstStyle/>
          <a:p>
            <a:pPr marL="0" indent="0" algn="r">
              <a:buNone/>
            </a:pPr>
            <a:r>
              <a:rPr lang="en-US" sz="2000" dirty="0" smtClean="0"/>
              <a:t>Competition </a:t>
            </a:r>
            <a:r>
              <a:rPr lang="en-US" sz="2000" dirty="0" err="1" smtClean="0"/>
              <a:t>uber</a:t>
            </a:r>
            <a:r>
              <a:rPr lang="en-US" sz="2000" dirty="0" smtClean="0"/>
              <a:t> industrial structures</a:t>
            </a:r>
          </a:p>
          <a:p>
            <a:pPr marL="0" indent="0" algn="r">
              <a:buNone/>
            </a:pPr>
            <a:r>
              <a:rPr lang="en-US" sz="2000" dirty="0" smtClean="0"/>
              <a:t>Competition via business models</a:t>
            </a:r>
          </a:p>
          <a:p>
            <a:pPr marL="0" indent="0" algn="r">
              <a:buNone/>
            </a:pPr>
            <a:r>
              <a:rPr lang="en-US" sz="2000" dirty="0" smtClean="0"/>
              <a:t>IT enables the use of Ubiquitous Computing</a:t>
            </a:r>
          </a:p>
          <a:p>
            <a:pPr marL="0" indent="0" algn="r">
              <a:buNone/>
            </a:pPr>
            <a:r>
              <a:rPr lang="en-US" sz="2000" dirty="0" smtClean="0"/>
              <a:t>Product- und process innovations</a:t>
            </a:r>
          </a:p>
          <a:p>
            <a:pPr marL="0" indent="0" algn="r">
              <a:buNone/>
            </a:pPr>
            <a:r>
              <a:rPr lang="en-US" sz="2000" dirty="0" smtClean="0"/>
              <a:t>process efficiency</a:t>
            </a:r>
          </a:p>
          <a:p>
            <a:pPr marL="0" indent="0" algn="r">
              <a:buNone/>
            </a:pPr>
            <a:r>
              <a:rPr lang="en-US" sz="2000" dirty="0" smtClean="0"/>
              <a:t>Strategic Information Systems</a:t>
            </a:r>
            <a:br>
              <a:rPr lang="en-US" sz="2000" dirty="0" smtClean="0"/>
            </a:br>
            <a:r>
              <a:rPr lang="en-US" sz="2000" dirty="0" smtClean="0"/>
              <a:t>Any use of IT</a:t>
            </a:r>
          </a:p>
        </p:txBody>
      </p:sp>
      <p:sp>
        <p:nvSpPr>
          <p:cNvPr id="14" name="Inhaltsplatzhalter 2"/>
          <p:cNvSpPr txBox="1">
            <a:spLocks/>
          </p:cNvSpPr>
          <p:nvPr/>
        </p:nvSpPr>
        <p:spPr bwMode="auto">
          <a:xfrm>
            <a:off x="4675910" y="2127049"/>
            <a:ext cx="4468090" cy="33115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2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562100" indent="-228600" algn="l" rtl="0" eaLnBrk="1" fontAlgn="base" hangingPunct="1">
              <a:spcBef>
                <a:spcPct val="20000"/>
              </a:spcBef>
              <a:spcAft>
                <a:spcPct val="0"/>
              </a:spcAft>
              <a:buChar char="–"/>
              <a:defRPr>
                <a:solidFill>
                  <a:schemeClr val="tx1"/>
                </a:solidFill>
                <a:latin typeface="+mn-lt"/>
              </a:defRPr>
            </a:lvl4pPr>
            <a:lvl5pPr marL="1981200" indent="-228600" algn="l" rtl="0" eaLnBrk="1" fontAlgn="base" hangingPunct="1">
              <a:spcBef>
                <a:spcPct val="20000"/>
              </a:spcBef>
              <a:spcAft>
                <a:spcPct val="0"/>
              </a:spcAft>
              <a:buChar char="»"/>
              <a:defRPr>
                <a:solidFill>
                  <a:schemeClr val="tx1"/>
                </a:solidFill>
                <a:latin typeface="+mn-lt"/>
              </a:defRPr>
            </a:lvl5pPr>
            <a:lvl6pPr marL="2438400" indent="-228600" algn="l" rtl="0" eaLnBrk="1" fontAlgn="base" hangingPunct="1">
              <a:spcBef>
                <a:spcPct val="20000"/>
              </a:spcBef>
              <a:spcAft>
                <a:spcPct val="0"/>
              </a:spcAft>
              <a:buChar char="»"/>
              <a:defRPr sz="1400">
                <a:solidFill>
                  <a:schemeClr val="tx1"/>
                </a:solidFill>
                <a:latin typeface="+mn-lt"/>
              </a:defRPr>
            </a:lvl6pPr>
            <a:lvl7pPr marL="2895600" indent="-228600" algn="l" rtl="0" eaLnBrk="1" fontAlgn="base" hangingPunct="1">
              <a:spcBef>
                <a:spcPct val="20000"/>
              </a:spcBef>
              <a:spcAft>
                <a:spcPct val="0"/>
              </a:spcAft>
              <a:buChar char="»"/>
              <a:defRPr sz="1400">
                <a:solidFill>
                  <a:schemeClr val="tx1"/>
                </a:solidFill>
                <a:latin typeface="+mn-lt"/>
              </a:defRPr>
            </a:lvl7pPr>
            <a:lvl8pPr marL="3352800" indent="-228600" algn="l" rtl="0" eaLnBrk="1" fontAlgn="base" hangingPunct="1">
              <a:spcBef>
                <a:spcPct val="20000"/>
              </a:spcBef>
              <a:spcAft>
                <a:spcPct val="0"/>
              </a:spcAft>
              <a:buChar char="»"/>
              <a:defRPr sz="1400">
                <a:solidFill>
                  <a:schemeClr val="tx1"/>
                </a:solidFill>
                <a:latin typeface="+mn-lt"/>
              </a:defRPr>
            </a:lvl8pPr>
            <a:lvl9pPr marL="3810000" indent="-228600" algn="l" rtl="0" eaLnBrk="1" fontAlgn="base" hangingPunct="1">
              <a:spcBef>
                <a:spcPct val="20000"/>
              </a:spcBef>
              <a:spcAft>
                <a:spcPct val="0"/>
              </a:spcAft>
              <a:buChar char="»"/>
              <a:defRPr sz="1400">
                <a:solidFill>
                  <a:schemeClr val="tx1"/>
                </a:solidFill>
                <a:latin typeface="+mn-lt"/>
              </a:defRPr>
            </a:lvl9pPr>
          </a:lstStyle>
          <a:p>
            <a:pPr>
              <a:buFontTx/>
              <a:buNone/>
            </a:pPr>
            <a:r>
              <a:rPr lang="en-US" sz="2000" kern="0" dirty="0" smtClean="0">
                <a:solidFill>
                  <a:srgbClr val="003359"/>
                </a:solidFill>
              </a:rPr>
              <a:t>Smart Service World</a:t>
            </a:r>
          </a:p>
          <a:p>
            <a:pPr>
              <a:buFontTx/>
              <a:buNone/>
            </a:pPr>
            <a:r>
              <a:rPr lang="en-US" sz="2000" kern="0" dirty="0" smtClean="0">
                <a:solidFill>
                  <a:srgbClr val="003359"/>
                </a:solidFill>
              </a:rPr>
              <a:t>Cyber Physical Service Systems</a:t>
            </a:r>
          </a:p>
          <a:p>
            <a:pPr>
              <a:buFontTx/>
              <a:buNone/>
            </a:pPr>
            <a:r>
              <a:rPr lang="en-US" sz="2000" kern="0" dirty="0" smtClean="0">
                <a:solidFill>
                  <a:srgbClr val="003359"/>
                </a:solidFill>
              </a:rPr>
              <a:t>IT/IS ecosystems</a:t>
            </a:r>
          </a:p>
          <a:p>
            <a:pPr>
              <a:buFontTx/>
              <a:buNone/>
            </a:pPr>
            <a:r>
              <a:rPr lang="en-US" sz="2000" kern="0" dirty="0" smtClean="0">
                <a:solidFill>
                  <a:srgbClr val="003359"/>
                </a:solidFill>
              </a:rPr>
              <a:t>IS as platform</a:t>
            </a:r>
          </a:p>
          <a:p>
            <a:pPr>
              <a:buFontTx/>
              <a:buNone/>
            </a:pPr>
            <a:r>
              <a:rPr lang="en-US" sz="2000" kern="0" dirty="0" smtClean="0">
                <a:solidFill>
                  <a:srgbClr val="003359"/>
                </a:solidFill>
              </a:rPr>
              <a:t>IT ecosystems</a:t>
            </a:r>
          </a:p>
          <a:p>
            <a:pPr>
              <a:buFontTx/>
              <a:buNone/>
            </a:pPr>
            <a:r>
              <a:rPr lang="en-US" sz="2000" kern="0" dirty="0" smtClean="0">
                <a:solidFill>
                  <a:srgbClr val="003359"/>
                </a:solidFill>
              </a:rPr>
              <a:t>Proprietary IS</a:t>
            </a:r>
          </a:p>
          <a:p>
            <a:pPr>
              <a:buFontTx/>
              <a:buNone/>
            </a:pPr>
            <a:r>
              <a:rPr lang="en-US" sz="2000" kern="0" dirty="0" smtClean="0">
                <a:solidFill>
                  <a:srgbClr val="003359"/>
                </a:solidFill>
              </a:rPr>
              <a:t>Proprietary IT </a:t>
            </a:r>
            <a:endParaRPr lang="en-US" sz="2000" kern="0" dirty="0">
              <a:solidFill>
                <a:srgbClr val="003359"/>
              </a:solidFill>
            </a:endParaRPr>
          </a:p>
        </p:txBody>
      </p:sp>
    </p:spTree>
    <p:extLst>
      <p:ext uri="{BB962C8B-B14F-4D97-AF65-F5344CB8AC3E}">
        <p14:creationId xmlns:p14="http://schemas.microsoft.com/office/powerpoint/2010/main" val="206743747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bwMode="auto">
          <a:xfrm>
            <a:off x="341693" y="2470263"/>
            <a:ext cx="2656573" cy="3679564"/>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smtClean="0">
                <a:solidFill>
                  <a:schemeClr val="accent6">
                    <a:lumMod val="50000"/>
                  </a:schemeClr>
                </a:solidFill>
                <a:latin typeface="+mn-lt"/>
              </a:rPr>
              <a:t>Inevitable</a:t>
            </a:r>
          </a:p>
          <a:p>
            <a:pPr algn="ctr">
              <a:spcBef>
                <a:spcPts val="1200"/>
              </a:spcBef>
              <a:spcAft>
                <a:spcPts val="1200"/>
              </a:spcAft>
            </a:pPr>
            <a:r>
              <a:rPr lang="en-US" dirty="0" smtClean="0">
                <a:solidFill>
                  <a:schemeClr val="accent6">
                    <a:lumMod val="50000"/>
                  </a:schemeClr>
                </a:solidFill>
                <a:latin typeface="+mn-lt"/>
              </a:rPr>
              <a:t>Irreversible</a:t>
            </a:r>
          </a:p>
          <a:p>
            <a:pPr algn="ctr">
              <a:spcBef>
                <a:spcPts val="1200"/>
              </a:spcBef>
              <a:spcAft>
                <a:spcPts val="1200"/>
              </a:spcAft>
            </a:pPr>
            <a:r>
              <a:rPr lang="en-US" dirty="0" smtClean="0">
                <a:solidFill>
                  <a:schemeClr val="accent6">
                    <a:lumMod val="50000"/>
                  </a:schemeClr>
                </a:solidFill>
                <a:latin typeface="+mn-lt"/>
              </a:rPr>
              <a:t>Tremendously fast</a:t>
            </a:r>
          </a:p>
          <a:p>
            <a:pPr algn="ctr">
              <a:spcBef>
                <a:spcPts val="1200"/>
              </a:spcBef>
              <a:spcAft>
                <a:spcPts val="1200"/>
              </a:spcAft>
            </a:pPr>
            <a:r>
              <a:rPr lang="en-US" dirty="0" smtClean="0">
                <a:solidFill>
                  <a:schemeClr val="accent6">
                    <a:lumMod val="50000"/>
                  </a:schemeClr>
                </a:solidFill>
                <a:latin typeface="+mn-lt"/>
              </a:rPr>
              <a:t>Uncertain in the execution</a:t>
            </a:r>
            <a:endParaRPr lang="en-US" dirty="0">
              <a:solidFill>
                <a:schemeClr val="accent6">
                  <a:lumMod val="50000"/>
                </a:schemeClr>
              </a:solidFill>
              <a:latin typeface="+mn-lt"/>
            </a:endParaRPr>
          </a:p>
        </p:txBody>
      </p:sp>
      <p:sp>
        <p:nvSpPr>
          <p:cNvPr id="13" name="Rechteck 12"/>
          <p:cNvSpPr/>
          <p:nvPr/>
        </p:nvSpPr>
        <p:spPr bwMode="auto">
          <a:xfrm>
            <a:off x="341693" y="1759791"/>
            <a:ext cx="2656573" cy="710471"/>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Digital Transformation</a:t>
            </a:r>
            <a:endParaRPr lang="en-US" b="1" dirty="0">
              <a:solidFill>
                <a:srgbClr val="FFFFFF"/>
              </a:solidFill>
              <a:latin typeface="+mj-lt"/>
            </a:endParaRPr>
          </a:p>
        </p:txBody>
      </p:sp>
      <p:grpSp>
        <p:nvGrpSpPr>
          <p:cNvPr id="6" name="Gruppieren 5"/>
          <p:cNvGrpSpPr/>
          <p:nvPr/>
        </p:nvGrpSpPr>
        <p:grpSpPr>
          <a:xfrm>
            <a:off x="3243713" y="1759791"/>
            <a:ext cx="2656573" cy="4390035"/>
            <a:chOff x="3753852" y="2261929"/>
            <a:chExt cx="2656573" cy="3984867"/>
          </a:xfrm>
        </p:grpSpPr>
        <p:sp>
          <p:nvSpPr>
            <p:cNvPr id="10" name="Rechteck 9"/>
            <p:cNvSpPr/>
            <p:nvPr/>
          </p:nvSpPr>
          <p:spPr bwMode="auto">
            <a:xfrm>
              <a:off x="3753852"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spcBef>
                  <a:spcPts val="1200"/>
                </a:spcBef>
                <a:spcAft>
                  <a:spcPts val="1200"/>
                </a:spcAft>
              </a:pPr>
              <a:r>
                <a:rPr lang="en-US" dirty="0" smtClean="0">
                  <a:solidFill>
                    <a:schemeClr val="accent6">
                      <a:lumMod val="50000"/>
                    </a:schemeClr>
                  </a:solidFill>
                  <a:latin typeface="+mn-lt"/>
                </a:rPr>
                <a:t>Service Dominant Logic</a:t>
              </a:r>
            </a:p>
            <a:p>
              <a:pPr lvl="0" algn="ctr">
                <a:spcBef>
                  <a:spcPts val="1200"/>
                </a:spcBef>
                <a:spcAft>
                  <a:spcPts val="1200"/>
                </a:spcAft>
              </a:pPr>
              <a:r>
                <a:rPr lang="en-US" dirty="0" smtClean="0">
                  <a:solidFill>
                    <a:schemeClr val="accent6">
                      <a:lumMod val="50000"/>
                    </a:schemeClr>
                  </a:solidFill>
                  <a:latin typeface="+mn-lt"/>
                </a:rPr>
                <a:t>Ambidexterity</a:t>
              </a:r>
            </a:p>
            <a:p>
              <a:pPr algn="ctr">
                <a:spcBef>
                  <a:spcPts val="1200"/>
                </a:spcBef>
                <a:spcAft>
                  <a:spcPts val="1200"/>
                </a:spcAft>
              </a:pPr>
              <a:r>
                <a:rPr lang="en-US" dirty="0" smtClean="0">
                  <a:solidFill>
                    <a:schemeClr val="accent6">
                      <a:lumMod val="50000"/>
                    </a:schemeClr>
                  </a:solidFill>
                  <a:latin typeface="+mn-lt"/>
                </a:rPr>
                <a:t>Open innovation     on platforms</a:t>
              </a:r>
            </a:p>
            <a:p>
              <a:pPr lvl="0" algn="ctr">
                <a:spcBef>
                  <a:spcPts val="1200"/>
                </a:spcBef>
                <a:spcAft>
                  <a:spcPts val="1200"/>
                </a:spcAft>
              </a:pPr>
              <a:r>
                <a:rPr lang="en-US" dirty="0" smtClean="0">
                  <a:solidFill>
                    <a:schemeClr val="accent6">
                      <a:lumMod val="50000"/>
                    </a:schemeClr>
                  </a:solidFill>
                  <a:latin typeface="+mn-lt"/>
                </a:rPr>
                <a:t>Real Options            in the portfolio </a:t>
              </a:r>
              <a:endParaRPr lang="en-US" dirty="0">
                <a:solidFill>
                  <a:schemeClr val="accent6">
                    <a:lumMod val="50000"/>
                  </a:schemeClr>
                </a:solidFill>
                <a:latin typeface="+mn-lt"/>
              </a:endParaRPr>
            </a:p>
          </p:txBody>
        </p:sp>
        <p:sp>
          <p:nvSpPr>
            <p:cNvPr id="11" name="Rechteck 10"/>
            <p:cNvSpPr/>
            <p:nvPr/>
          </p:nvSpPr>
          <p:spPr bwMode="auto">
            <a:xfrm>
              <a:off x="3753852"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Explanatory Pattern</a:t>
              </a:r>
              <a:endParaRPr lang="en-US" b="1" dirty="0">
                <a:solidFill>
                  <a:srgbClr val="FFFFFF"/>
                </a:solidFill>
                <a:latin typeface="+mj-lt"/>
              </a:endParaRPr>
            </a:p>
          </p:txBody>
        </p:sp>
      </p:grpSp>
      <p:grpSp>
        <p:nvGrpSpPr>
          <p:cNvPr id="7" name="Gruppieren 6"/>
          <p:cNvGrpSpPr/>
          <p:nvPr/>
        </p:nvGrpSpPr>
        <p:grpSpPr>
          <a:xfrm>
            <a:off x="6145735" y="1759791"/>
            <a:ext cx="2656573" cy="4390036"/>
            <a:chOff x="6487427" y="2261929"/>
            <a:chExt cx="2656573" cy="3984867"/>
          </a:xfrm>
        </p:grpSpPr>
        <p:sp>
          <p:nvSpPr>
            <p:cNvPr id="8" name="Rechteck 7"/>
            <p:cNvSpPr/>
            <p:nvPr/>
          </p:nvSpPr>
          <p:spPr bwMode="auto">
            <a:xfrm>
              <a:off x="6487427"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smtClean="0">
                  <a:solidFill>
                    <a:schemeClr val="accent6">
                      <a:lumMod val="50000"/>
                    </a:schemeClr>
                  </a:solidFill>
                  <a:latin typeface="+mn-lt"/>
                </a:rPr>
                <a:t>Act „Value in use“</a:t>
              </a:r>
            </a:p>
            <a:p>
              <a:pPr lvl="0" algn="ctr">
                <a:spcBef>
                  <a:spcPts val="1200"/>
                </a:spcBef>
                <a:spcAft>
                  <a:spcPts val="1200"/>
                </a:spcAft>
              </a:pPr>
              <a:r>
                <a:rPr lang="en-US" dirty="0" smtClean="0">
                  <a:solidFill>
                    <a:schemeClr val="accent6">
                      <a:lumMod val="50000"/>
                    </a:schemeClr>
                  </a:solidFill>
                  <a:latin typeface="+mn-lt"/>
                </a:rPr>
                <a:t>Live Exploit </a:t>
              </a:r>
              <a:r>
                <a:rPr lang="en-US" u="sng" dirty="0" smtClean="0">
                  <a:solidFill>
                    <a:schemeClr val="accent6">
                      <a:lumMod val="50000"/>
                    </a:schemeClr>
                  </a:solidFill>
                  <a:latin typeface="+mn-lt"/>
                </a:rPr>
                <a:t>&amp; </a:t>
              </a:r>
              <a:r>
                <a:rPr lang="en-US" dirty="0" smtClean="0">
                  <a:solidFill>
                    <a:schemeClr val="accent6">
                      <a:lumMod val="50000"/>
                    </a:schemeClr>
                  </a:solidFill>
                  <a:latin typeface="+mn-lt"/>
                </a:rPr>
                <a:t>Explore</a:t>
              </a:r>
            </a:p>
            <a:p>
              <a:pPr algn="ctr">
                <a:spcBef>
                  <a:spcPts val="1200"/>
                </a:spcBef>
                <a:spcAft>
                  <a:spcPts val="1200"/>
                </a:spcAft>
              </a:pPr>
              <a:r>
                <a:rPr lang="en-US" dirty="0" err="1" smtClean="0">
                  <a:solidFill>
                    <a:schemeClr val="accent6">
                      <a:lumMod val="50000"/>
                    </a:schemeClr>
                  </a:solidFill>
                  <a:latin typeface="+mn-lt"/>
                </a:rPr>
                <a:t>Speed-on&amp;Stability-in</a:t>
              </a:r>
              <a:r>
                <a:rPr lang="en-US" dirty="0" smtClean="0">
                  <a:solidFill>
                    <a:schemeClr val="accent6">
                      <a:lumMod val="50000"/>
                    </a:schemeClr>
                  </a:solidFill>
                  <a:latin typeface="+mn-lt"/>
                </a:rPr>
                <a:t> the platforms</a:t>
              </a:r>
            </a:p>
            <a:p>
              <a:pPr algn="ctr">
                <a:spcBef>
                  <a:spcPts val="1200"/>
                </a:spcBef>
                <a:spcAft>
                  <a:spcPts val="1200"/>
                </a:spcAft>
              </a:pPr>
              <a:r>
                <a:rPr lang="en-US" dirty="0" smtClean="0">
                  <a:solidFill>
                    <a:schemeClr val="accent6">
                      <a:lumMod val="50000"/>
                    </a:schemeClr>
                  </a:solidFill>
                  <a:latin typeface="+mn-lt"/>
                </a:rPr>
                <a:t>Explore options</a:t>
              </a:r>
              <a:endParaRPr lang="en-US" dirty="0">
                <a:solidFill>
                  <a:schemeClr val="accent6">
                    <a:lumMod val="50000"/>
                  </a:schemeClr>
                </a:solidFill>
                <a:latin typeface="+mn-lt"/>
              </a:endParaRPr>
            </a:p>
          </p:txBody>
        </p:sp>
        <p:sp>
          <p:nvSpPr>
            <p:cNvPr id="9" name="Rechteck 8"/>
            <p:cNvSpPr/>
            <p:nvPr/>
          </p:nvSpPr>
          <p:spPr bwMode="auto">
            <a:xfrm>
              <a:off x="6487427"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lgn="ctr"/>
              <a:r>
                <a:rPr lang="en-US" b="1" dirty="0" smtClean="0">
                  <a:solidFill>
                    <a:srgbClr val="FFFFFF"/>
                  </a:solidFill>
                  <a:latin typeface="+mj-lt"/>
                </a:rPr>
                <a:t>Leadership Behavior</a:t>
              </a:r>
              <a:endParaRPr lang="en-US" b="1" dirty="0">
                <a:solidFill>
                  <a:srgbClr val="FFFFFF"/>
                </a:solidFill>
                <a:latin typeface="+mj-lt"/>
              </a:endParaRPr>
            </a:p>
          </p:txBody>
        </p:sp>
      </p:grpSp>
      <p:sp>
        <p:nvSpPr>
          <p:cNvPr id="14" name="Titel 1"/>
          <p:cNvSpPr>
            <a:spLocks noGrp="1"/>
          </p:cNvSpPr>
          <p:nvPr>
            <p:ph type="title"/>
          </p:nvPr>
        </p:nvSpPr>
        <p:spPr>
          <a:xfrm>
            <a:off x="508000" y="947192"/>
            <a:ext cx="8128000" cy="609600"/>
          </a:xfrm>
        </p:spPr>
        <p:txBody>
          <a:bodyPr/>
          <a:lstStyle/>
          <a:p>
            <a:pPr algn="r"/>
            <a:r>
              <a:rPr lang="en-US" dirty="0" smtClean="0"/>
              <a:t>Towards a culture </a:t>
            </a:r>
            <a:r>
              <a:rPr lang="en-US" dirty="0"/>
              <a:t>of (digital) transformation:  </a:t>
            </a:r>
            <a:br>
              <a:rPr lang="en-US" dirty="0"/>
            </a:br>
            <a:r>
              <a:rPr lang="en-US" dirty="0" smtClean="0"/>
              <a:t>people and technologies matter!</a:t>
            </a:r>
            <a:endParaRPr lang="en-US" dirty="0"/>
          </a:p>
        </p:txBody>
      </p:sp>
    </p:spTree>
    <p:extLst>
      <p:ext uri="{BB962C8B-B14F-4D97-AF65-F5344CB8AC3E}">
        <p14:creationId xmlns:p14="http://schemas.microsoft.com/office/powerpoint/2010/main" val="33907995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bwMode="auto">
          <a:xfrm>
            <a:off x="341693" y="2470263"/>
            <a:ext cx="2656573" cy="3679564"/>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smtClean="0">
                <a:solidFill>
                  <a:schemeClr val="accent6">
                    <a:lumMod val="50000"/>
                  </a:schemeClr>
                </a:solidFill>
                <a:latin typeface="+mn-lt"/>
              </a:rPr>
              <a:t>Inevitable</a:t>
            </a:r>
          </a:p>
          <a:p>
            <a:pPr algn="ctr">
              <a:spcBef>
                <a:spcPts val="1200"/>
              </a:spcBef>
              <a:spcAft>
                <a:spcPts val="1200"/>
              </a:spcAft>
            </a:pPr>
            <a:r>
              <a:rPr lang="en-US" dirty="0" smtClean="0">
                <a:solidFill>
                  <a:schemeClr val="accent6">
                    <a:lumMod val="50000"/>
                  </a:schemeClr>
                </a:solidFill>
                <a:latin typeface="+mn-lt"/>
              </a:rPr>
              <a:t>Irreversible</a:t>
            </a:r>
          </a:p>
          <a:p>
            <a:pPr algn="ctr">
              <a:spcBef>
                <a:spcPts val="1200"/>
              </a:spcBef>
              <a:spcAft>
                <a:spcPts val="1200"/>
              </a:spcAft>
            </a:pPr>
            <a:r>
              <a:rPr lang="en-US" dirty="0" smtClean="0">
                <a:solidFill>
                  <a:schemeClr val="accent6">
                    <a:lumMod val="50000"/>
                  </a:schemeClr>
                </a:solidFill>
                <a:latin typeface="+mn-lt"/>
              </a:rPr>
              <a:t>Tremendously fast</a:t>
            </a:r>
          </a:p>
          <a:p>
            <a:pPr algn="ctr">
              <a:spcBef>
                <a:spcPts val="1200"/>
              </a:spcBef>
              <a:spcAft>
                <a:spcPts val="1200"/>
              </a:spcAft>
            </a:pPr>
            <a:r>
              <a:rPr lang="en-US" dirty="0" smtClean="0">
                <a:solidFill>
                  <a:schemeClr val="accent6">
                    <a:lumMod val="50000"/>
                  </a:schemeClr>
                </a:solidFill>
                <a:latin typeface="+mn-lt"/>
              </a:rPr>
              <a:t>Uncertain in the execution</a:t>
            </a:r>
            <a:endParaRPr lang="en-US" dirty="0">
              <a:solidFill>
                <a:schemeClr val="accent6">
                  <a:lumMod val="50000"/>
                </a:schemeClr>
              </a:solidFill>
              <a:latin typeface="+mn-lt"/>
            </a:endParaRPr>
          </a:p>
        </p:txBody>
      </p:sp>
      <p:sp>
        <p:nvSpPr>
          <p:cNvPr id="13" name="Rechteck 12"/>
          <p:cNvSpPr/>
          <p:nvPr/>
        </p:nvSpPr>
        <p:spPr bwMode="auto">
          <a:xfrm>
            <a:off x="341693" y="1759791"/>
            <a:ext cx="2656573" cy="710471"/>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Digital Transformation</a:t>
            </a:r>
            <a:endParaRPr lang="en-US" b="1" dirty="0">
              <a:solidFill>
                <a:srgbClr val="FFFFFF"/>
              </a:solidFill>
              <a:latin typeface="+mj-lt"/>
            </a:endParaRPr>
          </a:p>
        </p:txBody>
      </p:sp>
      <p:grpSp>
        <p:nvGrpSpPr>
          <p:cNvPr id="6" name="Gruppieren 5"/>
          <p:cNvGrpSpPr/>
          <p:nvPr/>
        </p:nvGrpSpPr>
        <p:grpSpPr>
          <a:xfrm>
            <a:off x="3243713" y="1759791"/>
            <a:ext cx="2656573" cy="4390035"/>
            <a:chOff x="3753852" y="2261929"/>
            <a:chExt cx="2656573" cy="3984867"/>
          </a:xfrm>
        </p:grpSpPr>
        <p:sp>
          <p:nvSpPr>
            <p:cNvPr id="10" name="Rechteck 9"/>
            <p:cNvSpPr/>
            <p:nvPr/>
          </p:nvSpPr>
          <p:spPr bwMode="auto">
            <a:xfrm>
              <a:off x="3753852"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spcBef>
                  <a:spcPts val="1200"/>
                </a:spcBef>
                <a:spcAft>
                  <a:spcPts val="1200"/>
                </a:spcAft>
              </a:pPr>
              <a:r>
                <a:rPr lang="en-US" dirty="0" smtClean="0">
                  <a:solidFill>
                    <a:schemeClr val="accent6">
                      <a:lumMod val="50000"/>
                    </a:schemeClr>
                  </a:solidFill>
                  <a:latin typeface="+mn-lt"/>
                </a:rPr>
                <a:t>Service Dominant Logic</a:t>
              </a:r>
            </a:p>
            <a:p>
              <a:pPr lvl="0" algn="ctr">
                <a:spcBef>
                  <a:spcPts val="1200"/>
                </a:spcBef>
                <a:spcAft>
                  <a:spcPts val="1200"/>
                </a:spcAft>
              </a:pPr>
              <a:r>
                <a:rPr lang="en-US" dirty="0" smtClean="0">
                  <a:solidFill>
                    <a:schemeClr val="accent6">
                      <a:lumMod val="50000"/>
                    </a:schemeClr>
                  </a:solidFill>
                  <a:latin typeface="+mn-lt"/>
                </a:rPr>
                <a:t>Ambidexterity</a:t>
              </a:r>
            </a:p>
            <a:p>
              <a:pPr algn="ctr">
                <a:spcBef>
                  <a:spcPts val="1200"/>
                </a:spcBef>
                <a:spcAft>
                  <a:spcPts val="1200"/>
                </a:spcAft>
              </a:pPr>
              <a:r>
                <a:rPr lang="en-US" dirty="0" smtClean="0">
                  <a:solidFill>
                    <a:schemeClr val="accent6">
                      <a:lumMod val="50000"/>
                    </a:schemeClr>
                  </a:solidFill>
                  <a:latin typeface="+mn-lt"/>
                </a:rPr>
                <a:t>Open innovation     on platforms</a:t>
              </a:r>
            </a:p>
            <a:p>
              <a:pPr lvl="0" algn="ctr">
                <a:spcBef>
                  <a:spcPts val="1200"/>
                </a:spcBef>
                <a:spcAft>
                  <a:spcPts val="1200"/>
                </a:spcAft>
              </a:pPr>
              <a:r>
                <a:rPr lang="en-US" dirty="0" smtClean="0">
                  <a:solidFill>
                    <a:schemeClr val="accent6">
                      <a:lumMod val="50000"/>
                    </a:schemeClr>
                  </a:solidFill>
                  <a:latin typeface="+mn-lt"/>
                </a:rPr>
                <a:t>Real Options            in the portfolio </a:t>
              </a:r>
              <a:endParaRPr lang="en-US" dirty="0">
                <a:solidFill>
                  <a:schemeClr val="accent6">
                    <a:lumMod val="50000"/>
                  </a:schemeClr>
                </a:solidFill>
                <a:latin typeface="+mn-lt"/>
              </a:endParaRPr>
            </a:p>
          </p:txBody>
        </p:sp>
        <p:sp>
          <p:nvSpPr>
            <p:cNvPr id="11" name="Rechteck 10"/>
            <p:cNvSpPr/>
            <p:nvPr/>
          </p:nvSpPr>
          <p:spPr bwMode="auto">
            <a:xfrm>
              <a:off x="3753852"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Explanatory Model</a:t>
              </a:r>
              <a:endParaRPr lang="en-US" b="1" dirty="0">
                <a:solidFill>
                  <a:srgbClr val="FFFFFF"/>
                </a:solidFill>
                <a:latin typeface="+mj-lt"/>
              </a:endParaRPr>
            </a:p>
          </p:txBody>
        </p:sp>
      </p:grpSp>
      <p:grpSp>
        <p:nvGrpSpPr>
          <p:cNvPr id="7" name="Gruppieren 6"/>
          <p:cNvGrpSpPr/>
          <p:nvPr/>
        </p:nvGrpSpPr>
        <p:grpSpPr>
          <a:xfrm>
            <a:off x="6145735" y="1759791"/>
            <a:ext cx="2656573" cy="4390036"/>
            <a:chOff x="6487427" y="2261929"/>
            <a:chExt cx="2656573" cy="3984867"/>
          </a:xfrm>
        </p:grpSpPr>
        <p:sp>
          <p:nvSpPr>
            <p:cNvPr id="8" name="Rechteck 7"/>
            <p:cNvSpPr/>
            <p:nvPr/>
          </p:nvSpPr>
          <p:spPr bwMode="auto">
            <a:xfrm>
              <a:off x="6487427"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smtClean="0">
                  <a:solidFill>
                    <a:schemeClr val="accent6">
                      <a:lumMod val="50000"/>
                    </a:schemeClr>
                  </a:solidFill>
                  <a:latin typeface="+mn-lt"/>
                </a:rPr>
                <a:t>Act „Value in use“</a:t>
              </a:r>
            </a:p>
            <a:p>
              <a:pPr lvl="0" algn="ctr">
                <a:spcBef>
                  <a:spcPts val="1200"/>
                </a:spcBef>
                <a:spcAft>
                  <a:spcPts val="1200"/>
                </a:spcAft>
              </a:pPr>
              <a:r>
                <a:rPr lang="en-US" dirty="0" smtClean="0">
                  <a:solidFill>
                    <a:schemeClr val="accent6">
                      <a:lumMod val="50000"/>
                    </a:schemeClr>
                  </a:solidFill>
                  <a:latin typeface="+mn-lt"/>
                </a:rPr>
                <a:t>Live Exploit </a:t>
              </a:r>
              <a:r>
                <a:rPr lang="en-US" u="sng" dirty="0" smtClean="0">
                  <a:solidFill>
                    <a:schemeClr val="accent6">
                      <a:lumMod val="50000"/>
                    </a:schemeClr>
                  </a:solidFill>
                  <a:latin typeface="+mn-lt"/>
                </a:rPr>
                <a:t>&amp; </a:t>
              </a:r>
              <a:r>
                <a:rPr lang="en-US" dirty="0" smtClean="0">
                  <a:solidFill>
                    <a:schemeClr val="accent6">
                      <a:lumMod val="50000"/>
                    </a:schemeClr>
                  </a:solidFill>
                  <a:latin typeface="+mn-lt"/>
                </a:rPr>
                <a:t>Explore</a:t>
              </a:r>
            </a:p>
            <a:p>
              <a:pPr algn="ctr">
                <a:spcBef>
                  <a:spcPts val="1200"/>
                </a:spcBef>
                <a:spcAft>
                  <a:spcPts val="1200"/>
                </a:spcAft>
              </a:pPr>
              <a:r>
                <a:rPr lang="en-US" dirty="0" err="1" smtClean="0">
                  <a:solidFill>
                    <a:schemeClr val="accent6">
                      <a:lumMod val="50000"/>
                    </a:schemeClr>
                  </a:solidFill>
                  <a:latin typeface="+mn-lt"/>
                </a:rPr>
                <a:t>Speed-on&amp;Stability-in</a:t>
              </a:r>
              <a:r>
                <a:rPr lang="en-US" dirty="0" smtClean="0">
                  <a:solidFill>
                    <a:schemeClr val="accent6">
                      <a:lumMod val="50000"/>
                    </a:schemeClr>
                  </a:solidFill>
                  <a:latin typeface="+mn-lt"/>
                </a:rPr>
                <a:t> the platforms</a:t>
              </a:r>
            </a:p>
            <a:p>
              <a:pPr algn="ctr">
                <a:spcBef>
                  <a:spcPts val="1200"/>
                </a:spcBef>
                <a:spcAft>
                  <a:spcPts val="1200"/>
                </a:spcAft>
              </a:pPr>
              <a:r>
                <a:rPr lang="en-US" dirty="0" smtClean="0">
                  <a:solidFill>
                    <a:schemeClr val="accent6">
                      <a:lumMod val="50000"/>
                    </a:schemeClr>
                  </a:solidFill>
                  <a:latin typeface="+mn-lt"/>
                </a:rPr>
                <a:t>Explore options</a:t>
              </a:r>
              <a:endParaRPr lang="en-US" dirty="0">
                <a:solidFill>
                  <a:schemeClr val="accent6">
                    <a:lumMod val="50000"/>
                  </a:schemeClr>
                </a:solidFill>
                <a:latin typeface="+mn-lt"/>
              </a:endParaRPr>
            </a:p>
          </p:txBody>
        </p:sp>
        <p:sp>
          <p:nvSpPr>
            <p:cNvPr id="9" name="Rechteck 8"/>
            <p:cNvSpPr/>
            <p:nvPr/>
          </p:nvSpPr>
          <p:spPr bwMode="auto">
            <a:xfrm>
              <a:off x="6487427"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lgn="ctr"/>
              <a:r>
                <a:rPr lang="en-US" b="1" dirty="0" smtClean="0">
                  <a:solidFill>
                    <a:srgbClr val="FFFFFF"/>
                  </a:solidFill>
                  <a:latin typeface="+mj-lt"/>
                </a:rPr>
                <a:t>Leadership Behavior</a:t>
              </a:r>
              <a:endParaRPr lang="en-US" b="1" dirty="0">
                <a:solidFill>
                  <a:srgbClr val="FFFFFF"/>
                </a:solidFill>
                <a:latin typeface="+mj-lt"/>
              </a:endParaRPr>
            </a:p>
          </p:txBody>
        </p:sp>
      </p:grpSp>
      <p:sp>
        <p:nvSpPr>
          <p:cNvPr id="14" name="Titel 1"/>
          <p:cNvSpPr>
            <a:spLocks noGrp="1"/>
          </p:cNvSpPr>
          <p:nvPr>
            <p:ph type="title"/>
          </p:nvPr>
        </p:nvSpPr>
        <p:spPr>
          <a:xfrm>
            <a:off x="508000" y="947192"/>
            <a:ext cx="8128000" cy="609600"/>
          </a:xfrm>
        </p:spPr>
        <p:txBody>
          <a:bodyPr/>
          <a:lstStyle/>
          <a:p>
            <a:pPr algn="r"/>
            <a:r>
              <a:rPr lang="en-US" dirty="0" smtClean="0"/>
              <a:t>Towards a culture </a:t>
            </a:r>
            <a:r>
              <a:rPr lang="en-US" dirty="0"/>
              <a:t>of (digital) transformation:  </a:t>
            </a:r>
            <a:br>
              <a:rPr lang="en-US" dirty="0"/>
            </a:br>
            <a:r>
              <a:rPr lang="en-US" dirty="0" smtClean="0"/>
              <a:t>people and technologies and law matter</a:t>
            </a:r>
            <a:endParaRPr lang="en-US" dirty="0"/>
          </a:p>
        </p:txBody>
      </p:sp>
      <p:sp>
        <p:nvSpPr>
          <p:cNvPr id="15" name="Rechteck 14"/>
          <p:cNvSpPr/>
          <p:nvPr/>
        </p:nvSpPr>
        <p:spPr bwMode="auto">
          <a:xfrm>
            <a:off x="228600" y="1582444"/>
            <a:ext cx="8750300" cy="4673600"/>
          </a:xfrm>
          <a:prstGeom prst="rect">
            <a:avLst/>
          </a:prstGeom>
          <a:solidFill>
            <a:schemeClr val="bg1">
              <a:lumMod val="85000"/>
              <a:alpha val="86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400" b="0" i="0" u="none" strike="noStrike" cap="none" normalizeH="0" baseline="0" dirty="0" err="1" smtClean="0">
              <a:ln>
                <a:noFill/>
              </a:ln>
              <a:solidFill>
                <a:schemeClr val="bg1"/>
              </a:solidFill>
              <a:effectLst/>
              <a:latin typeface="Arial" pitchFamily="34" charset="0"/>
            </a:endParaRPr>
          </a:p>
        </p:txBody>
      </p:sp>
      <p:grpSp>
        <p:nvGrpSpPr>
          <p:cNvPr id="16" name="Gruppieren 15"/>
          <p:cNvGrpSpPr/>
          <p:nvPr/>
        </p:nvGrpSpPr>
        <p:grpSpPr>
          <a:xfrm>
            <a:off x="1427583" y="1986835"/>
            <a:ext cx="6288832" cy="4162991"/>
            <a:chOff x="3753852" y="2261929"/>
            <a:chExt cx="2656573" cy="4167444"/>
          </a:xfrm>
        </p:grpSpPr>
        <p:sp>
          <p:nvSpPr>
            <p:cNvPr id="17" name="Rechteck 16"/>
            <p:cNvSpPr/>
            <p:nvPr/>
          </p:nvSpPr>
          <p:spPr bwMode="auto">
            <a:xfrm>
              <a:off x="3753852" y="2840973"/>
              <a:ext cx="2656573" cy="35884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endParaRPr lang="de-DE" sz="2800" dirty="0" smtClean="0">
                <a:solidFill>
                  <a:srgbClr val="000000"/>
                </a:solidFill>
                <a:latin typeface="Arial Narrow" panose="020B0606020202030204" pitchFamily="34" charset="0"/>
              </a:endParaRPr>
            </a:p>
            <a:p>
              <a:pPr algn="ctr">
                <a:spcBef>
                  <a:spcPts val="1200"/>
                </a:spcBef>
                <a:spcAft>
                  <a:spcPts val="1200"/>
                </a:spcAft>
              </a:pPr>
              <a:r>
                <a:rPr lang="de-DE" sz="2800" dirty="0" smtClean="0">
                  <a:solidFill>
                    <a:srgbClr val="000000"/>
                  </a:solidFill>
                  <a:latin typeface="Arial Narrow" panose="020B0606020202030204" pitchFamily="34" charset="0"/>
                </a:rPr>
                <a:t>Privacy</a:t>
              </a:r>
              <a:endParaRPr lang="de-DE" sz="2800" i="1" dirty="0">
                <a:solidFill>
                  <a:srgbClr val="000000"/>
                </a:solidFill>
                <a:latin typeface="Arial Narrow" panose="020B0606020202030204" pitchFamily="34" charset="0"/>
              </a:endParaRPr>
            </a:p>
            <a:p>
              <a:pPr algn="ctr">
                <a:spcBef>
                  <a:spcPts val="1200"/>
                </a:spcBef>
                <a:spcAft>
                  <a:spcPts val="1200"/>
                </a:spcAft>
              </a:pPr>
              <a:r>
                <a:rPr lang="en-US" sz="2800" dirty="0" err="1" smtClean="0">
                  <a:solidFill>
                    <a:srgbClr val="000000"/>
                  </a:solidFill>
                  <a:latin typeface="Arial Narrow" panose="020B0606020202030204" pitchFamily="34" charset="0"/>
                </a:rPr>
                <a:t>CyberSecurity</a:t>
              </a:r>
              <a:endParaRPr lang="en-US" sz="2800" dirty="0">
                <a:solidFill>
                  <a:srgbClr val="000000"/>
                </a:solidFill>
                <a:latin typeface="Arial Narrow" panose="020B0606020202030204" pitchFamily="34" charset="0"/>
              </a:endParaRPr>
            </a:p>
            <a:p>
              <a:pPr lvl="0" algn="ctr">
                <a:spcBef>
                  <a:spcPts val="1200"/>
                </a:spcBef>
                <a:spcAft>
                  <a:spcPts val="1200"/>
                </a:spcAft>
              </a:pPr>
              <a:r>
                <a:rPr lang="de-DE" sz="2800" dirty="0" smtClean="0">
                  <a:latin typeface="Arial Narrow" panose="020B0606020202030204" pitchFamily="34" charset="0"/>
                </a:rPr>
                <a:t>Trust</a:t>
              </a:r>
            </a:p>
            <a:p>
              <a:pPr algn="ctr">
                <a:spcBef>
                  <a:spcPts val="1200"/>
                </a:spcBef>
                <a:spcAft>
                  <a:spcPts val="1200"/>
                </a:spcAft>
              </a:pPr>
              <a:r>
                <a:rPr lang="en-US" sz="2800" dirty="0" smtClean="0">
                  <a:solidFill>
                    <a:srgbClr val="000000"/>
                  </a:solidFill>
                  <a:latin typeface="Arial Narrow" panose="020B0606020202030204" pitchFamily="34" charset="0"/>
                </a:rPr>
                <a:t>Principles</a:t>
              </a:r>
            </a:p>
            <a:p>
              <a:pPr lvl="0" algn="ctr">
                <a:spcBef>
                  <a:spcPts val="1200"/>
                </a:spcBef>
                <a:spcAft>
                  <a:spcPts val="1200"/>
                </a:spcAft>
              </a:pPr>
              <a:endParaRPr lang="en-US" dirty="0">
                <a:solidFill>
                  <a:srgbClr val="000000"/>
                </a:solidFill>
              </a:endParaRPr>
            </a:p>
          </p:txBody>
        </p:sp>
        <p:sp>
          <p:nvSpPr>
            <p:cNvPr id="18" name="Rechteck 17"/>
            <p:cNvSpPr/>
            <p:nvPr/>
          </p:nvSpPr>
          <p:spPr bwMode="auto">
            <a:xfrm>
              <a:off x="3753852" y="2261929"/>
              <a:ext cx="2656573" cy="644900"/>
            </a:xfrm>
            <a:prstGeom prst="rect">
              <a:avLst/>
            </a:prstGeom>
            <a:solidFill>
              <a:srgbClr val="86B8FA"/>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de-DE" b="1" dirty="0" err="1" smtClean="0">
                  <a:solidFill>
                    <a:schemeClr val="bg1"/>
                  </a:solidFill>
                  <a:latin typeface="Arial" pitchFamily="34" charset="0"/>
                </a:rPr>
                <a:t>Requirements</a:t>
              </a:r>
              <a:r>
                <a:rPr lang="de-DE" b="1" dirty="0" smtClean="0">
                  <a:solidFill>
                    <a:schemeClr val="bg1"/>
                  </a:solidFill>
                  <a:latin typeface="Arial" pitchFamily="34" charset="0"/>
                </a:rPr>
                <a:t> </a:t>
              </a:r>
              <a:r>
                <a:rPr lang="de-DE" b="1" dirty="0" err="1" smtClean="0">
                  <a:solidFill>
                    <a:schemeClr val="bg1"/>
                  </a:solidFill>
                  <a:latin typeface="Arial" pitchFamily="34" charset="0"/>
                </a:rPr>
                <a:t>until</a:t>
              </a:r>
              <a:r>
                <a:rPr lang="de-DE" b="1" dirty="0" smtClean="0">
                  <a:solidFill>
                    <a:schemeClr val="bg1"/>
                  </a:solidFill>
                  <a:latin typeface="Arial" pitchFamily="34" charset="0"/>
                </a:rPr>
                <a:t> </a:t>
              </a:r>
              <a:r>
                <a:rPr lang="de-DE" b="1" dirty="0" err="1" smtClean="0">
                  <a:solidFill>
                    <a:schemeClr val="bg1"/>
                  </a:solidFill>
                  <a:latin typeface="Arial" pitchFamily="34" charset="0"/>
                </a:rPr>
                <a:t>now</a:t>
              </a:r>
              <a:r>
                <a:rPr lang="de-DE" b="1" dirty="0" smtClean="0">
                  <a:solidFill>
                    <a:schemeClr val="bg1"/>
                  </a:solidFill>
                  <a:latin typeface="Arial" pitchFamily="34" charset="0"/>
                </a:rPr>
                <a:t> </a:t>
              </a:r>
              <a:endParaRPr kumimoji="0" lang="de-DE" sz="2000" b="1" i="0" u="none" strike="noStrike" cap="none" normalizeH="0" baseline="0" dirty="0" smtClean="0">
                <a:ln>
                  <a:noFill/>
                </a:ln>
                <a:solidFill>
                  <a:schemeClr val="bg1"/>
                </a:solidFill>
                <a:effectLst/>
                <a:latin typeface="Arial" pitchFamily="34" charset="0"/>
              </a:endParaRPr>
            </a:p>
          </p:txBody>
        </p:sp>
      </p:grpSp>
    </p:spTree>
    <p:extLst>
      <p:ext uri="{BB962C8B-B14F-4D97-AF65-F5344CB8AC3E}">
        <p14:creationId xmlns:p14="http://schemas.microsoft.com/office/powerpoint/2010/main" val="3680060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el 1"/>
          <p:cNvSpPr>
            <a:spLocks noGrp="1"/>
          </p:cNvSpPr>
          <p:nvPr>
            <p:ph type="title"/>
          </p:nvPr>
        </p:nvSpPr>
        <p:spPr/>
        <p:txBody>
          <a:bodyPr/>
          <a:lstStyle/>
          <a:p>
            <a:r>
              <a:rPr lang="en-US" altLang="de-DE" dirty="0" smtClean="0"/>
              <a:t>Disruptive platform-based innovation</a:t>
            </a:r>
            <a:endParaRPr lang="en-US" altLang="de-DE" dirty="0"/>
          </a:p>
        </p:txBody>
      </p:sp>
      <p:sp>
        <p:nvSpPr>
          <p:cNvPr id="3" name="Inhaltsplatzhalter 2"/>
          <p:cNvSpPr>
            <a:spLocks noGrp="1"/>
          </p:cNvSpPr>
          <p:nvPr>
            <p:ph idx="1"/>
          </p:nvPr>
        </p:nvSpPr>
        <p:spPr/>
        <p:txBody>
          <a:bodyPr/>
          <a:lstStyle/>
          <a:p>
            <a:pPr marL="342900" indent="-342900">
              <a:spcBef>
                <a:spcPts val="2400"/>
              </a:spcBef>
              <a:buFont typeface="Arial" panose="020B0604020202020204" pitchFamily="34" charset="0"/>
              <a:buChar char="•"/>
              <a:defRPr/>
            </a:pPr>
            <a:r>
              <a:rPr lang="en-US" sz="2200" dirty="0" smtClean="0">
                <a:latin typeface="+mj-lt"/>
              </a:rPr>
              <a:t>Co-evolution in the </a:t>
            </a:r>
            <a:r>
              <a:rPr lang="en-US" sz="2200" b="1" dirty="0" smtClean="0">
                <a:latin typeface="+mj-lt"/>
              </a:rPr>
              <a:t>entire-supply-ecosystem </a:t>
            </a:r>
            <a:r>
              <a:rPr lang="en-US" sz="2200" dirty="0" smtClean="0">
                <a:latin typeface="+mj-lt"/>
              </a:rPr>
              <a:t>of single suppliers, solution developers and operators in the service ecosystem (in multilateral governance structure)</a:t>
            </a:r>
          </a:p>
          <a:p>
            <a:pPr>
              <a:spcBef>
                <a:spcPts val="2400"/>
              </a:spcBef>
              <a:buFont typeface="Arial" panose="020B0604020202020204" pitchFamily="34" charset="0"/>
              <a:buChar char="•"/>
              <a:defRPr/>
            </a:pPr>
            <a:r>
              <a:rPr lang="en-US" sz="2200" dirty="0" smtClean="0">
                <a:latin typeface="+mj-lt"/>
              </a:rPr>
              <a:t>Co-evolution in the </a:t>
            </a:r>
            <a:r>
              <a:rPr lang="en-US" sz="2200" b="1" dirty="0" smtClean="0">
                <a:latin typeface="+mj-lt"/>
              </a:rPr>
              <a:t>supply-demand-relationship </a:t>
            </a:r>
            <a:r>
              <a:rPr lang="en-US" sz="2200" dirty="0" smtClean="0">
                <a:latin typeface="+mj-lt"/>
              </a:rPr>
              <a:t>of single suppliers, solution developers, operators and users throughout the </a:t>
            </a:r>
            <a:r>
              <a:rPr lang="en-US" sz="2200" dirty="0">
                <a:latin typeface="+mj-lt"/>
              </a:rPr>
              <a:t>service ecosystem </a:t>
            </a:r>
            <a:r>
              <a:rPr lang="en-US" sz="2200" dirty="0" smtClean="0">
                <a:latin typeface="+mj-lt"/>
              </a:rPr>
              <a:t>(in multilateral governance structure)</a:t>
            </a:r>
          </a:p>
          <a:p>
            <a:pPr marL="342900" indent="-342900">
              <a:spcBef>
                <a:spcPts val="2400"/>
              </a:spcBef>
              <a:buFont typeface="Arial" panose="020B0604020202020204" pitchFamily="34" charset="0"/>
              <a:buChar char="•"/>
              <a:defRPr/>
            </a:pPr>
            <a:r>
              <a:rPr lang="en-US" sz="2200" b="1" dirty="0" smtClean="0">
                <a:latin typeface="+mj-lt"/>
              </a:rPr>
              <a:t>Concept-context changes </a:t>
            </a:r>
            <a:r>
              <a:rPr lang="en-US" sz="2200" dirty="0" smtClean="0">
                <a:latin typeface="+mj-lt"/>
              </a:rPr>
              <a:t>via (Re-)regulation</a:t>
            </a:r>
            <a:endParaRPr lang="en-US" sz="2200" i="1" dirty="0">
              <a:latin typeface="+mj-lt"/>
            </a:endParaRPr>
          </a:p>
        </p:txBody>
      </p:sp>
    </p:spTree>
    <p:extLst>
      <p:ext uri="{BB962C8B-B14F-4D97-AF65-F5344CB8AC3E}">
        <p14:creationId xmlns:p14="http://schemas.microsoft.com/office/powerpoint/2010/main" val="7883171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t>
            </a:r>
            <a:r>
              <a:rPr lang="de-DE" dirty="0" err="1" smtClean="0"/>
              <a:t>new</a:t>
            </a:r>
            <a:r>
              <a:rPr lang="de-DE" dirty="0" smtClean="0"/>
              <a:t> digital </a:t>
            </a:r>
            <a:r>
              <a:rPr lang="de-DE" dirty="0" err="1" smtClean="0"/>
              <a:t>life</a:t>
            </a:r>
            <a:r>
              <a:rPr lang="de-DE" dirty="0" smtClean="0"/>
              <a:t>“ </a:t>
            </a:r>
            <a:endParaRPr lang="de-DE" dirty="0"/>
          </a:p>
        </p:txBody>
      </p:sp>
      <p:sp>
        <p:nvSpPr>
          <p:cNvPr id="3" name="Inhaltsplatzhalter 2"/>
          <p:cNvSpPr>
            <a:spLocks noGrp="1"/>
          </p:cNvSpPr>
          <p:nvPr>
            <p:ph idx="1"/>
          </p:nvPr>
        </p:nvSpPr>
        <p:spPr>
          <a:xfrm>
            <a:off x="507999" y="1828800"/>
            <a:ext cx="8387425" cy="4343400"/>
          </a:xfrm>
        </p:spPr>
        <p:txBody>
          <a:bodyPr/>
          <a:lstStyle/>
          <a:p>
            <a:pPr marL="0" indent="0">
              <a:buNone/>
            </a:pPr>
            <a:r>
              <a:rPr lang="en-US" sz="2800" dirty="0">
                <a:latin typeface="Arial Narrow" panose="020B0606020202030204" pitchFamily="34" charset="0"/>
              </a:rPr>
              <a:t>“In face-to-face encounters, our interactions are </a:t>
            </a:r>
            <a:endParaRPr lang="en-US" sz="2800" dirty="0" smtClean="0">
              <a:latin typeface="Arial Narrow" panose="020B0606020202030204" pitchFamily="34" charset="0"/>
            </a:endParaRPr>
          </a:p>
          <a:p>
            <a:pPr marL="0" indent="0">
              <a:buNone/>
            </a:pPr>
            <a:r>
              <a:rPr lang="en-US" sz="2800" dirty="0">
                <a:latin typeface="Arial Narrow" panose="020B0606020202030204" pitchFamily="34" charset="0"/>
              </a:rPr>
              <a:t>	</a:t>
            </a:r>
            <a:r>
              <a:rPr lang="en-US" sz="2800" b="1" dirty="0" smtClean="0">
                <a:solidFill>
                  <a:srgbClr val="0070C0"/>
                </a:solidFill>
                <a:latin typeface="Arial Narrow" panose="020B0606020202030204" pitchFamily="34" charset="0"/>
              </a:rPr>
              <a:t>"</a:t>
            </a:r>
            <a:r>
              <a:rPr lang="en-US" sz="2800" b="1" dirty="0">
                <a:solidFill>
                  <a:srgbClr val="0070C0"/>
                </a:solidFill>
                <a:latin typeface="Arial Narrow" panose="020B0606020202030204" pitchFamily="34" charset="0"/>
              </a:rPr>
              <a:t>private by default, public through effort." </a:t>
            </a:r>
            <a:endParaRPr lang="en-US" sz="2800" b="1" dirty="0" smtClean="0">
              <a:solidFill>
                <a:srgbClr val="0070C0"/>
              </a:solidFill>
              <a:latin typeface="Arial Narrow" panose="020B0606020202030204" pitchFamily="34" charset="0"/>
            </a:endParaRPr>
          </a:p>
          <a:p>
            <a:pPr marL="0" indent="0">
              <a:buNone/>
            </a:pPr>
            <a:endParaRPr lang="en-US" sz="2800" dirty="0" smtClean="0">
              <a:latin typeface="Arial Narrow" panose="020B0606020202030204" pitchFamily="34" charset="0"/>
            </a:endParaRPr>
          </a:p>
          <a:p>
            <a:pPr marL="0" indent="0">
              <a:buNone/>
            </a:pPr>
            <a:r>
              <a:rPr lang="en-US" sz="2800" dirty="0" smtClean="0">
                <a:latin typeface="Arial Narrow" panose="020B0606020202030204" pitchFamily="34" charset="0"/>
              </a:rPr>
              <a:t>With </a:t>
            </a:r>
            <a:r>
              <a:rPr lang="en-US" sz="2800" dirty="0">
                <a:latin typeface="Arial Narrow" panose="020B0606020202030204" pitchFamily="34" charset="0"/>
              </a:rPr>
              <a:t>mediated technologies, the defaults are inverted. </a:t>
            </a:r>
            <a:r>
              <a:rPr lang="en-US" sz="2800" dirty="0" smtClean="0">
                <a:latin typeface="Arial Narrow" panose="020B0606020202030204" pitchFamily="34" charset="0"/>
              </a:rPr>
              <a:t>Interactions </a:t>
            </a:r>
            <a:r>
              <a:rPr lang="en-US" sz="2800" dirty="0">
                <a:latin typeface="Arial Narrow" panose="020B0606020202030204" pitchFamily="34" charset="0"/>
              </a:rPr>
              <a:t>are </a:t>
            </a:r>
            <a:endParaRPr lang="en-US" sz="2800" dirty="0" smtClean="0">
              <a:latin typeface="Arial Narrow" panose="020B0606020202030204" pitchFamily="34" charset="0"/>
            </a:endParaRPr>
          </a:p>
          <a:p>
            <a:pPr marL="0" indent="0">
              <a:buNone/>
            </a:pPr>
            <a:r>
              <a:rPr lang="en-US" sz="2800" dirty="0">
                <a:latin typeface="Arial Narrow" panose="020B0606020202030204" pitchFamily="34" charset="0"/>
              </a:rPr>
              <a:t>	</a:t>
            </a:r>
            <a:r>
              <a:rPr lang="en-US" sz="2800" b="1" dirty="0" smtClean="0">
                <a:latin typeface="Arial Narrow" panose="020B0606020202030204" pitchFamily="34" charset="0"/>
              </a:rPr>
              <a:t>"</a:t>
            </a:r>
            <a:r>
              <a:rPr lang="en-US" sz="2800" b="1" dirty="0">
                <a:latin typeface="Arial Narrow" panose="020B0606020202030204" pitchFamily="34" charset="0"/>
              </a:rPr>
              <a:t>public by default, private through effort</a:t>
            </a:r>
            <a:r>
              <a:rPr lang="en-US" sz="2800" b="1" dirty="0" smtClean="0">
                <a:latin typeface="Arial Narrow" panose="020B0606020202030204" pitchFamily="34" charset="0"/>
              </a:rPr>
              <a:t>.“</a:t>
            </a:r>
          </a:p>
          <a:p>
            <a:pPr marL="0" indent="0">
              <a:buNone/>
            </a:pPr>
            <a:endParaRPr lang="en-US" b="1" i="1" dirty="0" smtClean="0">
              <a:latin typeface="Arial Narrow" panose="020B0606020202030204" pitchFamily="34" charset="0"/>
            </a:endParaRPr>
          </a:p>
          <a:p>
            <a:pPr marL="0" indent="0">
              <a:buNone/>
            </a:pPr>
            <a:endParaRPr lang="en-US" b="1" i="1" dirty="0" smtClean="0">
              <a:latin typeface="Arial Narrow" panose="020B0606020202030204" pitchFamily="34" charset="0"/>
            </a:endParaRPr>
          </a:p>
          <a:p>
            <a:pPr marL="0" indent="0">
              <a:buNone/>
            </a:pPr>
            <a:r>
              <a:rPr lang="en-US" sz="1400" b="1" i="1" dirty="0" err="1" smtClean="0">
                <a:latin typeface="Arial Narrow" panose="020B0606020202030204" pitchFamily="34" charset="0"/>
              </a:rPr>
              <a:t>danah</a:t>
            </a:r>
            <a:r>
              <a:rPr lang="en-US" sz="1400" b="1" i="1" dirty="0" smtClean="0">
                <a:latin typeface="Arial Narrow" panose="020B0606020202030204" pitchFamily="34" charset="0"/>
              </a:rPr>
              <a:t> </a:t>
            </a:r>
            <a:r>
              <a:rPr lang="en-US" sz="1400" b="1" i="1" dirty="0" err="1" smtClean="0">
                <a:latin typeface="Arial Narrow" panose="020B0606020202030204" pitchFamily="34" charset="0"/>
              </a:rPr>
              <a:t>boyd</a:t>
            </a:r>
            <a:r>
              <a:rPr lang="en-US" sz="1400" b="1" i="1" dirty="0" smtClean="0">
                <a:latin typeface="Arial Narrow" panose="020B0606020202030204" pitchFamily="34" charset="0"/>
              </a:rPr>
              <a:t> 2011. in </a:t>
            </a:r>
            <a:r>
              <a:rPr lang="de-DE" altLang="de-DE" sz="1400" dirty="0">
                <a:latin typeface="Arial Narrow" panose="020B0606020202030204" pitchFamily="34" charset="0"/>
              </a:rPr>
              <a:t>(co://llaboratory,Gleichgewicht und Spannung zwischen digitaler Privatheit und Öffentlichkeit, 2011, p. 113) </a:t>
            </a:r>
          </a:p>
          <a:p>
            <a:pPr marL="0" indent="0">
              <a:buNone/>
            </a:pPr>
            <a:endParaRPr lang="de-DE" dirty="0">
              <a:latin typeface="Arial Narrow" panose="020B0606020202030204" pitchFamily="34" charset="0"/>
            </a:endParaRPr>
          </a:p>
        </p:txBody>
      </p:sp>
    </p:spTree>
    <p:extLst>
      <p:ext uri="{BB962C8B-B14F-4D97-AF65-F5344CB8AC3E}">
        <p14:creationId xmlns:p14="http://schemas.microsoft.com/office/powerpoint/2010/main" val="80579875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bwMode="auto">
          <a:xfrm>
            <a:off x="341693" y="2470263"/>
            <a:ext cx="2656573" cy="3679564"/>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smtClean="0">
                <a:solidFill>
                  <a:schemeClr val="accent6">
                    <a:lumMod val="50000"/>
                  </a:schemeClr>
                </a:solidFill>
                <a:latin typeface="+mn-lt"/>
              </a:rPr>
              <a:t>Inevitable</a:t>
            </a:r>
          </a:p>
          <a:p>
            <a:pPr algn="ctr">
              <a:spcBef>
                <a:spcPts val="1200"/>
              </a:spcBef>
              <a:spcAft>
                <a:spcPts val="1200"/>
              </a:spcAft>
            </a:pPr>
            <a:r>
              <a:rPr lang="en-US" dirty="0" smtClean="0">
                <a:solidFill>
                  <a:schemeClr val="accent6">
                    <a:lumMod val="50000"/>
                  </a:schemeClr>
                </a:solidFill>
                <a:latin typeface="+mn-lt"/>
              </a:rPr>
              <a:t>Irreversible</a:t>
            </a:r>
          </a:p>
          <a:p>
            <a:pPr algn="ctr">
              <a:spcBef>
                <a:spcPts val="1200"/>
              </a:spcBef>
              <a:spcAft>
                <a:spcPts val="1200"/>
              </a:spcAft>
            </a:pPr>
            <a:r>
              <a:rPr lang="en-US" dirty="0" smtClean="0">
                <a:solidFill>
                  <a:schemeClr val="accent6">
                    <a:lumMod val="50000"/>
                  </a:schemeClr>
                </a:solidFill>
                <a:latin typeface="+mn-lt"/>
              </a:rPr>
              <a:t>Tremendously fast</a:t>
            </a:r>
          </a:p>
          <a:p>
            <a:pPr algn="ctr">
              <a:spcBef>
                <a:spcPts val="1200"/>
              </a:spcBef>
              <a:spcAft>
                <a:spcPts val="1200"/>
              </a:spcAft>
            </a:pPr>
            <a:r>
              <a:rPr lang="en-US" dirty="0" smtClean="0">
                <a:solidFill>
                  <a:schemeClr val="accent6">
                    <a:lumMod val="50000"/>
                  </a:schemeClr>
                </a:solidFill>
                <a:latin typeface="+mn-lt"/>
              </a:rPr>
              <a:t>Uncertain in the execution</a:t>
            </a:r>
            <a:endParaRPr lang="en-US" dirty="0">
              <a:solidFill>
                <a:schemeClr val="accent6">
                  <a:lumMod val="50000"/>
                </a:schemeClr>
              </a:solidFill>
              <a:latin typeface="+mn-lt"/>
            </a:endParaRPr>
          </a:p>
        </p:txBody>
      </p:sp>
      <p:sp>
        <p:nvSpPr>
          <p:cNvPr id="13" name="Rechteck 12"/>
          <p:cNvSpPr/>
          <p:nvPr/>
        </p:nvSpPr>
        <p:spPr bwMode="auto">
          <a:xfrm>
            <a:off x="341693" y="1759791"/>
            <a:ext cx="2656573" cy="710471"/>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Digital Transformation</a:t>
            </a:r>
            <a:endParaRPr lang="en-US" b="1" dirty="0">
              <a:solidFill>
                <a:srgbClr val="FFFFFF"/>
              </a:solidFill>
              <a:latin typeface="+mj-lt"/>
            </a:endParaRPr>
          </a:p>
        </p:txBody>
      </p:sp>
      <p:grpSp>
        <p:nvGrpSpPr>
          <p:cNvPr id="6" name="Gruppieren 5"/>
          <p:cNvGrpSpPr/>
          <p:nvPr/>
        </p:nvGrpSpPr>
        <p:grpSpPr>
          <a:xfrm>
            <a:off x="3243713" y="1759791"/>
            <a:ext cx="2656573" cy="4390035"/>
            <a:chOff x="3753852" y="2261929"/>
            <a:chExt cx="2656573" cy="3984867"/>
          </a:xfrm>
        </p:grpSpPr>
        <p:sp>
          <p:nvSpPr>
            <p:cNvPr id="10" name="Rechteck 9"/>
            <p:cNvSpPr/>
            <p:nvPr/>
          </p:nvSpPr>
          <p:spPr bwMode="auto">
            <a:xfrm>
              <a:off x="3753852"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spcBef>
                  <a:spcPts val="1200"/>
                </a:spcBef>
                <a:spcAft>
                  <a:spcPts val="1200"/>
                </a:spcAft>
              </a:pPr>
              <a:r>
                <a:rPr lang="en-US" dirty="0" smtClean="0">
                  <a:solidFill>
                    <a:schemeClr val="accent6">
                      <a:lumMod val="50000"/>
                    </a:schemeClr>
                  </a:solidFill>
                  <a:latin typeface="+mn-lt"/>
                </a:rPr>
                <a:t>Service Dominant Logic</a:t>
              </a:r>
            </a:p>
            <a:p>
              <a:pPr lvl="0" algn="ctr">
                <a:spcBef>
                  <a:spcPts val="1200"/>
                </a:spcBef>
                <a:spcAft>
                  <a:spcPts val="1200"/>
                </a:spcAft>
              </a:pPr>
              <a:r>
                <a:rPr lang="en-US" dirty="0" smtClean="0">
                  <a:solidFill>
                    <a:schemeClr val="accent6">
                      <a:lumMod val="50000"/>
                    </a:schemeClr>
                  </a:solidFill>
                  <a:latin typeface="+mn-lt"/>
                </a:rPr>
                <a:t>Ambidexterity</a:t>
              </a:r>
            </a:p>
            <a:p>
              <a:pPr algn="ctr">
                <a:spcBef>
                  <a:spcPts val="1200"/>
                </a:spcBef>
                <a:spcAft>
                  <a:spcPts val="1200"/>
                </a:spcAft>
              </a:pPr>
              <a:r>
                <a:rPr lang="en-US" dirty="0" smtClean="0">
                  <a:solidFill>
                    <a:schemeClr val="accent6">
                      <a:lumMod val="50000"/>
                    </a:schemeClr>
                  </a:solidFill>
                  <a:latin typeface="+mn-lt"/>
                </a:rPr>
                <a:t>Open innovation     on platforms</a:t>
              </a:r>
            </a:p>
            <a:p>
              <a:pPr lvl="0" algn="ctr">
                <a:spcBef>
                  <a:spcPts val="1200"/>
                </a:spcBef>
                <a:spcAft>
                  <a:spcPts val="1200"/>
                </a:spcAft>
              </a:pPr>
              <a:r>
                <a:rPr lang="en-US" dirty="0" smtClean="0">
                  <a:solidFill>
                    <a:schemeClr val="accent6">
                      <a:lumMod val="50000"/>
                    </a:schemeClr>
                  </a:solidFill>
                  <a:latin typeface="+mn-lt"/>
                </a:rPr>
                <a:t>Real Options            in the portfolio </a:t>
              </a:r>
              <a:endParaRPr lang="en-US" dirty="0">
                <a:solidFill>
                  <a:schemeClr val="accent6">
                    <a:lumMod val="50000"/>
                  </a:schemeClr>
                </a:solidFill>
                <a:latin typeface="+mn-lt"/>
              </a:endParaRPr>
            </a:p>
          </p:txBody>
        </p:sp>
        <p:sp>
          <p:nvSpPr>
            <p:cNvPr id="11" name="Rechteck 10"/>
            <p:cNvSpPr/>
            <p:nvPr/>
          </p:nvSpPr>
          <p:spPr bwMode="auto">
            <a:xfrm>
              <a:off x="3753852"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Explanatory Model</a:t>
              </a:r>
              <a:endParaRPr lang="en-US" b="1" dirty="0">
                <a:solidFill>
                  <a:srgbClr val="FFFFFF"/>
                </a:solidFill>
                <a:latin typeface="+mj-lt"/>
              </a:endParaRPr>
            </a:p>
          </p:txBody>
        </p:sp>
      </p:grpSp>
      <p:grpSp>
        <p:nvGrpSpPr>
          <p:cNvPr id="7" name="Gruppieren 6"/>
          <p:cNvGrpSpPr/>
          <p:nvPr/>
        </p:nvGrpSpPr>
        <p:grpSpPr>
          <a:xfrm>
            <a:off x="6145735" y="1759791"/>
            <a:ext cx="2656573" cy="4390036"/>
            <a:chOff x="6487427" y="2261929"/>
            <a:chExt cx="2656573" cy="3984867"/>
          </a:xfrm>
        </p:grpSpPr>
        <p:sp>
          <p:nvSpPr>
            <p:cNvPr id="8" name="Rechteck 7"/>
            <p:cNvSpPr/>
            <p:nvPr/>
          </p:nvSpPr>
          <p:spPr bwMode="auto">
            <a:xfrm>
              <a:off x="6487427"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smtClean="0">
                  <a:solidFill>
                    <a:schemeClr val="accent6">
                      <a:lumMod val="50000"/>
                    </a:schemeClr>
                  </a:solidFill>
                  <a:latin typeface="+mn-lt"/>
                </a:rPr>
                <a:t>Act „Value in use“</a:t>
              </a:r>
            </a:p>
            <a:p>
              <a:pPr lvl="0" algn="ctr">
                <a:spcBef>
                  <a:spcPts val="1200"/>
                </a:spcBef>
                <a:spcAft>
                  <a:spcPts val="1200"/>
                </a:spcAft>
              </a:pPr>
              <a:r>
                <a:rPr lang="en-US" dirty="0" smtClean="0">
                  <a:solidFill>
                    <a:schemeClr val="accent6">
                      <a:lumMod val="50000"/>
                    </a:schemeClr>
                  </a:solidFill>
                  <a:latin typeface="+mn-lt"/>
                </a:rPr>
                <a:t>Live Exploit </a:t>
              </a:r>
              <a:r>
                <a:rPr lang="en-US" u="sng" dirty="0" smtClean="0">
                  <a:solidFill>
                    <a:schemeClr val="accent6">
                      <a:lumMod val="50000"/>
                    </a:schemeClr>
                  </a:solidFill>
                  <a:latin typeface="+mn-lt"/>
                </a:rPr>
                <a:t>&amp; </a:t>
              </a:r>
              <a:r>
                <a:rPr lang="en-US" dirty="0" smtClean="0">
                  <a:solidFill>
                    <a:schemeClr val="accent6">
                      <a:lumMod val="50000"/>
                    </a:schemeClr>
                  </a:solidFill>
                  <a:latin typeface="+mn-lt"/>
                </a:rPr>
                <a:t>Explore</a:t>
              </a:r>
            </a:p>
            <a:p>
              <a:pPr algn="ctr">
                <a:spcBef>
                  <a:spcPts val="1200"/>
                </a:spcBef>
                <a:spcAft>
                  <a:spcPts val="1200"/>
                </a:spcAft>
              </a:pPr>
              <a:r>
                <a:rPr lang="en-US" dirty="0" err="1" smtClean="0">
                  <a:solidFill>
                    <a:schemeClr val="accent6">
                      <a:lumMod val="50000"/>
                    </a:schemeClr>
                  </a:solidFill>
                  <a:latin typeface="+mn-lt"/>
                </a:rPr>
                <a:t>Speed-on&amp;Stability-in</a:t>
              </a:r>
              <a:r>
                <a:rPr lang="en-US" dirty="0" smtClean="0">
                  <a:solidFill>
                    <a:schemeClr val="accent6">
                      <a:lumMod val="50000"/>
                    </a:schemeClr>
                  </a:solidFill>
                  <a:latin typeface="+mn-lt"/>
                </a:rPr>
                <a:t> the platforms</a:t>
              </a:r>
            </a:p>
            <a:p>
              <a:pPr algn="ctr">
                <a:spcBef>
                  <a:spcPts val="1200"/>
                </a:spcBef>
                <a:spcAft>
                  <a:spcPts val="1200"/>
                </a:spcAft>
              </a:pPr>
              <a:r>
                <a:rPr lang="en-US" dirty="0" smtClean="0">
                  <a:solidFill>
                    <a:schemeClr val="accent6">
                      <a:lumMod val="50000"/>
                    </a:schemeClr>
                  </a:solidFill>
                  <a:latin typeface="+mn-lt"/>
                </a:rPr>
                <a:t>Explore options</a:t>
              </a:r>
              <a:endParaRPr lang="en-US" dirty="0">
                <a:solidFill>
                  <a:schemeClr val="accent6">
                    <a:lumMod val="50000"/>
                  </a:schemeClr>
                </a:solidFill>
                <a:latin typeface="+mn-lt"/>
              </a:endParaRPr>
            </a:p>
          </p:txBody>
        </p:sp>
        <p:sp>
          <p:nvSpPr>
            <p:cNvPr id="9" name="Rechteck 8"/>
            <p:cNvSpPr/>
            <p:nvPr/>
          </p:nvSpPr>
          <p:spPr bwMode="auto">
            <a:xfrm>
              <a:off x="6487427"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lgn="ctr"/>
              <a:r>
                <a:rPr lang="en-US" b="1" dirty="0" smtClean="0">
                  <a:solidFill>
                    <a:srgbClr val="FFFFFF"/>
                  </a:solidFill>
                  <a:latin typeface="+mj-lt"/>
                </a:rPr>
                <a:t>Leadership Behavior</a:t>
              </a:r>
              <a:endParaRPr lang="en-US" b="1" dirty="0">
                <a:solidFill>
                  <a:srgbClr val="FFFFFF"/>
                </a:solidFill>
                <a:latin typeface="+mj-lt"/>
              </a:endParaRPr>
            </a:p>
          </p:txBody>
        </p:sp>
      </p:grpSp>
      <p:sp>
        <p:nvSpPr>
          <p:cNvPr id="14" name="Titel 1"/>
          <p:cNvSpPr>
            <a:spLocks noGrp="1"/>
          </p:cNvSpPr>
          <p:nvPr>
            <p:ph type="title"/>
          </p:nvPr>
        </p:nvSpPr>
        <p:spPr>
          <a:xfrm>
            <a:off x="508000" y="947192"/>
            <a:ext cx="8128000" cy="609600"/>
          </a:xfrm>
        </p:spPr>
        <p:txBody>
          <a:bodyPr/>
          <a:lstStyle/>
          <a:p>
            <a:pPr algn="r"/>
            <a:r>
              <a:rPr lang="en-US" dirty="0" smtClean="0"/>
              <a:t>Towards a culture </a:t>
            </a:r>
            <a:r>
              <a:rPr lang="en-US" dirty="0"/>
              <a:t>of (digital) transformation:  </a:t>
            </a:r>
            <a:br>
              <a:rPr lang="en-US" dirty="0"/>
            </a:br>
            <a:r>
              <a:rPr lang="en-US" dirty="0" smtClean="0"/>
              <a:t>people and society, technologies and law matter</a:t>
            </a:r>
            <a:endParaRPr lang="en-US" dirty="0"/>
          </a:p>
        </p:txBody>
      </p:sp>
      <p:sp>
        <p:nvSpPr>
          <p:cNvPr id="15" name="Rechteck 14"/>
          <p:cNvSpPr/>
          <p:nvPr/>
        </p:nvSpPr>
        <p:spPr bwMode="auto">
          <a:xfrm>
            <a:off x="228600" y="1582444"/>
            <a:ext cx="8750300" cy="4673600"/>
          </a:xfrm>
          <a:prstGeom prst="rect">
            <a:avLst/>
          </a:prstGeom>
          <a:solidFill>
            <a:schemeClr val="bg1">
              <a:lumMod val="85000"/>
              <a:alpha val="86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400" b="0" i="0" u="none" strike="noStrike" cap="none" normalizeH="0" baseline="0" dirty="0" err="1" smtClean="0">
              <a:ln>
                <a:noFill/>
              </a:ln>
              <a:solidFill>
                <a:schemeClr val="bg1"/>
              </a:solidFill>
              <a:effectLst/>
              <a:latin typeface="Arial" pitchFamily="34" charset="0"/>
            </a:endParaRPr>
          </a:p>
        </p:txBody>
      </p:sp>
      <p:grpSp>
        <p:nvGrpSpPr>
          <p:cNvPr id="16" name="Gruppieren 15"/>
          <p:cNvGrpSpPr/>
          <p:nvPr/>
        </p:nvGrpSpPr>
        <p:grpSpPr>
          <a:xfrm>
            <a:off x="1427583" y="1986835"/>
            <a:ext cx="6288832" cy="4162991"/>
            <a:chOff x="3753852" y="2261929"/>
            <a:chExt cx="2656573" cy="4167444"/>
          </a:xfrm>
        </p:grpSpPr>
        <p:sp>
          <p:nvSpPr>
            <p:cNvPr id="17" name="Rechteck 16"/>
            <p:cNvSpPr/>
            <p:nvPr/>
          </p:nvSpPr>
          <p:spPr bwMode="auto">
            <a:xfrm>
              <a:off x="3753852" y="2840973"/>
              <a:ext cx="2656573" cy="35884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endParaRPr lang="de-DE" sz="2800" dirty="0" smtClean="0">
                <a:solidFill>
                  <a:srgbClr val="000000"/>
                </a:solidFill>
                <a:latin typeface="Arial Narrow" panose="020B0606020202030204" pitchFamily="34" charset="0"/>
              </a:endParaRPr>
            </a:p>
            <a:p>
              <a:pPr algn="ctr">
                <a:spcBef>
                  <a:spcPts val="1200"/>
                </a:spcBef>
                <a:spcAft>
                  <a:spcPts val="1200"/>
                </a:spcAft>
              </a:pPr>
              <a:r>
                <a:rPr lang="de-DE" sz="2800" dirty="0" smtClean="0">
                  <a:solidFill>
                    <a:srgbClr val="000000"/>
                  </a:solidFill>
                  <a:latin typeface="Arial Narrow" panose="020B0606020202030204" pitchFamily="34" charset="0"/>
                </a:rPr>
                <a:t>Privacy </a:t>
              </a:r>
              <a:r>
                <a:rPr lang="de-DE" sz="2800" b="1" dirty="0" err="1" smtClean="0">
                  <a:solidFill>
                    <a:srgbClr val="000000"/>
                  </a:solidFill>
                  <a:latin typeface="Arial Narrow" panose="020B0606020202030204" pitchFamily="34" charset="0"/>
                </a:rPr>
                <a:t>and</a:t>
              </a:r>
              <a:r>
                <a:rPr lang="de-DE" sz="2800" dirty="0" smtClean="0">
                  <a:solidFill>
                    <a:srgbClr val="000000"/>
                  </a:solidFill>
                  <a:latin typeface="Arial Narrow" panose="020B0606020202030204" pitchFamily="34" charset="0"/>
                </a:rPr>
                <a:t> </a:t>
              </a:r>
              <a:r>
                <a:rPr lang="de-DE" sz="2800" dirty="0" err="1" smtClean="0">
                  <a:solidFill>
                    <a:srgbClr val="000000"/>
                  </a:solidFill>
                  <a:latin typeface="Arial Narrow" panose="020B0606020202030204" pitchFamily="34" charset="0"/>
                </a:rPr>
                <a:t>individualized</a:t>
              </a:r>
              <a:r>
                <a:rPr lang="de-DE" sz="2800" dirty="0" smtClean="0">
                  <a:solidFill>
                    <a:srgbClr val="000000"/>
                  </a:solidFill>
                  <a:latin typeface="Arial Narrow" panose="020B0606020202030204" pitchFamily="34" charset="0"/>
                </a:rPr>
                <a:t> </a:t>
              </a:r>
              <a:r>
                <a:rPr lang="de-DE" sz="2800" dirty="0" err="1" smtClean="0">
                  <a:solidFill>
                    <a:srgbClr val="000000"/>
                  </a:solidFill>
                  <a:latin typeface="Arial Narrow" panose="020B0606020202030204" pitchFamily="34" charset="0"/>
                </a:rPr>
                <a:t>services</a:t>
              </a:r>
              <a:endParaRPr lang="de-DE" sz="2800" i="1" dirty="0">
                <a:solidFill>
                  <a:srgbClr val="000000"/>
                </a:solidFill>
                <a:latin typeface="Arial Narrow" panose="020B0606020202030204" pitchFamily="34" charset="0"/>
              </a:endParaRPr>
            </a:p>
            <a:p>
              <a:pPr algn="ctr">
                <a:spcBef>
                  <a:spcPts val="1200"/>
                </a:spcBef>
                <a:spcAft>
                  <a:spcPts val="1200"/>
                </a:spcAft>
              </a:pPr>
              <a:r>
                <a:rPr lang="en-US" sz="2800" dirty="0" err="1" smtClean="0">
                  <a:solidFill>
                    <a:srgbClr val="000000"/>
                  </a:solidFill>
                  <a:latin typeface="Arial Narrow" panose="020B0606020202030204" pitchFamily="34" charset="0"/>
                </a:rPr>
                <a:t>CyberSecurity</a:t>
              </a:r>
              <a:r>
                <a:rPr lang="en-US" sz="2800" dirty="0" smtClean="0">
                  <a:solidFill>
                    <a:srgbClr val="000000"/>
                  </a:solidFill>
                  <a:latin typeface="Arial Narrow" panose="020B0606020202030204" pitchFamily="34" charset="0"/>
                </a:rPr>
                <a:t> </a:t>
              </a:r>
              <a:r>
                <a:rPr lang="en-US" sz="2800" b="1" dirty="0" smtClean="0">
                  <a:solidFill>
                    <a:srgbClr val="000000"/>
                  </a:solidFill>
                  <a:latin typeface="Arial Narrow" panose="020B0606020202030204" pitchFamily="34" charset="0"/>
                </a:rPr>
                <a:t>and</a:t>
              </a:r>
              <a:r>
                <a:rPr lang="en-US" sz="2800" dirty="0" smtClean="0">
                  <a:solidFill>
                    <a:srgbClr val="000000"/>
                  </a:solidFill>
                  <a:latin typeface="Arial Narrow" panose="020B0606020202030204" pitchFamily="34" charset="0"/>
                </a:rPr>
                <a:t> convenience</a:t>
              </a:r>
              <a:endParaRPr lang="en-US" sz="2800" dirty="0">
                <a:solidFill>
                  <a:srgbClr val="000000"/>
                </a:solidFill>
                <a:latin typeface="Arial Narrow" panose="020B0606020202030204" pitchFamily="34" charset="0"/>
              </a:endParaRPr>
            </a:p>
            <a:p>
              <a:pPr lvl="0" algn="ctr">
                <a:spcBef>
                  <a:spcPts val="1200"/>
                </a:spcBef>
                <a:spcAft>
                  <a:spcPts val="1200"/>
                </a:spcAft>
              </a:pPr>
              <a:r>
                <a:rPr lang="de-DE" sz="2800" dirty="0" smtClean="0">
                  <a:latin typeface="Arial Narrow" panose="020B0606020202030204" pitchFamily="34" charset="0"/>
                </a:rPr>
                <a:t>Trust </a:t>
              </a:r>
              <a:r>
                <a:rPr lang="de-DE" sz="2800" b="1" dirty="0" err="1" smtClean="0">
                  <a:latin typeface="Arial Narrow" panose="020B0606020202030204" pitchFamily="34" charset="0"/>
                </a:rPr>
                <a:t>by</a:t>
              </a:r>
              <a:r>
                <a:rPr lang="de-DE" sz="2800" dirty="0" smtClean="0">
                  <a:latin typeface="Arial Narrow" panose="020B0606020202030204" pitchFamily="34" charset="0"/>
                </a:rPr>
                <a:t> </a:t>
              </a:r>
              <a:r>
                <a:rPr lang="de-DE" sz="2800" dirty="0" err="1" smtClean="0">
                  <a:latin typeface="Arial Narrow" panose="020B0606020202030204" pitchFamily="34" charset="0"/>
                </a:rPr>
                <a:t>regulation</a:t>
              </a:r>
              <a:r>
                <a:rPr lang="de-DE" sz="2800" dirty="0" smtClean="0">
                  <a:latin typeface="Arial Narrow" panose="020B0606020202030204" pitchFamily="34" charset="0"/>
                </a:rPr>
                <a:t> </a:t>
              </a:r>
              <a:r>
                <a:rPr lang="de-DE" sz="2800" dirty="0" err="1" smtClean="0">
                  <a:latin typeface="Arial Narrow" panose="020B0606020202030204" pitchFamily="34" charset="0"/>
                </a:rPr>
                <a:t>and</a:t>
              </a:r>
              <a:r>
                <a:rPr lang="de-DE" sz="2800" dirty="0" smtClean="0">
                  <a:latin typeface="Arial Narrow" panose="020B0606020202030204" pitchFamily="34" charset="0"/>
                </a:rPr>
                <a:t> </a:t>
              </a:r>
              <a:r>
                <a:rPr lang="de-DE" sz="2800" dirty="0" err="1" smtClean="0">
                  <a:latin typeface="Arial Narrow" panose="020B0606020202030204" pitchFamily="34" charset="0"/>
                </a:rPr>
                <a:t>markets</a:t>
              </a:r>
              <a:endParaRPr lang="de-DE" sz="2800" dirty="0" smtClean="0">
                <a:latin typeface="Arial Narrow" panose="020B0606020202030204" pitchFamily="34" charset="0"/>
              </a:endParaRPr>
            </a:p>
            <a:p>
              <a:pPr algn="ctr">
                <a:spcBef>
                  <a:spcPts val="1200"/>
                </a:spcBef>
                <a:spcAft>
                  <a:spcPts val="1200"/>
                </a:spcAft>
              </a:pPr>
              <a:r>
                <a:rPr lang="en-US" sz="2800" dirty="0" smtClean="0">
                  <a:solidFill>
                    <a:srgbClr val="000000"/>
                  </a:solidFill>
                  <a:latin typeface="Arial Narrow" panose="020B0606020202030204" pitchFamily="34" charset="0"/>
                </a:rPr>
                <a:t>Principles </a:t>
              </a:r>
              <a:r>
                <a:rPr lang="en-US" sz="2800" b="1" dirty="0" smtClean="0">
                  <a:solidFill>
                    <a:srgbClr val="000000"/>
                  </a:solidFill>
                  <a:latin typeface="Arial Narrow" panose="020B0606020202030204" pitchFamily="34" charset="0"/>
                </a:rPr>
                <a:t>and</a:t>
              </a:r>
              <a:r>
                <a:rPr lang="en-US" sz="2800" dirty="0" smtClean="0">
                  <a:solidFill>
                    <a:srgbClr val="000000"/>
                  </a:solidFill>
                  <a:latin typeface="Arial Narrow" panose="020B0606020202030204" pitchFamily="34" charset="0"/>
                </a:rPr>
                <a:t> discourse</a:t>
              </a:r>
            </a:p>
            <a:p>
              <a:pPr lvl="0" algn="ctr">
                <a:spcBef>
                  <a:spcPts val="1200"/>
                </a:spcBef>
                <a:spcAft>
                  <a:spcPts val="1200"/>
                </a:spcAft>
              </a:pPr>
              <a:endParaRPr lang="en-US" dirty="0">
                <a:solidFill>
                  <a:srgbClr val="000000"/>
                </a:solidFill>
              </a:endParaRPr>
            </a:p>
          </p:txBody>
        </p:sp>
        <p:sp>
          <p:nvSpPr>
            <p:cNvPr id="18" name="Rechteck 17"/>
            <p:cNvSpPr/>
            <p:nvPr/>
          </p:nvSpPr>
          <p:spPr bwMode="auto">
            <a:xfrm>
              <a:off x="3753852" y="2261929"/>
              <a:ext cx="2656573" cy="644900"/>
            </a:xfrm>
            <a:prstGeom prst="rect">
              <a:avLst/>
            </a:prstGeom>
            <a:solidFill>
              <a:srgbClr val="86B8FA"/>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de-DE" b="1" dirty="0" err="1" smtClean="0">
                  <a:solidFill>
                    <a:schemeClr val="bg1"/>
                  </a:solidFill>
                  <a:latin typeface="Arial" pitchFamily="34" charset="0"/>
                </a:rPr>
                <a:t>Requirements</a:t>
              </a:r>
              <a:r>
                <a:rPr lang="de-DE" b="1" dirty="0" smtClean="0">
                  <a:solidFill>
                    <a:schemeClr val="bg1"/>
                  </a:solidFill>
                  <a:latin typeface="Arial" pitchFamily="34" charset="0"/>
                </a:rPr>
                <a:t> </a:t>
              </a:r>
              <a:r>
                <a:rPr lang="de-DE" b="1" dirty="0" err="1" smtClean="0">
                  <a:solidFill>
                    <a:schemeClr val="bg1"/>
                  </a:solidFill>
                  <a:latin typeface="Arial" pitchFamily="34" charset="0"/>
                </a:rPr>
                <a:t>today</a:t>
              </a:r>
              <a:r>
                <a:rPr lang="de-DE" b="1" dirty="0" smtClean="0">
                  <a:solidFill>
                    <a:schemeClr val="bg1"/>
                  </a:solidFill>
                  <a:latin typeface="Arial" pitchFamily="34" charset="0"/>
                </a:rPr>
                <a:t> </a:t>
              </a:r>
              <a:endParaRPr kumimoji="0" lang="de-DE" sz="2000" b="1" i="0" u="none" strike="noStrike" cap="none" normalizeH="0" baseline="0" dirty="0" smtClean="0">
                <a:ln>
                  <a:noFill/>
                </a:ln>
                <a:solidFill>
                  <a:schemeClr val="bg1"/>
                </a:solidFill>
                <a:effectLst/>
                <a:latin typeface="Arial" pitchFamily="34" charset="0"/>
              </a:endParaRPr>
            </a:p>
          </p:txBody>
        </p:sp>
      </p:grpSp>
    </p:spTree>
    <p:extLst>
      <p:ext uri="{BB962C8B-B14F-4D97-AF65-F5344CB8AC3E}">
        <p14:creationId xmlns:p14="http://schemas.microsoft.com/office/powerpoint/2010/main" val="40799804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And</a:t>
            </a:r>
            <a:r>
              <a:rPr lang="de-DE" dirty="0"/>
              <a:t> </a:t>
            </a:r>
            <a:r>
              <a:rPr lang="de-DE" dirty="0" err="1"/>
              <a:t>now</a:t>
            </a:r>
            <a:r>
              <a:rPr lang="de-DE" dirty="0"/>
              <a:t> ?   - a </a:t>
            </a:r>
            <a:r>
              <a:rPr lang="de-DE" dirty="0" err="1"/>
              <a:t>managerial</a:t>
            </a:r>
            <a:r>
              <a:rPr lang="de-DE" dirty="0"/>
              <a:t> </a:t>
            </a:r>
            <a:r>
              <a:rPr lang="de-DE" dirty="0" err="1"/>
              <a:t>view</a:t>
            </a:r>
            <a:endParaRPr lang="de-DE" dirty="0"/>
          </a:p>
        </p:txBody>
      </p:sp>
      <p:sp>
        <p:nvSpPr>
          <p:cNvPr id="3" name="Inhaltsplatzhalter 2"/>
          <p:cNvSpPr>
            <a:spLocks noGrp="1"/>
          </p:cNvSpPr>
          <p:nvPr>
            <p:ph idx="1"/>
          </p:nvPr>
        </p:nvSpPr>
        <p:spPr>
          <a:xfrm>
            <a:off x="507999" y="1713390"/>
            <a:ext cx="8440691" cy="4343400"/>
          </a:xfrm>
        </p:spPr>
        <p:txBody>
          <a:bodyPr/>
          <a:lstStyle/>
          <a:p>
            <a:pPr marL="0" indent="0">
              <a:buNone/>
            </a:pPr>
            <a:r>
              <a:rPr lang="en-US" i="1" dirty="0" smtClean="0">
                <a:latin typeface="Arial Narrow" panose="020B0606020202030204" pitchFamily="34" charset="0"/>
              </a:rPr>
              <a:t>“</a:t>
            </a:r>
            <a:r>
              <a:rPr lang="en-US" i="1" dirty="0">
                <a:latin typeface="Arial Narrow" panose="020B0606020202030204" pitchFamily="34" charset="0"/>
              </a:rPr>
              <a:t>Any technology company not focused on speed will be disrupted from its </a:t>
            </a:r>
            <a:r>
              <a:rPr lang="en-US" i="1" dirty="0" smtClean="0">
                <a:latin typeface="Arial Narrow" panose="020B0606020202030204" pitchFamily="34" charset="0"/>
              </a:rPr>
              <a:t>position. Wal-Mart </a:t>
            </a:r>
            <a:r>
              <a:rPr lang="en-US" i="1" dirty="0">
                <a:latin typeface="Arial Narrow" panose="020B0606020202030204" pitchFamily="34" charset="0"/>
              </a:rPr>
              <a:t>as a technology company and innovator will be a tale told on speed</a:t>
            </a:r>
            <a:r>
              <a:rPr lang="en-US" i="1" dirty="0" smtClean="0">
                <a:latin typeface="Arial Narrow" panose="020B0606020202030204" pitchFamily="34" charset="0"/>
              </a:rPr>
              <a:t>.”                                  </a:t>
            </a:r>
            <a:r>
              <a:rPr lang="en-US" sz="1800" dirty="0" smtClean="0">
                <a:latin typeface="Arial Narrow" panose="020B0606020202030204" pitchFamily="34" charset="0"/>
              </a:rPr>
              <a:t>(</a:t>
            </a:r>
            <a:r>
              <a:rPr lang="en-US" sz="1800" dirty="0" err="1" smtClean="0">
                <a:latin typeface="Arial Narrow" panose="020B0606020202030204" pitchFamily="34" charset="0"/>
              </a:rPr>
              <a:t>Karenann</a:t>
            </a:r>
            <a:r>
              <a:rPr lang="en-US" sz="1800" dirty="0" smtClean="0">
                <a:latin typeface="Arial Narrow" panose="020B0606020202030204" pitchFamily="34" charset="0"/>
              </a:rPr>
              <a:t> </a:t>
            </a:r>
            <a:r>
              <a:rPr lang="en-US" sz="1800" dirty="0">
                <a:latin typeface="Arial Narrow" panose="020B0606020202030204" pitchFamily="34" charset="0"/>
              </a:rPr>
              <a:t>Terrell, </a:t>
            </a:r>
            <a:r>
              <a:rPr lang="en-US" sz="1800" dirty="0" smtClean="0">
                <a:latin typeface="Arial Narrow" panose="020B0606020202030204" pitchFamily="34" charset="0"/>
              </a:rPr>
              <a:t>CIO Wal-Mart</a:t>
            </a:r>
            <a:r>
              <a:rPr lang="en-US" sz="1800" dirty="0">
                <a:latin typeface="Arial Narrow" panose="020B0606020202030204" pitchFamily="34" charset="0"/>
              </a:rPr>
              <a:t>, </a:t>
            </a:r>
            <a:r>
              <a:rPr lang="en-US" sz="1800" dirty="0" smtClean="0">
                <a:latin typeface="Arial Narrow" panose="020B0606020202030204" pitchFamily="34" charset="0"/>
              </a:rPr>
              <a:t>2015-May-6)</a:t>
            </a:r>
            <a:r>
              <a:rPr lang="en-US" dirty="0">
                <a:latin typeface="Arial Narrow" panose="020B0606020202030204" pitchFamily="34" charset="0"/>
              </a:rPr>
              <a:t/>
            </a:r>
            <a:br>
              <a:rPr lang="en-US" dirty="0">
                <a:latin typeface="Arial Narrow" panose="020B0606020202030204" pitchFamily="34" charset="0"/>
              </a:rPr>
            </a:br>
            <a:endParaRPr lang="en-US" dirty="0" smtClean="0">
              <a:latin typeface="Arial Narrow" panose="020B0606020202030204" pitchFamily="34" charset="0"/>
            </a:endParaRPr>
          </a:p>
          <a:p>
            <a:r>
              <a:rPr lang="de-DE" sz="2800" dirty="0" smtClean="0">
                <a:solidFill>
                  <a:schemeClr val="bg1">
                    <a:lumMod val="65000"/>
                  </a:schemeClr>
                </a:solidFill>
                <a:latin typeface="Arial Narrow" panose="020B0606020202030204" pitchFamily="34" charset="0"/>
              </a:rPr>
              <a:t>Design smart </a:t>
            </a:r>
            <a:r>
              <a:rPr lang="de-DE" sz="2800" dirty="0" err="1" smtClean="0">
                <a:solidFill>
                  <a:schemeClr val="bg1">
                    <a:lumMod val="65000"/>
                  </a:schemeClr>
                </a:solidFill>
                <a:latin typeface="Arial Narrow" panose="020B0606020202030204" pitchFamily="34" charset="0"/>
              </a:rPr>
              <a:t>services</a:t>
            </a:r>
            <a:r>
              <a:rPr lang="de-DE" sz="2800" dirty="0" smtClean="0">
                <a:solidFill>
                  <a:schemeClr val="bg1">
                    <a:lumMod val="65000"/>
                  </a:schemeClr>
                </a:solidFill>
                <a:latin typeface="Arial Narrow" panose="020B0606020202030204" pitchFamily="34" charset="0"/>
              </a:rPr>
              <a:t> </a:t>
            </a:r>
          </a:p>
          <a:p>
            <a:r>
              <a:rPr lang="de-DE" sz="2800" dirty="0" smtClean="0">
                <a:solidFill>
                  <a:schemeClr val="bg1">
                    <a:lumMod val="65000"/>
                  </a:schemeClr>
                </a:solidFill>
                <a:latin typeface="Arial Narrow" panose="020B0606020202030204" pitchFamily="34" charset="0"/>
              </a:rPr>
              <a:t>on </a:t>
            </a:r>
            <a:r>
              <a:rPr lang="de-DE" sz="2800" dirty="0" err="1" smtClean="0">
                <a:solidFill>
                  <a:schemeClr val="bg1">
                    <a:lumMod val="65000"/>
                  </a:schemeClr>
                </a:solidFill>
                <a:latin typeface="Arial Narrow" panose="020B0606020202030204" pitchFamily="34" charset="0"/>
              </a:rPr>
              <a:t>platforms</a:t>
            </a:r>
            <a:r>
              <a:rPr lang="de-DE" sz="2800" dirty="0" smtClean="0">
                <a:solidFill>
                  <a:schemeClr val="bg1">
                    <a:lumMod val="65000"/>
                  </a:schemeClr>
                </a:solidFill>
                <a:latin typeface="Arial Narrow" panose="020B0606020202030204" pitchFamily="34" charset="0"/>
              </a:rPr>
              <a:t> </a:t>
            </a:r>
            <a:r>
              <a:rPr lang="de-DE" sz="2800" dirty="0" err="1" smtClean="0">
                <a:solidFill>
                  <a:schemeClr val="bg1">
                    <a:lumMod val="65000"/>
                  </a:schemeClr>
                </a:solidFill>
                <a:latin typeface="Arial Narrow" panose="020B0606020202030204" pitchFamily="34" charset="0"/>
              </a:rPr>
              <a:t>existing</a:t>
            </a:r>
            <a:r>
              <a:rPr lang="de-DE" sz="2800" dirty="0" smtClean="0">
                <a:solidFill>
                  <a:schemeClr val="bg1">
                    <a:lumMod val="65000"/>
                  </a:schemeClr>
                </a:solidFill>
                <a:latin typeface="Arial Narrow" panose="020B0606020202030204" pitchFamily="34" charset="0"/>
              </a:rPr>
              <a:t> </a:t>
            </a:r>
            <a:r>
              <a:rPr lang="de-DE" sz="2800" dirty="0" err="1" smtClean="0">
                <a:solidFill>
                  <a:schemeClr val="bg1">
                    <a:lumMod val="65000"/>
                  </a:schemeClr>
                </a:solidFill>
                <a:latin typeface="Arial Narrow" panose="020B0606020202030204" pitchFamily="34" charset="0"/>
              </a:rPr>
              <a:t>and</a:t>
            </a:r>
            <a:r>
              <a:rPr lang="de-DE" sz="2800" dirty="0" smtClean="0">
                <a:solidFill>
                  <a:schemeClr val="bg1">
                    <a:lumMod val="65000"/>
                  </a:schemeClr>
                </a:solidFill>
                <a:latin typeface="Arial Narrow" panose="020B0606020202030204" pitchFamily="34" charset="0"/>
              </a:rPr>
              <a:t> </a:t>
            </a:r>
            <a:r>
              <a:rPr lang="de-DE" sz="2800" dirty="0" err="1" smtClean="0">
                <a:solidFill>
                  <a:schemeClr val="bg1">
                    <a:lumMod val="65000"/>
                  </a:schemeClr>
                </a:solidFill>
                <a:latin typeface="Arial Narrow" panose="020B0606020202030204" pitchFamily="34" charset="0"/>
              </a:rPr>
              <a:t>new</a:t>
            </a:r>
            <a:endParaRPr lang="de-DE" sz="2800" dirty="0" smtClean="0">
              <a:solidFill>
                <a:schemeClr val="bg1">
                  <a:lumMod val="65000"/>
                </a:schemeClr>
              </a:solidFill>
              <a:latin typeface="Arial Narrow" panose="020B0606020202030204" pitchFamily="34" charset="0"/>
            </a:endParaRPr>
          </a:p>
          <a:p>
            <a:r>
              <a:rPr lang="de-DE" sz="2800" dirty="0" smtClean="0">
                <a:solidFill>
                  <a:schemeClr val="bg1">
                    <a:lumMod val="65000"/>
                  </a:schemeClr>
                </a:solidFill>
                <a:latin typeface="Arial Narrow" panose="020B0606020202030204" pitchFamily="34" charset="0"/>
              </a:rPr>
              <a:t>in </a:t>
            </a:r>
            <a:r>
              <a:rPr lang="de-DE" sz="2800" dirty="0" err="1" smtClean="0">
                <a:solidFill>
                  <a:schemeClr val="bg1">
                    <a:lumMod val="65000"/>
                  </a:schemeClr>
                </a:solidFill>
                <a:latin typeface="Arial Narrow" panose="020B0606020202030204" pitchFamily="34" charset="0"/>
              </a:rPr>
              <a:t>co</a:t>
            </a:r>
            <a:r>
              <a:rPr lang="de-DE" sz="2800" dirty="0" smtClean="0">
                <a:solidFill>
                  <a:schemeClr val="bg1">
                    <a:lumMod val="65000"/>
                  </a:schemeClr>
                </a:solidFill>
                <a:latin typeface="Arial Narrow" panose="020B0606020202030204" pitchFamily="34" charset="0"/>
              </a:rPr>
              <a:t>-innovation </a:t>
            </a:r>
            <a:r>
              <a:rPr lang="de-DE" sz="2800" dirty="0" err="1" smtClean="0">
                <a:solidFill>
                  <a:schemeClr val="bg1">
                    <a:lumMod val="65000"/>
                  </a:schemeClr>
                </a:solidFill>
                <a:latin typeface="Arial Narrow" panose="020B0606020202030204" pitchFamily="34" charset="0"/>
              </a:rPr>
              <a:t>with</a:t>
            </a:r>
            <a:r>
              <a:rPr lang="de-DE" sz="2800" dirty="0" smtClean="0">
                <a:solidFill>
                  <a:schemeClr val="bg1">
                    <a:lumMod val="65000"/>
                  </a:schemeClr>
                </a:solidFill>
                <a:latin typeface="Arial Narrow" panose="020B0606020202030204" pitchFamily="34" charset="0"/>
              </a:rPr>
              <a:t> </a:t>
            </a:r>
            <a:r>
              <a:rPr lang="de-DE" sz="2800" dirty="0" err="1" smtClean="0">
                <a:solidFill>
                  <a:schemeClr val="bg1">
                    <a:lumMod val="65000"/>
                  </a:schemeClr>
                </a:solidFill>
                <a:latin typeface="Arial Narrow" panose="020B0606020202030204" pitchFamily="34" charset="0"/>
              </a:rPr>
              <a:t>customers</a:t>
            </a:r>
            <a:r>
              <a:rPr lang="de-DE" sz="2800" dirty="0" smtClean="0">
                <a:solidFill>
                  <a:schemeClr val="bg1">
                    <a:lumMod val="65000"/>
                  </a:schemeClr>
                </a:solidFill>
                <a:latin typeface="Arial Narrow" panose="020B0606020202030204" pitchFamily="34" charset="0"/>
              </a:rPr>
              <a:t>, </a:t>
            </a:r>
            <a:r>
              <a:rPr lang="de-DE" sz="2800" dirty="0" err="1" smtClean="0">
                <a:solidFill>
                  <a:schemeClr val="bg1">
                    <a:lumMod val="65000"/>
                  </a:schemeClr>
                </a:solidFill>
                <a:latin typeface="Arial Narrow" panose="020B0606020202030204" pitchFamily="34" charset="0"/>
              </a:rPr>
              <a:t>suppliers</a:t>
            </a:r>
            <a:r>
              <a:rPr lang="de-DE" sz="2800" dirty="0" smtClean="0">
                <a:solidFill>
                  <a:schemeClr val="bg1">
                    <a:lumMod val="65000"/>
                  </a:schemeClr>
                </a:solidFill>
                <a:latin typeface="Arial Narrow" panose="020B0606020202030204" pitchFamily="34" charset="0"/>
              </a:rPr>
              <a:t>, </a:t>
            </a:r>
            <a:r>
              <a:rPr lang="de-DE" sz="2800" dirty="0" err="1" smtClean="0">
                <a:solidFill>
                  <a:schemeClr val="bg1">
                    <a:lumMod val="65000"/>
                  </a:schemeClr>
                </a:solidFill>
                <a:latin typeface="Arial Narrow" panose="020B0606020202030204" pitchFamily="34" charset="0"/>
              </a:rPr>
              <a:t>and</a:t>
            </a:r>
            <a:r>
              <a:rPr lang="de-DE" sz="2800" dirty="0" smtClean="0">
                <a:solidFill>
                  <a:schemeClr val="bg1">
                    <a:lumMod val="65000"/>
                  </a:schemeClr>
                </a:solidFill>
                <a:latin typeface="Arial Narrow" panose="020B0606020202030204" pitchFamily="34" charset="0"/>
              </a:rPr>
              <a:t> </a:t>
            </a:r>
            <a:r>
              <a:rPr lang="de-DE" sz="2800" dirty="0" err="1" smtClean="0">
                <a:solidFill>
                  <a:schemeClr val="bg1">
                    <a:lumMod val="65000"/>
                  </a:schemeClr>
                </a:solidFill>
                <a:latin typeface="Arial Narrow" panose="020B0606020202030204" pitchFamily="34" charset="0"/>
              </a:rPr>
              <a:t>competitors</a:t>
            </a:r>
            <a:endParaRPr lang="de-DE" sz="2800" dirty="0" smtClean="0">
              <a:solidFill>
                <a:schemeClr val="bg1">
                  <a:lumMod val="65000"/>
                </a:schemeClr>
              </a:solidFill>
              <a:latin typeface="Arial Narrow" panose="020B0606020202030204" pitchFamily="34" charset="0"/>
            </a:endParaRPr>
          </a:p>
          <a:p>
            <a:r>
              <a:rPr lang="de-DE" sz="2800" dirty="0" smtClean="0">
                <a:solidFill>
                  <a:schemeClr val="bg1">
                    <a:lumMod val="65000"/>
                  </a:schemeClr>
                </a:solidFill>
                <a:latin typeface="Arial Narrow" panose="020B0606020202030204" pitchFamily="34" charset="0"/>
              </a:rPr>
              <a:t>in agile </a:t>
            </a:r>
            <a:r>
              <a:rPr lang="de-DE" sz="2800" dirty="0" err="1" smtClean="0">
                <a:solidFill>
                  <a:schemeClr val="bg1">
                    <a:lumMod val="65000"/>
                  </a:schemeClr>
                </a:solidFill>
                <a:latin typeface="Arial Narrow" panose="020B0606020202030204" pitchFamily="34" charset="0"/>
              </a:rPr>
              <a:t>steps</a:t>
            </a:r>
            <a:endParaRPr lang="de-DE" sz="2800" dirty="0" smtClean="0">
              <a:solidFill>
                <a:schemeClr val="bg1">
                  <a:lumMod val="65000"/>
                </a:schemeClr>
              </a:solidFill>
              <a:latin typeface="Arial Narrow" panose="020B0606020202030204" pitchFamily="34" charset="0"/>
            </a:endParaRPr>
          </a:p>
          <a:p>
            <a:r>
              <a:rPr lang="de-DE" sz="2800" dirty="0" err="1" smtClean="0">
                <a:solidFill>
                  <a:schemeClr val="bg1">
                    <a:lumMod val="65000"/>
                  </a:schemeClr>
                </a:solidFill>
                <a:latin typeface="Arial Narrow" panose="020B0606020202030204" pitchFamily="34" charset="0"/>
              </a:rPr>
              <a:t>by</a:t>
            </a:r>
            <a:r>
              <a:rPr lang="de-DE" sz="2800" dirty="0" smtClean="0">
                <a:solidFill>
                  <a:schemeClr val="bg1">
                    <a:lumMod val="65000"/>
                  </a:schemeClr>
                </a:solidFill>
                <a:latin typeface="Arial Narrow" panose="020B0606020202030204" pitchFamily="34" charset="0"/>
              </a:rPr>
              <a:t> </a:t>
            </a:r>
            <a:r>
              <a:rPr lang="de-DE" sz="2800" dirty="0" err="1" smtClean="0">
                <a:solidFill>
                  <a:schemeClr val="bg1">
                    <a:lumMod val="65000"/>
                  </a:schemeClr>
                </a:solidFill>
                <a:latin typeface="Arial Narrow" panose="020B0606020202030204" pitchFamily="34" charset="0"/>
              </a:rPr>
              <a:t>starting</a:t>
            </a:r>
            <a:endParaRPr lang="de-DE" sz="2800" dirty="0">
              <a:solidFill>
                <a:schemeClr val="bg1">
                  <a:lumMod val="65000"/>
                </a:schemeClr>
              </a:solidFill>
              <a:latin typeface="Arial Narrow" panose="020B0606020202030204" pitchFamily="34" charset="0"/>
            </a:endParaRPr>
          </a:p>
        </p:txBody>
      </p:sp>
      <p:sp>
        <p:nvSpPr>
          <p:cNvPr id="4" name="Textfeld 3"/>
          <p:cNvSpPr txBox="1"/>
          <p:nvPr/>
        </p:nvSpPr>
        <p:spPr>
          <a:xfrm>
            <a:off x="3097878" y="4610240"/>
            <a:ext cx="2948244" cy="1446550"/>
          </a:xfrm>
          <a:prstGeom prst="rect">
            <a:avLst/>
          </a:prstGeom>
          <a:noFill/>
        </p:spPr>
        <p:txBody>
          <a:bodyPr wrap="none" rtlCol="0">
            <a:spAutoFit/>
          </a:bodyPr>
          <a:lstStyle/>
          <a:p>
            <a:r>
              <a:rPr lang="de-DE" sz="8800" dirty="0" err="1" smtClean="0"/>
              <a:t>today</a:t>
            </a:r>
            <a:endParaRPr lang="de-DE" sz="8800" dirty="0"/>
          </a:p>
        </p:txBody>
      </p:sp>
    </p:spTree>
    <p:extLst>
      <p:ext uri="{BB962C8B-B14F-4D97-AF65-F5344CB8AC3E}">
        <p14:creationId xmlns:p14="http://schemas.microsoft.com/office/powerpoint/2010/main" val="23202548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872636" y="781236"/>
            <a:ext cx="4969523" cy="4343400"/>
          </a:xfrm>
        </p:spPr>
        <p:txBody>
          <a:bodyPr/>
          <a:lstStyle/>
          <a:p>
            <a:pPr marL="0" indent="0">
              <a:buNone/>
            </a:pPr>
            <a:r>
              <a:rPr lang="de-DE" sz="2000" dirty="0" err="1" smtClean="0">
                <a:latin typeface="Arial Narrow" panose="020B0606020202030204" pitchFamily="34" charset="0"/>
              </a:rPr>
              <a:t>founded</a:t>
            </a:r>
            <a:r>
              <a:rPr lang="de-DE" sz="2000" dirty="0" smtClean="0">
                <a:latin typeface="Arial Narrow" panose="020B0606020202030204" pitchFamily="34" charset="0"/>
              </a:rPr>
              <a:t> in 1994, </a:t>
            </a:r>
            <a:r>
              <a:rPr lang="de-DE" sz="2000" dirty="0" err="1" smtClean="0">
                <a:latin typeface="Arial Narrow" panose="020B0606020202030204" pitchFamily="34" charset="0"/>
              </a:rPr>
              <a:t>today</a:t>
            </a:r>
            <a:r>
              <a:rPr lang="de-DE" sz="2000" dirty="0" smtClean="0">
                <a:latin typeface="Arial Narrow" panose="020B0606020202030204" pitchFamily="34" charset="0"/>
              </a:rPr>
              <a:t> </a:t>
            </a:r>
            <a:r>
              <a:rPr lang="de-DE" sz="2000" dirty="0" err="1" smtClean="0">
                <a:latin typeface="Arial Narrow" panose="020B0606020202030204" pitchFamily="34" charset="0"/>
              </a:rPr>
              <a:t>around</a:t>
            </a:r>
            <a:r>
              <a:rPr lang="de-DE" sz="2000" dirty="0" smtClean="0">
                <a:latin typeface="Arial Narrow" panose="020B0606020202030204" pitchFamily="34" charset="0"/>
              </a:rPr>
              <a:t> 4000 </a:t>
            </a:r>
            <a:r>
              <a:rPr lang="de-DE" sz="2000" dirty="0" err="1" smtClean="0">
                <a:latin typeface="Arial Narrow" panose="020B0606020202030204" pitchFamily="34" charset="0"/>
              </a:rPr>
              <a:t>members</a:t>
            </a:r>
            <a:endParaRPr lang="de-DE" sz="2000" dirty="0" smtClean="0">
              <a:latin typeface="Arial Narrow" panose="020B0606020202030204" pitchFamily="34" charset="0"/>
            </a:endParaRPr>
          </a:p>
          <a:p>
            <a:pPr marL="0" indent="0">
              <a:buNone/>
            </a:pPr>
            <a:r>
              <a:rPr lang="en-US" sz="2000" dirty="0" smtClean="0">
                <a:solidFill>
                  <a:prstClr val="black"/>
                </a:solidFill>
                <a:latin typeface="Arial Narrow" panose="020B0606020202030204" pitchFamily="34" charset="0"/>
              </a:rPr>
              <a:t>3,890 </a:t>
            </a:r>
            <a:r>
              <a:rPr lang="en-US" sz="2000" dirty="0">
                <a:solidFill>
                  <a:prstClr val="black"/>
                </a:solidFill>
                <a:latin typeface="Arial Narrow" panose="020B0606020202030204" pitchFamily="34" charset="0"/>
              </a:rPr>
              <a:t>members in </a:t>
            </a:r>
            <a:r>
              <a:rPr lang="en-US" sz="2000" dirty="0" smtClean="0">
                <a:solidFill>
                  <a:prstClr val="black"/>
                </a:solidFill>
                <a:latin typeface="Arial Narrow" panose="020B0606020202030204" pitchFamily="34" charset="0"/>
              </a:rPr>
              <a:t>93 countries and 36 chapters (April 1, 2015)</a:t>
            </a:r>
            <a:endParaRPr lang="en-US" sz="2000" dirty="0">
              <a:solidFill>
                <a:prstClr val="black"/>
              </a:solidFill>
              <a:latin typeface="Arial Narrow" panose="020B0606020202030204" pitchFamily="34" charset="0"/>
            </a:endParaRPr>
          </a:p>
          <a:p>
            <a:pPr lvl="1">
              <a:buFont typeface="Arial" panose="020B0604020202020204" pitchFamily="34" charset="0"/>
              <a:buChar char="•"/>
            </a:pPr>
            <a:r>
              <a:rPr lang="en-US" sz="2000" dirty="0" smtClean="0">
                <a:solidFill>
                  <a:prstClr val="black"/>
                </a:solidFill>
                <a:latin typeface="Arial Narrow" panose="020B0606020202030204" pitchFamily="34" charset="0"/>
              </a:rPr>
              <a:t>1681 in Region 1 Americas</a:t>
            </a:r>
            <a:endParaRPr lang="en-US" sz="2000" dirty="0">
              <a:solidFill>
                <a:prstClr val="black"/>
              </a:solidFill>
              <a:latin typeface="Arial Narrow" panose="020B0606020202030204" pitchFamily="34" charset="0"/>
            </a:endParaRPr>
          </a:p>
          <a:p>
            <a:pPr lvl="1">
              <a:buFont typeface="Arial" panose="020B0604020202020204" pitchFamily="34" charset="0"/>
              <a:buChar char="•"/>
            </a:pPr>
            <a:r>
              <a:rPr lang="en-US" sz="2000" dirty="0" smtClean="0">
                <a:solidFill>
                  <a:prstClr val="black"/>
                </a:solidFill>
                <a:latin typeface="Arial Narrow" panose="020B0606020202030204" pitchFamily="34" charset="0"/>
              </a:rPr>
              <a:t>1010 in Region 2 Europe</a:t>
            </a:r>
          </a:p>
          <a:p>
            <a:pPr lvl="1">
              <a:buFont typeface="Arial" panose="020B0604020202020204" pitchFamily="34" charset="0"/>
              <a:buChar char="•"/>
            </a:pPr>
            <a:r>
              <a:rPr lang="en-US" sz="2000" dirty="0" smtClean="0">
                <a:solidFill>
                  <a:prstClr val="black"/>
                </a:solidFill>
                <a:latin typeface="Arial Narrow" panose="020B0606020202030204" pitchFamily="34" charset="0"/>
              </a:rPr>
              <a:t>1191 in Region 3</a:t>
            </a:r>
            <a:r>
              <a:rPr lang="en-US" sz="2000" dirty="0">
                <a:solidFill>
                  <a:prstClr val="black"/>
                </a:solidFill>
                <a:latin typeface="Arial Narrow" panose="020B0606020202030204" pitchFamily="34" charset="0"/>
              </a:rPr>
              <a:t> </a:t>
            </a:r>
            <a:r>
              <a:rPr lang="en-US" sz="2000" dirty="0" smtClean="0">
                <a:solidFill>
                  <a:prstClr val="black"/>
                </a:solidFill>
                <a:latin typeface="Arial Narrow" panose="020B0606020202030204" pitchFamily="34" charset="0"/>
              </a:rPr>
              <a:t>Pacific Asia</a:t>
            </a:r>
          </a:p>
          <a:p>
            <a:pPr lvl="1">
              <a:buFont typeface="Arial" panose="020B0604020202020204" pitchFamily="34" charset="0"/>
              <a:buChar char="•"/>
            </a:pPr>
            <a:endParaRPr lang="en-US" sz="2000" dirty="0">
              <a:solidFill>
                <a:prstClr val="black"/>
              </a:solidFill>
              <a:latin typeface="Arial Narrow" panose="020B0606020202030204" pitchFamily="34" charset="0"/>
            </a:endParaRPr>
          </a:p>
          <a:p>
            <a:pPr marL="0" indent="0">
              <a:buNone/>
            </a:pPr>
            <a:r>
              <a:rPr lang="en-US" sz="2000" dirty="0">
                <a:solidFill>
                  <a:prstClr val="black"/>
                </a:solidFill>
                <a:latin typeface="Arial Narrow" panose="020B0606020202030204" pitchFamily="34" charset="0"/>
              </a:rPr>
              <a:t>Countries with more than 100 members:</a:t>
            </a:r>
          </a:p>
          <a:p>
            <a:pPr lvl="1">
              <a:buFont typeface="Arial" panose="020B0604020202020204" pitchFamily="34" charset="0"/>
              <a:buChar char="•"/>
            </a:pPr>
            <a:r>
              <a:rPr lang="en-US" sz="2000" dirty="0">
                <a:solidFill>
                  <a:prstClr val="black"/>
                </a:solidFill>
                <a:latin typeface="Arial Narrow" panose="020B0606020202030204" pitchFamily="34" charset="0"/>
              </a:rPr>
              <a:t>USA</a:t>
            </a:r>
          </a:p>
          <a:p>
            <a:pPr lvl="1">
              <a:buFont typeface="Arial" panose="020B0604020202020204" pitchFamily="34" charset="0"/>
              <a:buChar char="•"/>
            </a:pPr>
            <a:r>
              <a:rPr lang="en-US" sz="2000" dirty="0">
                <a:solidFill>
                  <a:prstClr val="black"/>
                </a:solidFill>
                <a:latin typeface="Arial Narrow" panose="020B0606020202030204" pitchFamily="34" charset="0"/>
              </a:rPr>
              <a:t>China</a:t>
            </a:r>
          </a:p>
          <a:p>
            <a:pPr lvl="1">
              <a:buFont typeface="Arial" panose="020B0604020202020204" pitchFamily="34" charset="0"/>
              <a:buChar char="•"/>
            </a:pPr>
            <a:r>
              <a:rPr lang="en-US" sz="2000" dirty="0">
                <a:solidFill>
                  <a:prstClr val="black"/>
                </a:solidFill>
                <a:latin typeface="Arial Narrow" panose="020B0606020202030204" pitchFamily="34" charset="0"/>
              </a:rPr>
              <a:t>Germany</a:t>
            </a:r>
          </a:p>
          <a:p>
            <a:pPr lvl="1">
              <a:buFont typeface="Arial" panose="020B0604020202020204" pitchFamily="34" charset="0"/>
              <a:buChar char="•"/>
            </a:pPr>
            <a:r>
              <a:rPr lang="en-US" sz="2000" dirty="0">
                <a:solidFill>
                  <a:prstClr val="black"/>
                </a:solidFill>
                <a:latin typeface="Arial Narrow" panose="020B0606020202030204" pitchFamily="34" charset="0"/>
              </a:rPr>
              <a:t>Australia</a:t>
            </a:r>
          </a:p>
          <a:p>
            <a:pPr lvl="1">
              <a:buFont typeface="Arial" panose="020B0604020202020204" pitchFamily="34" charset="0"/>
              <a:buChar char="•"/>
            </a:pPr>
            <a:r>
              <a:rPr lang="en-US" sz="2000" dirty="0">
                <a:solidFill>
                  <a:prstClr val="black"/>
                </a:solidFill>
                <a:latin typeface="Arial Narrow" panose="020B0606020202030204" pitchFamily="34" charset="0"/>
              </a:rPr>
              <a:t>Canada</a:t>
            </a:r>
          </a:p>
          <a:p>
            <a:pPr lvl="1">
              <a:buFont typeface="Arial" panose="020B0604020202020204" pitchFamily="34" charset="0"/>
              <a:buChar char="•"/>
            </a:pPr>
            <a:r>
              <a:rPr lang="en-US" sz="2000" dirty="0" smtClean="0">
                <a:solidFill>
                  <a:prstClr val="black"/>
                </a:solidFill>
                <a:latin typeface="Arial Narrow" panose="020B0606020202030204" pitchFamily="34" charset="0"/>
              </a:rPr>
              <a:t>New Zealand</a:t>
            </a:r>
            <a:endParaRPr lang="en-US" sz="2000" dirty="0">
              <a:solidFill>
                <a:prstClr val="black"/>
              </a:solidFill>
              <a:latin typeface="Arial Narrow" panose="020B0606020202030204" pitchFamily="34" charset="0"/>
            </a:endParaRPr>
          </a:p>
          <a:p>
            <a:r>
              <a:rPr lang="de-DE" sz="2000" dirty="0" smtClean="0">
                <a:latin typeface="Arial Narrow" panose="020B0606020202030204" pitchFamily="34" charset="0"/>
                <a:hlinkClick r:id="rId2"/>
              </a:rPr>
              <a:t>www.aisnet.org</a:t>
            </a:r>
            <a:endParaRPr lang="de-DE" sz="2000" dirty="0" smtClean="0">
              <a:latin typeface="Arial Narrow" panose="020B0606020202030204" pitchFamily="34" charset="0"/>
            </a:endParaRPr>
          </a:p>
          <a:p>
            <a:endParaRPr lang="de-DE" sz="2000" dirty="0">
              <a:latin typeface="Arial Narrow" panose="020B0606020202030204"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81236"/>
            <a:ext cx="3324225" cy="272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feld 5"/>
          <p:cNvSpPr txBox="1"/>
          <p:nvPr/>
        </p:nvSpPr>
        <p:spPr>
          <a:xfrm>
            <a:off x="37483" y="3782818"/>
            <a:ext cx="3835153" cy="2246769"/>
          </a:xfrm>
          <a:prstGeom prst="rect">
            <a:avLst/>
          </a:prstGeom>
          <a:noFill/>
        </p:spPr>
        <p:txBody>
          <a:bodyPr wrap="square" rtlCol="0">
            <a:spAutoFit/>
          </a:bodyPr>
          <a:lstStyle/>
          <a:p>
            <a:pPr algn="ctr"/>
            <a:r>
              <a:rPr lang="en-US" dirty="0" smtClean="0">
                <a:solidFill>
                  <a:prstClr val="black"/>
                </a:solidFill>
              </a:rPr>
              <a:t>AIS serves </a:t>
            </a:r>
            <a:r>
              <a:rPr lang="en-US" dirty="0">
                <a:solidFill>
                  <a:prstClr val="black"/>
                </a:solidFill>
              </a:rPr>
              <a:t>society </a:t>
            </a:r>
            <a:endParaRPr lang="en-US" dirty="0" smtClean="0">
              <a:solidFill>
                <a:prstClr val="black"/>
              </a:solidFill>
            </a:endParaRPr>
          </a:p>
          <a:p>
            <a:pPr algn="ctr"/>
            <a:r>
              <a:rPr lang="en-US" dirty="0" smtClean="0">
                <a:solidFill>
                  <a:prstClr val="black"/>
                </a:solidFill>
              </a:rPr>
              <a:t>through </a:t>
            </a:r>
          </a:p>
          <a:p>
            <a:pPr algn="ctr"/>
            <a:r>
              <a:rPr lang="en-US" dirty="0" smtClean="0">
                <a:solidFill>
                  <a:prstClr val="black"/>
                </a:solidFill>
              </a:rPr>
              <a:t>the </a:t>
            </a:r>
            <a:r>
              <a:rPr lang="en-US" dirty="0">
                <a:solidFill>
                  <a:prstClr val="black"/>
                </a:solidFill>
              </a:rPr>
              <a:t>advancement of knowledge and </a:t>
            </a:r>
            <a:endParaRPr lang="en-US" dirty="0" smtClean="0">
              <a:solidFill>
                <a:prstClr val="black"/>
              </a:solidFill>
            </a:endParaRPr>
          </a:p>
          <a:p>
            <a:pPr algn="ctr"/>
            <a:r>
              <a:rPr lang="en-US" dirty="0" smtClean="0">
                <a:solidFill>
                  <a:prstClr val="black"/>
                </a:solidFill>
              </a:rPr>
              <a:t>the </a:t>
            </a:r>
            <a:r>
              <a:rPr lang="en-US" dirty="0">
                <a:solidFill>
                  <a:prstClr val="black"/>
                </a:solidFill>
              </a:rPr>
              <a:t>promotion of excellence </a:t>
            </a:r>
            <a:endParaRPr lang="en-US" dirty="0" smtClean="0">
              <a:solidFill>
                <a:prstClr val="black"/>
              </a:solidFill>
            </a:endParaRPr>
          </a:p>
          <a:p>
            <a:pPr algn="ctr"/>
            <a:r>
              <a:rPr lang="en-US" dirty="0" smtClean="0">
                <a:solidFill>
                  <a:prstClr val="black"/>
                </a:solidFill>
              </a:rPr>
              <a:t>in </a:t>
            </a:r>
            <a:r>
              <a:rPr lang="en-US" dirty="0">
                <a:solidFill>
                  <a:prstClr val="black"/>
                </a:solidFill>
              </a:rPr>
              <a:t>the practice and study </a:t>
            </a:r>
            <a:endParaRPr lang="en-US" dirty="0" smtClean="0">
              <a:solidFill>
                <a:prstClr val="black"/>
              </a:solidFill>
            </a:endParaRPr>
          </a:p>
          <a:p>
            <a:pPr algn="ctr"/>
            <a:r>
              <a:rPr lang="en-US" dirty="0" smtClean="0">
                <a:solidFill>
                  <a:prstClr val="black"/>
                </a:solidFill>
              </a:rPr>
              <a:t>of </a:t>
            </a:r>
            <a:r>
              <a:rPr lang="en-US" dirty="0">
                <a:solidFill>
                  <a:prstClr val="black"/>
                </a:solidFill>
              </a:rPr>
              <a:t>information systems</a:t>
            </a:r>
            <a:r>
              <a:rPr lang="en-US" dirty="0" smtClean="0">
                <a:solidFill>
                  <a:prstClr val="black"/>
                </a:solidFill>
              </a:rPr>
              <a:t>.</a:t>
            </a:r>
            <a:endParaRPr lang="de-DE" dirty="0"/>
          </a:p>
        </p:txBody>
      </p:sp>
    </p:spTree>
    <p:extLst>
      <p:ext uri="{BB962C8B-B14F-4D97-AF65-F5344CB8AC3E}">
        <p14:creationId xmlns:p14="http://schemas.microsoft.com/office/powerpoint/2010/main" val="15106098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bwMode="auto">
          <a:xfrm>
            <a:off x="341693" y="2470263"/>
            <a:ext cx="2656573" cy="3679564"/>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smtClean="0">
                <a:solidFill>
                  <a:schemeClr val="accent6">
                    <a:lumMod val="50000"/>
                  </a:schemeClr>
                </a:solidFill>
                <a:latin typeface="+mn-lt"/>
              </a:rPr>
              <a:t>Inevitable</a:t>
            </a:r>
          </a:p>
          <a:p>
            <a:pPr algn="ctr">
              <a:spcBef>
                <a:spcPts val="1200"/>
              </a:spcBef>
              <a:spcAft>
                <a:spcPts val="1200"/>
              </a:spcAft>
            </a:pPr>
            <a:r>
              <a:rPr lang="en-US" dirty="0" smtClean="0">
                <a:solidFill>
                  <a:schemeClr val="accent6">
                    <a:lumMod val="50000"/>
                  </a:schemeClr>
                </a:solidFill>
                <a:latin typeface="+mn-lt"/>
              </a:rPr>
              <a:t>Irreversible</a:t>
            </a:r>
          </a:p>
          <a:p>
            <a:pPr algn="ctr">
              <a:spcBef>
                <a:spcPts val="1200"/>
              </a:spcBef>
              <a:spcAft>
                <a:spcPts val="1200"/>
              </a:spcAft>
            </a:pPr>
            <a:r>
              <a:rPr lang="en-US" dirty="0" smtClean="0">
                <a:solidFill>
                  <a:schemeClr val="accent6">
                    <a:lumMod val="50000"/>
                  </a:schemeClr>
                </a:solidFill>
                <a:latin typeface="+mn-lt"/>
              </a:rPr>
              <a:t>Tremendously fast</a:t>
            </a:r>
          </a:p>
          <a:p>
            <a:pPr algn="ctr">
              <a:spcBef>
                <a:spcPts val="1200"/>
              </a:spcBef>
              <a:spcAft>
                <a:spcPts val="1200"/>
              </a:spcAft>
            </a:pPr>
            <a:r>
              <a:rPr lang="en-US" dirty="0" smtClean="0">
                <a:solidFill>
                  <a:schemeClr val="accent6">
                    <a:lumMod val="50000"/>
                  </a:schemeClr>
                </a:solidFill>
                <a:latin typeface="+mn-lt"/>
              </a:rPr>
              <a:t>Uncertain in the execution</a:t>
            </a:r>
            <a:endParaRPr lang="en-US" dirty="0">
              <a:solidFill>
                <a:schemeClr val="accent6">
                  <a:lumMod val="50000"/>
                </a:schemeClr>
              </a:solidFill>
              <a:latin typeface="+mn-lt"/>
            </a:endParaRPr>
          </a:p>
        </p:txBody>
      </p:sp>
      <p:sp>
        <p:nvSpPr>
          <p:cNvPr id="13" name="Rechteck 12"/>
          <p:cNvSpPr/>
          <p:nvPr/>
        </p:nvSpPr>
        <p:spPr bwMode="auto">
          <a:xfrm>
            <a:off x="341693" y="1759791"/>
            <a:ext cx="2656573" cy="710471"/>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Digital Transformation</a:t>
            </a:r>
            <a:endParaRPr lang="en-US" b="1" dirty="0">
              <a:solidFill>
                <a:srgbClr val="FFFFFF"/>
              </a:solidFill>
              <a:latin typeface="+mj-lt"/>
            </a:endParaRPr>
          </a:p>
        </p:txBody>
      </p:sp>
      <p:grpSp>
        <p:nvGrpSpPr>
          <p:cNvPr id="6" name="Gruppieren 5"/>
          <p:cNvGrpSpPr/>
          <p:nvPr/>
        </p:nvGrpSpPr>
        <p:grpSpPr>
          <a:xfrm>
            <a:off x="3243713" y="1759791"/>
            <a:ext cx="2656573" cy="4390035"/>
            <a:chOff x="3753852" y="2261929"/>
            <a:chExt cx="2656573" cy="3984867"/>
          </a:xfrm>
        </p:grpSpPr>
        <p:sp>
          <p:nvSpPr>
            <p:cNvPr id="10" name="Rechteck 9"/>
            <p:cNvSpPr/>
            <p:nvPr/>
          </p:nvSpPr>
          <p:spPr bwMode="auto">
            <a:xfrm>
              <a:off x="3753852"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spcBef>
                  <a:spcPts val="1200"/>
                </a:spcBef>
                <a:spcAft>
                  <a:spcPts val="1200"/>
                </a:spcAft>
              </a:pPr>
              <a:r>
                <a:rPr lang="en-US" dirty="0" smtClean="0">
                  <a:solidFill>
                    <a:schemeClr val="accent6">
                      <a:lumMod val="50000"/>
                    </a:schemeClr>
                  </a:solidFill>
                  <a:latin typeface="+mn-lt"/>
                </a:rPr>
                <a:t>Service Dominant Logic</a:t>
              </a:r>
            </a:p>
            <a:p>
              <a:pPr lvl="0" algn="ctr">
                <a:spcBef>
                  <a:spcPts val="1200"/>
                </a:spcBef>
                <a:spcAft>
                  <a:spcPts val="1200"/>
                </a:spcAft>
              </a:pPr>
              <a:r>
                <a:rPr lang="en-US" dirty="0" smtClean="0">
                  <a:solidFill>
                    <a:schemeClr val="accent6">
                      <a:lumMod val="50000"/>
                    </a:schemeClr>
                  </a:solidFill>
                  <a:latin typeface="+mn-lt"/>
                </a:rPr>
                <a:t>Ambidexterity</a:t>
              </a:r>
            </a:p>
            <a:p>
              <a:pPr algn="ctr">
                <a:spcBef>
                  <a:spcPts val="1200"/>
                </a:spcBef>
                <a:spcAft>
                  <a:spcPts val="1200"/>
                </a:spcAft>
              </a:pPr>
              <a:r>
                <a:rPr lang="en-US" dirty="0" smtClean="0">
                  <a:solidFill>
                    <a:schemeClr val="accent6">
                      <a:lumMod val="50000"/>
                    </a:schemeClr>
                  </a:solidFill>
                  <a:latin typeface="+mn-lt"/>
                </a:rPr>
                <a:t>Open innovation     on platforms</a:t>
              </a:r>
            </a:p>
            <a:p>
              <a:pPr lvl="0" algn="ctr">
                <a:spcBef>
                  <a:spcPts val="1200"/>
                </a:spcBef>
                <a:spcAft>
                  <a:spcPts val="1200"/>
                </a:spcAft>
              </a:pPr>
              <a:r>
                <a:rPr lang="en-US" dirty="0" smtClean="0">
                  <a:solidFill>
                    <a:schemeClr val="accent6">
                      <a:lumMod val="50000"/>
                    </a:schemeClr>
                  </a:solidFill>
                  <a:latin typeface="+mn-lt"/>
                </a:rPr>
                <a:t>Real Options            in the portfolio </a:t>
              </a:r>
              <a:endParaRPr lang="en-US" dirty="0">
                <a:solidFill>
                  <a:schemeClr val="accent6">
                    <a:lumMod val="50000"/>
                  </a:schemeClr>
                </a:solidFill>
                <a:latin typeface="+mn-lt"/>
              </a:endParaRPr>
            </a:p>
          </p:txBody>
        </p:sp>
        <p:sp>
          <p:nvSpPr>
            <p:cNvPr id="11" name="Rechteck 10"/>
            <p:cNvSpPr/>
            <p:nvPr/>
          </p:nvSpPr>
          <p:spPr bwMode="auto">
            <a:xfrm>
              <a:off x="3753852"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Explanatory Pattern</a:t>
              </a:r>
              <a:endParaRPr lang="en-US" b="1" dirty="0">
                <a:solidFill>
                  <a:srgbClr val="FFFFFF"/>
                </a:solidFill>
                <a:latin typeface="+mj-lt"/>
              </a:endParaRPr>
            </a:p>
          </p:txBody>
        </p:sp>
      </p:grpSp>
      <p:grpSp>
        <p:nvGrpSpPr>
          <p:cNvPr id="7" name="Gruppieren 6"/>
          <p:cNvGrpSpPr/>
          <p:nvPr/>
        </p:nvGrpSpPr>
        <p:grpSpPr>
          <a:xfrm>
            <a:off x="6145735" y="1759791"/>
            <a:ext cx="2767446" cy="4390036"/>
            <a:chOff x="6487427" y="2261929"/>
            <a:chExt cx="2767446" cy="3984867"/>
          </a:xfrm>
        </p:grpSpPr>
        <p:sp>
          <p:nvSpPr>
            <p:cNvPr id="8" name="Rechteck 7"/>
            <p:cNvSpPr/>
            <p:nvPr/>
          </p:nvSpPr>
          <p:spPr bwMode="auto">
            <a:xfrm>
              <a:off x="6487427" y="2897203"/>
              <a:ext cx="2767446"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endParaRPr lang="en-US" dirty="0">
                <a:solidFill>
                  <a:schemeClr val="accent6">
                    <a:lumMod val="50000"/>
                  </a:schemeClr>
                </a:solidFill>
                <a:latin typeface="+mn-lt"/>
              </a:endParaRPr>
            </a:p>
          </p:txBody>
        </p:sp>
        <p:sp>
          <p:nvSpPr>
            <p:cNvPr id="9" name="Rechteck 8"/>
            <p:cNvSpPr/>
            <p:nvPr/>
          </p:nvSpPr>
          <p:spPr bwMode="auto">
            <a:xfrm>
              <a:off x="6487427" y="2261929"/>
              <a:ext cx="2767446"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lgn="ctr"/>
              <a:r>
                <a:rPr lang="en-US" b="1" dirty="0" smtClean="0">
                  <a:solidFill>
                    <a:srgbClr val="FFFFFF"/>
                  </a:solidFill>
                  <a:latin typeface="+mj-lt"/>
                </a:rPr>
                <a:t>Research Challenges </a:t>
              </a:r>
              <a:endParaRPr lang="en-US" b="1" dirty="0">
                <a:solidFill>
                  <a:srgbClr val="FFFFFF"/>
                </a:solidFill>
                <a:latin typeface="+mj-lt"/>
              </a:endParaRPr>
            </a:p>
          </p:txBody>
        </p:sp>
      </p:grpSp>
      <p:sp>
        <p:nvSpPr>
          <p:cNvPr id="14" name="Titel 1"/>
          <p:cNvSpPr>
            <a:spLocks noGrp="1"/>
          </p:cNvSpPr>
          <p:nvPr>
            <p:ph type="title"/>
          </p:nvPr>
        </p:nvSpPr>
        <p:spPr>
          <a:xfrm>
            <a:off x="508000" y="947192"/>
            <a:ext cx="8128000" cy="609600"/>
          </a:xfrm>
        </p:spPr>
        <p:txBody>
          <a:bodyPr/>
          <a:lstStyle/>
          <a:p>
            <a:pPr algn="r"/>
            <a:endParaRPr lang="en-US" dirty="0"/>
          </a:p>
        </p:txBody>
      </p:sp>
    </p:spTree>
    <p:extLst>
      <p:ext uri="{BB962C8B-B14F-4D97-AF65-F5344CB8AC3E}">
        <p14:creationId xmlns:p14="http://schemas.microsoft.com/office/powerpoint/2010/main" val="18362147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p:cNvSpPr>
            <a:spLocks noGrp="1"/>
          </p:cNvSpPr>
          <p:nvPr>
            <p:ph type="title"/>
          </p:nvPr>
        </p:nvSpPr>
        <p:spPr>
          <a:xfrm>
            <a:off x="405384" y="710184"/>
            <a:ext cx="8128000" cy="609600"/>
          </a:xfrm>
        </p:spPr>
        <p:txBody>
          <a:bodyPr/>
          <a:lstStyle/>
          <a:p>
            <a:r>
              <a:rPr lang="de-DE" dirty="0" err="1" smtClean="0"/>
              <a:t>Some</a:t>
            </a:r>
            <a:r>
              <a:rPr lang="de-DE" dirty="0" smtClean="0"/>
              <a:t> </a:t>
            </a:r>
            <a:r>
              <a:rPr lang="de-DE" dirty="0" err="1" smtClean="0"/>
              <a:t>starting</a:t>
            </a:r>
            <a:r>
              <a:rPr lang="de-DE" dirty="0" smtClean="0"/>
              <a:t> </a:t>
            </a:r>
            <a:r>
              <a:rPr lang="de-DE" dirty="0" err="1" smtClean="0"/>
              <a:t>considerations</a:t>
            </a:r>
            <a:endParaRPr lang="de-DE" dirty="0" smtClean="0"/>
          </a:p>
        </p:txBody>
      </p:sp>
      <p:sp>
        <p:nvSpPr>
          <p:cNvPr id="23555" name="Inhaltsplatzhalter 2"/>
          <p:cNvSpPr>
            <a:spLocks noGrp="1"/>
          </p:cNvSpPr>
          <p:nvPr>
            <p:ph idx="1"/>
          </p:nvPr>
        </p:nvSpPr>
        <p:spPr>
          <a:xfrm>
            <a:off x="533400" y="1371600"/>
            <a:ext cx="8229600" cy="4602163"/>
          </a:xfrm>
        </p:spPr>
        <p:txBody>
          <a:bodyPr/>
          <a:lstStyle/>
          <a:p>
            <a:r>
              <a:rPr lang="de-DE" dirty="0" err="1" smtClean="0"/>
              <a:t>You</a:t>
            </a:r>
            <a:r>
              <a:rPr lang="de-DE" dirty="0" smtClean="0"/>
              <a:t> </a:t>
            </a:r>
            <a:r>
              <a:rPr lang="de-DE" dirty="0" err="1" smtClean="0"/>
              <a:t>can</a:t>
            </a:r>
            <a:r>
              <a:rPr lang="de-DE" dirty="0" smtClean="0"/>
              <a:t> </a:t>
            </a:r>
            <a:r>
              <a:rPr lang="de-DE" dirty="0" err="1" smtClean="0"/>
              <a:t>count</a:t>
            </a:r>
            <a:r>
              <a:rPr lang="de-DE" dirty="0" smtClean="0"/>
              <a:t> </a:t>
            </a:r>
            <a:r>
              <a:rPr lang="de-DE" dirty="0" err="1" smtClean="0"/>
              <a:t>innovations</a:t>
            </a:r>
            <a:r>
              <a:rPr lang="de-DE" dirty="0" smtClean="0"/>
              <a:t> </a:t>
            </a:r>
            <a:r>
              <a:rPr lang="de-DE" dirty="0" err="1" smtClean="0"/>
              <a:t>only</a:t>
            </a:r>
            <a:r>
              <a:rPr lang="de-DE" dirty="0" smtClean="0"/>
              <a:t> after </a:t>
            </a:r>
            <a:r>
              <a:rPr lang="de-DE" dirty="0" err="1" smtClean="0"/>
              <a:t>they</a:t>
            </a:r>
            <a:r>
              <a:rPr lang="de-DE" dirty="0" smtClean="0"/>
              <a:t> </a:t>
            </a:r>
            <a:r>
              <a:rPr lang="de-DE" dirty="0" err="1" smtClean="0"/>
              <a:t>are</a:t>
            </a:r>
            <a:r>
              <a:rPr lang="de-DE" dirty="0" smtClean="0"/>
              <a:t> </a:t>
            </a:r>
            <a:r>
              <a:rPr lang="de-DE" dirty="0" err="1" smtClean="0"/>
              <a:t>conceived</a:t>
            </a:r>
            <a:endParaRPr lang="de-DE" dirty="0" smtClean="0"/>
          </a:p>
          <a:p>
            <a:pPr lvl="1"/>
            <a:r>
              <a:rPr lang="de-DE" i="1" dirty="0" err="1" smtClean="0"/>
              <a:t>and</a:t>
            </a:r>
            <a:r>
              <a:rPr lang="de-DE" i="1" dirty="0" smtClean="0"/>
              <a:t> </a:t>
            </a:r>
            <a:r>
              <a:rPr lang="de-DE" i="1" dirty="0" err="1" smtClean="0"/>
              <a:t>the</a:t>
            </a:r>
            <a:r>
              <a:rPr lang="de-DE" i="1" dirty="0" smtClean="0"/>
              <a:t> </a:t>
            </a:r>
            <a:r>
              <a:rPr lang="de-DE" i="1" dirty="0" err="1" smtClean="0"/>
              <a:t>often</a:t>
            </a:r>
            <a:r>
              <a:rPr lang="de-DE" i="1" dirty="0" smtClean="0"/>
              <a:t> </a:t>
            </a:r>
            <a:r>
              <a:rPr lang="de-DE" i="1" dirty="0" err="1" smtClean="0"/>
              <a:t>come</a:t>
            </a:r>
            <a:r>
              <a:rPr lang="de-DE" i="1" dirty="0" smtClean="0"/>
              <a:t> in </a:t>
            </a:r>
            <a:r>
              <a:rPr lang="de-DE" i="1" dirty="0" err="1" smtClean="0"/>
              <a:t>Singularity</a:t>
            </a:r>
            <a:endParaRPr lang="de-DE" i="1" dirty="0" smtClean="0"/>
          </a:p>
          <a:p>
            <a:r>
              <a:rPr lang="de-DE" dirty="0" smtClean="0"/>
              <a:t>Reality </a:t>
            </a:r>
            <a:r>
              <a:rPr lang="de-DE" dirty="0" err="1" smtClean="0"/>
              <a:t>poses</a:t>
            </a:r>
            <a:r>
              <a:rPr lang="de-DE" dirty="0" smtClean="0"/>
              <a:t> </a:t>
            </a:r>
            <a:r>
              <a:rPr lang="de-DE" dirty="0" err="1" smtClean="0"/>
              <a:t>problems</a:t>
            </a:r>
            <a:endParaRPr lang="de-DE" dirty="0" smtClean="0"/>
          </a:p>
          <a:p>
            <a:pPr lvl="1"/>
            <a:r>
              <a:rPr lang="de-DE" i="1" dirty="0" err="1" smtClean="0"/>
              <a:t>for</a:t>
            </a:r>
            <a:r>
              <a:rPr lang="de-DE" i="1" dirty="0" smtClean="0"/>
              <a:t> </a:t>
            </a:r>
            <a:r>
              <a:rPr lang="de-DE" i="1" dirty="0" err="1" smtClean="0"/>
              <a:t>those</a:t>
            </a:r>
            <a:r>
              <a:rPr lang="de-DE" i="1" dirty="0" smtClean="0"/>
              <a:t> </a:t>
            </a:r>
            <a:r>
              <a:rPr lang="de-DE" i="1" dirty="0" err="1" smtClean="0"/>
              <a:t>that</a:t>
            </a:r>
            <a:r>
              <a:rPr lang="de-DE" i="1" dirty="0" smtClean="0"/>
              <a:t> </a:t>
            </a:r>
            <a:r>
              <a:rPr lang="de-DE" i="1" dirty="0" err="1" smtClean="0"/>
              <a:t>see</a:t>
            </a:r>
            <a:r>
              <a:rPr lang="de-DE" i="1" dirty="0" smtClean="0"/>
              <a:t> </a:t>
            </a:r>
            <a:r>
              <a:rPr lang="de-DE" i="1" dirty="0" err="1" smtClean="0"/>
              <a:t>them</a:t>
            </a:r>
            <a:endParaRPr lang="de-DE" i="1" dirty="0" smtClean="0"/>
          </a:p>
          <a:p>
            <a:pPr lvl="1"/>
            <a:r>
              <a:rPr lang="de-DE" i="1" dirty="0" err="1" smtClean="0"/>
              <a:t>it</a:t>
            </a:r>
            <a:r>
              <a:rPr lang="de-DE" i="1" dirty="0" smtClean="0"/>
              <a:t> </a:t>
            </a:r>
            <a:r>
              <a:rPr lang="de-DE" i="1" dirty="0" err="1" smtClean="0"/>
              <a:t>does</a:t>
            </a:r>
            <a:r>
              <a:rPr lang="de-DE" i="1" dirty="0" smtClean="0"/>
              <a:t> </a:t>
            </a:r>
            <a:r>
              <a:rPr lang="de-DE" i="1" dirty="0" err="1" smtClean="0"/>
              <a:t>no</a:t>
            </a:r>
            <a:r>
              <a:rPr lang="de-DE" i="1" dirty="0" smtClean="0"/>
              <a:t> </a:t>
            </a:r>
            <a:r>
              <a:rPr lang="de-DE" i="1" dirty="0" err="1" smtClean="0"/>
              <a:t>pose</a:t>
            </a:r>
            <a:r>
              <a:rPr lang="de-DE" i="1" dirty="0" smtClean="0"/>
              <a:t> </a:t>
            </a:r>
            <a:r>
              <a:rPr lang="de-DE" i="1" dirty="0" err="1" smtClean="0"/>
              <a:t>methods</a:t>
            </a:r>
            <a:endParaRPr lang="de-DE" i="1" dirty="0" smtClean="0"/>
          </a:p>
          <a:p>
            <a:pPr lvl="1"/>
            <a:r>
              <a:rPr lang="de-DE" i="1" dirty="0" smtClean="0"/>
              <a:t>IS/IT </a:t>
            </a:r>
            <a:r>
              <a:rPr lang="de-DE" i="1" dirty="0" err="1" smtClean="0"/>
              <a:t>might</a:t>
            </a:r>
            <a:r>
              <a:rPr lang="de-DE" i="1" dirty="0" smtClean="0"/>
              <a:t> </a:t>
            </a:r>
            <a:r>
              <a:rPr lang="de-DE" i="1" dirty="0" err="1" smtClean="0"/>
              <a:t>be</a:t>
            </a:r>
            <a:r>
              <a:rPr lang="de-DE" i="1" dirty="0" smtClean="0"/>
              <a:t> </a:t>
            </a:r>
            <a:r>
              <a:rPr lang="de-DE" i="1" dirty="0" err="1" smtClean="0"/>
              <a:t>one</a:t>
            </a:r>
            <a:r>
              <a:rPr lang="de-DE" i="1" dirty="0" smtClean="0"/>
              <a:t> </a:t>
            </a:r>
            <a:r>
              <a:rPr lang="de-DE" i="1" dirty="0" err="1" smtClean="0"/>
              <a:t>of</a:t>
            </a:r>
            <a:r>
              <a:rPr lang="de-DE" i="1" dirty="0" smtClean="0"/>
              <a:t> </a:t>
            </a:r>
            <a:r>
              <a:rPr lang="de-DE" i="1" dirty="0" err="1" smtClean="0"/>
              <a:t>the</a:t>
            </a:r>
            <a:r>
              <a:rPr lang="de-DE" i="1" dirty="0" smtClean="0"/>
              <a:t> </a:t>
            </a:r>
            <a:r>
              <a:rPr lang="de-DE" i="1" dirty="0" err="1" smtClean="0"/>
              <a:t>solutions</a:t>
            </a:r>
            <a:endParaRPr lang="de-DE" i="1" dirty="0" smtClean="0"/>
          </a:p>
          <a:p>
            <a:r>
              <a:rPr lang="de-DE" dirty="0" smtClean="0"/>
              <a:t>Researchers </a:t>
            </a:r>
            <a:r>
              <a:rPr lang="de-DE" dirty="0" err="1" smtClean="0"/>
              <a:t>research</a:t>
            </a:r>
            <a:endParaRPr lang="de-DE" dirty="0" smtClean="0"/>
          </a:p>
          <a:p>
            <a:pPr lvl="1"/>
            <a:r>
              <a:rPr lang="de-DE" i="1" dirty="0" err="1" smtClean="0"/>
              <a:t>We</a:t>
            </a:r>
            <a:r>
              <a:rPr lang="de-DE" i="1" dirty="0" smtClean="0"/>
              <a:t> all </a:t>
            </a:r>
            <a:r>
              <a:rPr lang="de-DE" i="1" dirty="0" err="1" smtClean="0"/>
              <a:t>have</a:t>
            </a:r>
            <a:r>
              <a:rPr lang="de-DE" i="1" dirty="0" smtClean="0"/>
              <a:t> </a:t>
            </a:r>
            <a:r>
              <a:rPr lang="de-DE" i="1" dirty="0" err="1" smtClean="0"/>
              <a:t>our</a:t>
            </a:r>
            <a:r>
              <a:rPr lang="de-DE" i="1" dirty="0" smtClean="0"/>
              <a:t> </a:t>
            </a:r>
            <a:r>
              <a:rPr lang="de-DE" i="1" dirty="0" err="1" smtClean="0"/>
              <a:t>likes</a:t>
            </a:r>
            <a:r>
              <a:rPr lang="de-DE" i="1" dirty="0" smtClean="0"/>
              <a:t> </a:t>
            </a:r>
            <a:r>
              <a:rPr lang="de-DE" i="1" dirty="0" err="1" smtClean="0"/>
              <a:t>and</a:t>
            </a:r>
            <a:r>
              <a:rPr lang="de-DE" i="1" dirty="0" smtClean="0"/>
              <a:t> </a:t>
            </a:r>
            <a:r>
              <a:rPr lang="de-DE" i="1" dirty="0" err="1" smtClean="0"/>
              <a:t>skills</a:t>
            </a:r>
            <a:endParaRPr lang="de-DE" i="1" dirty="0" smtClean="0"/>
          </a:p>
          <a:p>
            <a:pPr lvl="1"/>
            <a:endParaRPr lang="de-DE" i="1" dirty="0" smtClean="0"/>
          </a:p>
          <a:p>
            <a:r>
              <a:rPr lang="de-DE" dirty="0" smtClean="0"/>
              <a:t>IT/IS </a:t>
            </a:r>
            <a:r>
              <a:rPr lang="de-DE" dirty="0" err="1" smtClean="0"/>
              <a:t>is</a:t>
            </a:r>
            <a:r>
              <a:rPr lang="de-DE" dirty="0" smtClean="0"/>
              <a:t> an </a:t>
            </a:r>
            <a:r>
              <a:rPr lang="de-DE" dirty="0" err="1" smtClean="0"/>
              <a:t>artifact</a:t>
            </a:r>
            <a:endParaRPr lang="de-DE" dirty="0" smtClean="0"/>
          </a:p>
          <a:p>
            <a:pPr lvl="1"/>
            <a:r>
              <a:rPr lang="de-DE" i="1" dirty="0" err="1" smtClean="0"/>
              <a:t>which</a:t>
            </a:r>
            <a:r>
              <a:rPr lang="de-DE" i="1" dirty="0" smtClean="0"/>
              <a:t> </a:t>
            </a:r>
            <a:r>
              <a:rPr lang="de-DE" i="1" dirty="0" err="1" smtClean="0"/>
              <a:t>needs</a:t>
            </a:r>
            <a:r>
              <a:rPr lang="de-DE" i="1" dirty="0" smtClean="0"/>
              <a:t> </a:t>
            </a:r>
            <a:r>
              <a:rPr lang="de-DE" i="1" dirty="0" err="1" smtClean="0"/>
              <a:t>to</a:t>
            </a:r>
            <a:r>
              <a:rPr lang="de-DE" i="1" dirty="0" smtClean="0"/>
              <a:t> </a:t>
            </a:r>
            <a:r>
              <a:rPr lang="de-DE" i="1" dirty="0" err="1" smtClean="0"/>
              <a:t>be</a:t>
            </a:r>
            <a:r>
              <a:rPr lang="de-DE" i="1" dirty="0" smtClean="0"/>
              <a:t> </a:t>
            </a:r>
            <a:r>
              <a:rPr lang="de-DE" i="1" dirty="0" err="1" smtClean="0"/>
              <a:t>built</a:t>
            </a:r>
            <a:r>
              <a:rPr lang="de-DE" i="1" dirty="0" smtClean="0"/>
              <a:t> </a:t>
            </a:r>
            <a:r>
              <a:rPr lang="de-DE" i="1" dirty="0" err="1" smtClean="0"/>
              <a:t>and</a:t>
            </a:r>
            <a:r>
              <a:rPr lang="de-DE" i="1" dirty="0" smtClean="0"/>
              <a:t> </a:t>
            </a:r>
            <a:r>
              <a:rPr lang="de-DE" i="1" dirty="0" err="1" smtClean="0"/>
              <a:t>designed</a:t>
            </a:r>
            <a:r>
              <a:rPr lang="de-DE" i="1" dirty="0" smtClean="0"/>
              <a:t>, </a:t>
            </a:r>
            <a:r>
              <a:rPr lang="de-DE" i="1" dirty="0" err="1" smtClean="0"/>
              <a:t>and</a:t>
            </a:r>
            <a:r>
              <a:rPr lang="de-DE" i="1" dirty="0" smtClean="0"/>
              <a:t> well </a:t>
            </a:r>
            <a:r>
              <a:rPr lang="de-DE" i="1" dirty="0" err="1" smtClean="0"/>
              <a:t>to</a:t>
            </a:r>
            <a:r>
              <a:rPr lang="de-DE" i="1" dirty="0" smtClean="0"/>
              <a:t> </a:t>
            </a:r>
            <a:r>
              <a:rPr lang="de-DE" i="1" dirty="0" err="1" smtClean="0"/>
              <a:t>work</a:t>
            </a:r>
            <a:r>
              <a:rPr lang="de-DE" i="1" dirty="0" smtClean="0"/>
              <a:t> </a:t>
            </a:r>
            <a:endParaRPr lang="de-DE" dirty="0" smtClean="0"/>
          </a:p>
        </p:txBody>
      </p:sp>
      <p:sp>
        <p:nvSpPr>
          <p:cNvPr id="4" name="Rechteck 3"/>
          <p:cNvSpPr/>
          <p:nvPr/>
        </p:nvSpPr>
        <p:spPr>
          <a:xfrm>
            <a:off x="835244" y="6089177"/>
            <a:ext cx="7855998" cy="246221"/>
          </a:xfrm>
          <a:prstGeom prst="rect">
            <a:avLst/>
          </a:prstGeom>
        </p:spPr>
        <p:txBody>
          <a:bodyPr wrap="square">
            <a:spAutoFit/>
          </a:bodyPr>
          <a:lstStyle/>
          <a:p>
            <a:pPr algn="l"/>
            <a:r>
              <a:rPr lang="en-US" sz="1000" dirty="0"/>
              <a:t>based on Briggs, R.; Krcmar, H.: The Simple Elegance  of Scientific Inquiry in a Technical Field</a:t>
            </a:r>
            <a:r>
              <a:rPr lang="en-US" sz="1000" dirty="0" smtClean="0"/>
              <a:t>. Workshop </a:t>
            </a:r>
            <a:r>
              <a:rPr lang="en-US" sz="1000" dirty="0"/>
              <a:t>held at HICSS 2012 </a:t>
            </a:r>
            <a:endParaRPr lang="de-DE" sz="1000" dirty="0"/>
          </a:p>
        </p:txBody>
      </p:sp>
    </p:spTree>
    <p:extLst>
      <p:ext uri="{BB962C8B-B14F-4D97-AF65-F5344CB8AC3E}">
        <p14:creationId xmlns:p14="http://schemas.microsoft.com/office/powerpoint/2010/main" val="1653701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blinds(horizontal)">
                                      <p:cBhvr>
                                        <p:cTn id="7" dur="500"/>
                                        <p:tgtEl>
                                          <p:spTgt spid="235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5">
                                            <p:txEl>
                                              <p:pRg st="1" end="1"/>
                                            </p:txEl>
                                          </p:spTgt>
                                        </p:tgtEl>
                                        <p:attrNameLst>
                                          <p:attrName>style.visibility</p:attrName>
                                        </p:attrNameLst>
                                      </p:cBhvr>
                                      <p:to>
                                        <p:strVal val="visible"/>
                                      </p:to>
                                    </p:set>
                                    <p:animEffect transition="in" filter="blinds(horizontal)">
                                      <p:cBhvr>
                                        <p:cTn id="12" dur="500"/>
                                        <p:tgtEl>
                                          <p:spTgt spid="235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555">
                                            <p:txEl>
                                              <p:pRg st="2" end="2"/>
                                            </p:txEl>
                                          </p:spTgt>
                                        </p:tgtEl>
                                        <p:attrNameLst>
                                          <p:attrName>style.visibility</p:attrName>
                                        </p:attrNameLst>
                                      </p:cBhvr>
                                      <p:to>
                                        <p:strVal val="visible"/>
                                      </p:to>
                                    </p:set>
                                    <p:animEffect transition="in" filter="blinds(horizontal)">
                                      <p:cBhvr>
                                        <p:cTn id="17" dur="500"/>
                                        <p:tgtEl>
                                          <p:spTgt spid="2355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3555">
                                            <p:txEl>
                                              <p:pRg st="3" end="3"/>
                                            </p:txEl>
                                          </p:spTgt>
                                        </p:tgtEl>
                                        <p:attrNameLst>
                                          <p:attrName>style.visibility</p:attrName>
                                        </p:attrNameLst>
                                      </p:cBhvr>
                                      <p:to>
                                        <p:strVal val="visible"/>
                                      </p:to>
                                    </p:set>
                                    <p:animEffect transition="in" filter="blinds(horizontal)">
                                      <p:cBhvr>
                                        <p:cTn id="22" dur="500"/>
                                        <p:tgtEl>
                                          <p:spTgt spid="2355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3555">
                                            <p:txEl>
                                              <p:pRg st="4" end="4"/>
                                            </p:txEl>
                                          </p:spTgt>
                                        </p:tgtEl>
                                        <p:attrNameLst>
                                          <p:attrName>style.visibility</p:attrName>
                                        </p:attrNameLst>
                                      </p:cBhvr>
                                      <p:to>
                                        <p:strVal val="visible"/>
                                      </p:to>
                                    </p:set>
                                    <p:animEffect transition="in" filter="blinds(horizontal)">
                                      <p:cBhvr>
                                        <p:cTn id="27" dur="500"/>
                                        <p:tgtEl>
                                          <p:spTgt spid="2355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3555">
                                            <p:txEl>
                                              <p:pRg st="5" end="5"/>
                                            </p:txEl>
                                          </p:spTgt>
                                        </p:tgtEl>
                                        <p:attrNameLst>
                                          <p:attrName>style.visibility</p:attrName>
                                        </p:attrNameLst>
                                      </p:cBhvr>
                                      <p:to>
                                        <p:strVal val="visible"/>
                                      </p:to>
                                    </p:set>
                                    <p:animEffect transition="in" filter="blinds(horizontal)">
                                      <p:cBhvr>
                                        <p:cTn id="32" dur="500"/>
                                        <p:tgtEl>
                                          <p:spTgt spid="2355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3555">
                                            <p:txEl>
                                              <p:pRg st="6" end="6"/>
                                            </p:txEl>
                                          </p:spTgt>
                                        </p:tgtEl>
                                        <p:attrNameLst>
                                          <p:attrName>style.visibility</p:attrName>
                                        </p:attrNameLst>
                                      </p:cBhvr>
                                      <p:to>
                                        <p:strVal val="visible"/>
                                      </p:to>
                                    </p:set>
                                    <p:animEffect transition="in" filter="blinds(horizontal)">
                                      <p:cBhvr>
                                        <p:cTn id="37" dur="500"/>
                                        <p:tgtEl>
                                          <p:spTgt spid="2355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23555">
                                            <p:txEl>
                                              <p:pRg st="7" end="7"/>
                                            </p:txEl>
                                          </p:spTgt>
                                        </p:tgtEl>
                                        <p:attrNameLst>
                                          <p:attrName>style.visibility</p:attrName>
                                        </p:attrNameLst>
                                      </p:cBhvr>
                                      <p:to>
                                        <p:strVal val="visible"/>
                                      </p:to>
                                    </p:set>
                                    <p:animEffect transition="in" filter="blinds(horizontal)">
                                      <p:cBhvr>
                                        <p:cTn id="42" dur="500"/>
                                        <p:tgtEl>
                                          <p:spTgt spid="2355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23555">
                                            <p:txEl>
                                              <p:pRg st="9" end="9"/>
                                            </p:txEl>
                                          </p:spTgt>
                                        </p:tgtEl>
                                        <p:attrNameLst>
                                          <p:attrName>style.visibility</p:attrName>
                                        </p:attrNameLst>
                                      </p:cBhvr>
                                      <p:to>
                                        <p:strVal val="visible"/>
                                      </p:to>
                                    </p:set>
                                    <p:animEffect transition="in" filter="blinds(horizontal)">
                                      <p:cBhvr>
                                        <p:cTn id="47" dur="500"/>
                                        <p:tgtEl>
                                          <p:spTgt spid="23555">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23555">
                                            <p:txEl>
                                              <p:pRg st="10" end="10"/>
                                            </p:txEl>
                                          </p:spTgt>
                                        </p:tgtEl>
                                        <p:attrNameLst>
                                          <p:attrName>style.visibility</p:attrName>
                                        </p:attrNameLst>
                                      </p:cBhvr>
                                      <p:to>
                                        <p:strVal val="visible"/>
                                      </p:to>
                                    </p:set>
                                    <p:animEffect transition="in" filter="blinds(horizontal)">
                                      <p:cBhvr>
                                        <p:cTn id="52" dur="500"/>
                                        <p:tgtEl>
                                          <p:spTgt spid="2355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The </a:t>
            </a:r>
            <a:r>
              <a:rPr lang="de-DE" dirty="0" err="1" smtClean="0"/>
              <a:t>context</a:t>
            </a:r>
            <a:r>
              <a:rPr lang="de-DE" dirty="0" smtClean="0"/>
              <a:t> </a:t>
            </a:r>
            <a:r>
              <a:rPr lang="de-DE" dirty="0" err="1" smtClean="0"/>
              <a:t>of</a:t>
            </a:r>
            <a:r>
              <a:rPr lang="de-DE" dirty="0" smtClean="0"/>
              <a:t> IS </a:t>
            </a:r>
            <a:r>
              <a:rPr lang="de-DE" dirty="0" err="1" smtClean="0"/>
              <a:t>research</a:t>
            </a:r>
            <a:r>
              <a:rPr lang="de-DE" dirty="0" smtClean="0"/>
              <a:t> </a:t>
            </a:r>
            <a:r>
              <a:rPr lang="de-DE" dirty="0" err="1" smtClean="0"/>
              <a:t>has</a:t>
            </a:r>
            <a:r>
              <a:rPr lang="de-DE" dirty="0" smtClean="0"/>
              <a:t> </a:t>
            </a:r>
            <a:r>
              <a:rPr lang="de-DE" dirty="0" err="1" smtClean="0"/>
              <a:t>changed</a:t>
            </a:r>
            <a:endParaRPr lang="de-DE" dirty="0"/>
          </a:p>
        </p:txBody>
      </p:sp>
      <p:sp>
        <p:nvSpPr>
          <p:cNvPr id="3" name="Inhaltsplatzhalter 2"/>
          <p:cNvSpPr>
            <a:spLocks noGrp="1"/>
          </p:cNvSpPr>
          <p:nvPr>
            <p:ph idx="1"/>
          </p:nvPr>
        </p:nvSpPr>
        <p:spPr>
          <a:xfrm>
            <a:off x="508000" y="1713390"/>
            <a:ext cx="8128000" cy="4343400"/>
          </a:xfrm>
        </p:spPr>
        <p:txBody>
          <a:bodyPr/>
          <a:lstStyle/>
          <a:p>
            <a:r>
              <a:rPr lang="de-DE" dirty="0" smtClean="0">
                <a:latin typeface="Arial Narrow" panose="020B0606020202030204" pitchFamily="34" charset="0"/>
              </a:rPr>
              <a:t>The IT/IS-</a:t>
            </a:r>
            <a:r>
              <a:rPr lang="de-DE" dirty="0" err="1" smtClean="0">
                <a:latin typeface="Arial Narrow" panose="020B0606020202030204" pitchFamily="34" charset="0"/>
              </a:rPr>
              <a:t>artefact</a:t>
            </a:r>
            <a:r>
              <a:rPr lang="de-DE" dirty="0" smtClean="0">
                <a:latin typeface="Arial Narrow" panose="020B0606020202030204" pitchFamily="34" charset="0"/>
              </a:rPr>
              <a:t> </a:t>
            </a:r>
            <a:r>
              <a:rPr lang="de-DE" dirty="0" err="1" smtClean="0">
                <a:latin typeface="Arial Narrow" panose="020B0606020202030204" pitchFamily="34" charset="0"/>
              </a:rPr>
              <a:t>is</a:t>
            </a:r>
            <a:r>
              <a:rPr lang="de-DE" dirty="0" smtClean="0">
                <a:latin typeface="Arial Narrow" panose="020B0606020202030204" pitchFamily="34" charset="0"/>
              </a:rPr>
              <a:t> different </a:t>
            </a:r>
            <a:r>
              <a:rPr lang="de-DE" dirty="0" err="1" smtClean="0">
                <a:latin typeface="Arial Narrow" panose="020B0606020202030204" pitchFamily="34" charset="0"/>
              </a:rPr>
              <a:t>today</a:t>
            </a:r>
            <a:r>
              <a:rPr lang="de-DE" dirty="0" smtClean="0">
                <a:latin typeface="Arial Narrow" panose="020B0606020202030204" pitchFamily="34" charset="0"/>
              </a:rPr>
              <a:t> </a:t>
            </a:r>
            <a:r>
              <a:rPr lang="de-DE" dirty="0" err="1" smtClean="0">
                <a:latin typeface="Arial Narrow" panose="020B0606020202030204" pitchFamily="34" charset="0"/>
              </a:rPr>
              <a:t>than</a:t>
            </a:r>
            <a:r>
              <a:rPr lang="de-DE" dirty="0" smtClean="0">
                <a:latin typeface="Arial Narrow" panose="020B0606020202030204" pitchFamily="34" charset="0"/>
              </a:rPr>
              <a:t> just </a:t>
            </a:r>
            <a:r>
              <a:rPr lang="de-DE" dirty="0" err="1" smtClean="0">
                <a:latin typeface="Arial Narrow" panose="020B0606020202030204" pitchFamily="34" charset="0"/>
              </a:rPr>
              <a:t>ten</a:t>
            </a:r>
            <a:r>
              <a:rPr lang="de-DE" dirty="0" smtClean="0">
                <a:latin typeface="Arial Narrow" panose="020B0606020202030204" pitchFamily="34" charset="0"/>
              </a:rPr>
              <a:t> </a:t>
            </a:r>
            <a:r>
              <a:rPr lang="de-DE" dirty="0" err="1" smtClean="0">
                <a:latin typeface="Arial Narrow" panose="020B0606020202030204" pitchFamily="34" charset="0"/>
              </a:rPr>
              <a:t>years</a:t>
            </a:r>
            <a:r>
              <a:rPr lang="de-DE" dirty="0" smtClean="0">
                <a:latin typeface="Arial Narrow" panose="020B0606020202030204" pitchFamily="34" charset="0"/>
              </a:rPr>
              <a:t> </a:t>
            </a:r>
            <a:r>
              <a:rPr lang="de-DE" dirty="0" err="1" smtClean="0">
                <a:latin typeface="Arial Narrow" panose="020B0606020202030204" pitchFamily="34" charset="0"/>
              </a:rPr>
              <a:t>ago</a:t>
            </a:r>
            <a:endParaRPr lang="de-DE" dirty="0" smtClean="0">
              <a:latin typeface="Arial Narrow" panose="020B0606020202030204" pitchFamily="34" charset="0"/>
            </a:endParaRPr>
          </a:p>
          <a:p>
            <a:pPr lvl="1"/>
            <a:r>
              <a:rPr lang="en-US" i="1" dirty="0" smtClean="0">
                <a:latin typeface="Arial Narrow" panose="020B0606020202030204" pitchFamily="34" charset="0"/>
              </a:rPr>
              <a:t>the </a:t>
            </a:r>
            <a:r>
              <a:rPr lang="en-US" i="1" dirty="0">
                <a:latin typeface="Arial Narrow" panose="020B0606020202030204" pitchFamily="34" charset="0"/>
              </a:rPr>
              <a:t>first iPhone was </a:t>
            </a:r>
            <a:r>
              <a:rPr lang="en-US" i="1" dirty="0" smtClean="0">
                <a:latin typeface="Arial Narrow" panose="020B0606020202030204" pitchFamily="34" charset="0"/>
              </a:rPr>
              <a:t>released on </a:t>
            </a:r>
            <a:r>
              <a:rPr lang="en-US" i="1" dirty="0">
                <a:latin typeface="Arial Narrow" panose="020B0606020202030204" pitchFamily="34" charset="0"/>
              </a:rPr>
              <a:t>June 29, 2007 </a:t>
            </a:r>
            <a:endParaRPr lang="en-US" i="1" dirty="0" smtClean="0">
              <a:latin typeface="Arial Narrow" panose="020B0606020202030204" pitchFamily="34" charset="0"/>
            </a:endParaRPr>
          </a:p>
          <a:p>
            <a:r>
              <a:rPr lang="en-US" dirty="0" smtClean="0">
                <a:latin typeface="Arial Narrow" panose="020B0606020202030204" pitchFamily="34" charset="0"/>
              </a:rPr>
              <a:t>People, organizations, and society use IT/IS-artefacts as embedded “tools” and do not even call it “computing” anymore</a:t>
            </a:r>
          </a:p>
          <a:p>
            <a:pPr lvl="1"/>
            <a:r>
              <a:rPr lang="en-US" i="1" dirty="0" smtClean="0">
                <a:latin typeface="Arial Narrow" panose="020B0606020202030204" pitchFamily="34" charset="0"/>
              </a:rPr>
              <a:t> ubiquitous computing, ambient computing</a:t>
            </a:r>
          </a:p>
          <a:p>
            <a:r>
              <a:rPr lang="en-US" dirty="0" smtClean="0">
                <a:latin typeface="Arial Narrow" panose="020B0606020202030204" pitchFamily="34" charset="0"/>
              </a:rPr>
              <a:t>The users of today are consumers and organizational IS-users alike</a:t>
            </a:r>
          </a:p>
          <a:p>
            <a:pPr marL="457200" lvl="1" indent="0">
              <a:buNone/>
            </a:pPr>
            <a:r>
              <a:rPr lang="en-US" i="1" dirty="0" smtClean="0">
                <a:latin typeface="Arial Narrow" panose="020B0606020202030204" pitchFamily="34" charset="0"/>
              </a:rPr>
              <a:t>- Any restrictiveness of user interfaces is easily recognized</a:t>
            </a:r>
          </a:p>
          <a:p>
            <a:r>
              <a:rPr lang="en-US" dirty="0" smtClean="0">
                <a:latin typeface="Arial Narrow" panose="020B0606020202030204" pitchFamily="34" charset="0"/>
              </a:rPr>
              <a:t>The companies of today are engulfed in their digital transformation</a:t>
            </a:r>
          </a:p>
          <a:p>
            <a:pPr lvl="1"/>
            <a:r>
              <a:rPr lang="en-US" i="1" dirty="0" smtClean="0">
                <a:latin typeface="Arial Narrow" panose="020B0606020202030204" pitchFamily="34" charset="0"/>
              </a:rPr>
              <a:t>AND THE DIGITAL CHALLENGERS ARE EVERYWHERE</a:t>
            </a:r>
          </a:p>
          <a:p>
            <a:pPr lvl="1"/>
            <a:endParaRPr lang="en-US" dirty="0">
              <a:latin typeface="Arial Narrow" panose="020B0606020202030204" pitchFamily="34" charset="0"/>
            </a:endParaRPr>
          </a:p>
          <a:p>
            <a:pPr marL="0" indent="0" algn="ctr">
              <a:buNone/>
            </a:pPr>
            <a:r>
              <a:rPr lang="en-US" b="1" dirty="0" smtClean="0">
                <a:latin typeface="Arial Narrow" panose="020B0606020202030204" pitchFamily="34" charset="0"/>
              </a:rPr>
              <a:t>Our knowledge is context based</a:t>
            </a:r>
          </a:p>
          <a:p>
            <a:endParaRPr lang="en-US" dirty="0">
              <a:latin typeface="Arial Narrow" panose="020B0606020202030204" pitchFamily="34" charset="0"/>
            </a:endParaRPr>
          </a:p>
          <a:p>
            <a:endParaRPr lang="en-US" dirty="0">
              <a:latin typeface="Arial Narrow" panose="020B0606020202030204" pitchFamily="34" charset="0"/>
            </a:endParaRPr>
          </a:p>
          <a:p>
            <a:pPr lvl="1"/>
            <a:endParaRPr lang="de-DE" dirty="0" smtClean="0">
              <a:latin typeface="Arial Narrow" panose="020B0606020202030204" pitchFamily="34" charset="0"/>
            </a:endParaRPr>
          </a:p>
        </p:txBody>
      </p:sp>
    </p:spTree>
    <p:extLst>
      <p:ext uri="{BB962C8B-B14F-4D97-AF65-F5344CB8AC3E}">
        <p14:creationId xmlns:p14="http://schemas.microsoft.com/office/powerpoint/2010/main" val="236869504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latin typeface="Arial Narrow" panose="020B0606020202030204" pitchFamily="34" charset="0"/>
              </a:rPr>
              <a:t>New </a:t>
            </a:r>
            <a:r>
              <a:rPr lang="de-DE" dirty="0" err="1" smtClean="0">
                <a:latin typeface="Arial Narrow" panose="020B0606020202030204" pitchFamily="34" charset="0"/>
              </a:rPr>
              <a:t>contexts</a:t>
            </a:r>
            <a:r>
              <a:rPr lang="de-DE" dirty="0" smtClean="0">
                <a:latin typeface="Arial Narrow" panose="020B0606020202030204" pitchFamily="34" charset="0"/>
              </a:rPr>
              <a:t> –  </a:t>
            </a:r>
            <a:r>
              <a:rPr lang="de-DE" dirty="0" err="1" smtClean="0">
                <a:latin typeface="Arial Narrow" panose="020B0606020202030204" pitchFamily="34" charset="0"/>
              </a:rPr>
              <a:t>new</a:t>
            </a:r>
            <a:r>
              <a:rPr lang="de-DE" dirty="0" smtClean="0">
                <a:latin typeface="Arial Narrow" panose="020B0606020202030204" pitchFamily="34" charset="0"/>
              </a:rPr>
              <a:t> </a:t>
            </a:r>
            <a:r>
              <a:rPr lang="de-DE" dirty="0" err="1" smtClean="0">
                <a:latin typeface="Arial Narrow" panose="020B0606020202030204" pitchFamily="34" charset="0"/>
              </a:rPr>
              <a:t>topics</a:t>
            </a:r>
            <a:r>
              <a:rPr lang="de-DE" dirty="0" smtClean="0">
                <a:latin typeface="Arial Narrow" panose="020B0606020202030204" pitchFamily="34" charset="0"/>
              </a:rPr>
              <a:t> – </a:t>
            </a:r>
            <a:r>
              <a:rPr lang="de-DE" dirty="0" err="1" smtClean="0">
                <a:latin typeface="Arial Narrow" panose="020B0606020202030204" pitchFamily="34" charset="0"/>
              </a:rPr>
              <a:t>more</a:t>
            </a:r>
            <a:r>
              <a:rPr lang="de-DE" dirty="0" smtClean="0">
                <a:latin typeface="Arial Narrow" panose="020B0606020202030204" pitchFamily="34" charset="0"/>
              </a:rPr>
              <a:t> </a:t>
            </a:r>
            <a:r>
              <a:rPr lang="de-DE" dirty="0" err="1" smtClean="0">
                <a:latin typeface="Arial Narrow" panose="020B0606020202030204" pitchFamily="34" charset="0"/>
              </a:rPr>
              <a:t>interdisciplinarity</a:t>
            </a:r>
            <a:r>
              <a:rPr lang="de-DE" dirty="0" smtClean="0">
                <a:latin typeface="Arial Narrow" panose="020B0606020202030204" pitchFamily="34" charset="0"/>
              </a:rPr>
              <a:t> </a:t>
            </a:r>
            <a:r>
              <a:rPr lang="de-DE" dirty="0" err="1" smtClean="0">
                <a:latin typeface="Arial Narrow" panose="020B0606020202030204" pitchFamily="34" charset="0"/>
              </a:rPr>
              <a:t>while</a:t>
            </a:r>
            <a:r>
              <a:rPr lang="de-DE" dirty="0" smtClean="0">
                <a:latin typeface="Arial Narrow" panose="020B0606020202030204" pitchFamily="34" charset="0"/>
              </a:rPr>
              <a:t> „</a:t>
            </a:r>
            <a:r>
              <a:rPr lang="de-DE" dirty="0" err="1" smtClean="0">
                <a:latin typeface="Arial Narrow" panose="020B0606020202030204" pitchFamily="34" charset="0"/>
              </a:rPr>
              <a:t>focussing</a:t>
            </a:r>
            <a:r>
              <a:rPr lang="de-DE" dirty="0" smtClean="0">
                <a:latin typeface="Arial Narrow" panose="020B0606020202030204" pitchFamily="34" charset="0"/>
              </a:rPr>
              <a:t>“ on </a:t>
            </a:r>
            <a:r>
              <a:rPr lang="de-DE" dirty="0" err="1" smtClean="0">
                <a:latin typeface="Arial Narrow" panose="020B0606020202030204" pitchFamily="34" charset="0"/>
              </a:rPr>
              <a:t>the</a:t>
            </a:r>
            <a:r>
              <a:rPr lang="de-DE" dirty="0" smtClean="0">
                <a:latin typeface="Arial Narrow" panose="020B0606020202030204" pitchFamily="34" charset="0"/>
              </a:rPr>
              <a:t> individual, </a:t>
            </a:r>
            <a:r>
              <a:rPr lang="de-DE" dirty="0" err="1" smtClean="0">
                <a:latin typeface="Arial Narrow" panose="020B0606020202030204" pitchFamily="34" charset="0"/>
              </a:rPr>
              <a:t>the</a:t>
            </a:r>
            <a:r>
              <a:rPr lang="de-DE" dirty="0" smtClean="0">
                <a:latin typeface="Arial Narrow" panose="020B0606020202030204" pitchFamily="34" charset="0"/>
              </a:rPr>
              <a:t> </a:t>
            </a:r>
            <a:r>
              <a:rPr lang="de-DE" dirty="0" err="1" smtClean="0">
                <a:latin typeface="Arial Narrow" panose="020B0606020202030204" pitchFamily="34" charset="0"/>
              </a:rPr>
              <a:t>organization</a:t>
            </a:r>
            <a:r>
              <a:rPr lang="de-DE" dirty="0" smtClean="0">
                <a:latin typeface="Arial Narrow" panose="020B0606020202030204" pitchFamily="34" charset="0"/>
              </a:rPr>
              <a:t>, </a:t>
            </a:r>
            <a:r>
              <a:rPr lang="de-DE" dirty="0" err="1" smtClean="0">
                <a:latin typeface="Arial Narrow" panose="020B0606020202030204" pitchFamily="34" charset="0"/>
              </a:rPr>
              <a:t>and</a:t>
            </a:r>
            <a:r>
              <a:rPr lang="de-DE" dirty="0" smtClean="0">
                <a:latin typeface="Arial Narrow" panose="020B0606020202030204" pitchFamily="34" charset="0"/>
              </a:rPr>
              <a:t> </a:t>
            </a:r>
            <a:r>
              <a:rPr lang="de-DE" dirty="0" err="1" smtClean="0">
                <a:latin typeface="Arial Narrow" panose="020B0606020202030204" pitchFamily="34" charset="0"/>
              </a:rPr>
              <a:t>society</a:t>
            </a:r>
            <a:endParaRPr lang="de-DE" dirty="0">
              <a:latin typeface="Arial Narrow" panose="020B0606020202030204" pitchFamily="34" charset="0"/>
            </a:endParaRPr>
          </a:p>
        </p:txBody>
      </p:sp>
      <p:sp>
        <p:nvSpPr>
          <p:cNvPr id="3" name="Inhaltsplatzhalter 2"/>
          <p:cNvSpPr>
            <a:spLocks noGrp="1"/>
          </p:cNvSpPr>
          <p:nvPr>
            <p:ph idx="1"/>
          </p:nvPr>
        </p:nvSpPr>
        <p:spPr>
          <a:xfrm>
            <a:off x="5000101" y="5823756"/>
            <a:ext cx="8128000" cy="783454"/>
          </a:xfrm>
        </p:spPr>
        <p:txBody>
          <a:bodyPr/>
          <a:lstStyle/>
          <a:p>
            <a:pPr marL="0" indent="0">
              <a:buNone/>
            </a:pPr>
            <a:endParaRPr lang="de-DE" sz="1200" dirty="0" smtClean="0">
              <a:latin typeface="Arial Narrow" panose="020B0606020202030204" pitchFamily="34" charset="0"/>
            </a:endParaRPr>
          </a:p>
          <a:p>
            <a:pPr marL="0" indent="0">
              <a:buNone/>
            </a:pPr>
            <a:r>
              <a:rPr lang="de-DE" sz="1200" dirty="0" smtClean="0">
                <a:latin typeface="Arial Narrow" panose="020B0606020202030204" pitchFamily="34" charset="0"/>
              </a:rPr>
              <a:t>Leimeister et al 2014 (DOI</a:t>
            </a:r>
            <a:r>
              <a:rPr lang="de-DE" sz="1200" dirty="0">
                <a:latin typeface="Arial Narrow" panose="020B0606020202030204" pitchFamily="34" charset="0"/>
              </a:rPr>
              <a:t>: 10.1007/s12525-014-0174-6)</a:t>
            </a:r>
          </a:p>
        </p:txBody>
      </p:sp>
      <p:pic>
        <p:nvPicPr>
          <p:cNvPr id="4" name="Grafik 3"/>
          <p:cNvPicPr>
            <a:picLocks noChangeAspect="1"/>
          </p:cNvPicPr>
          <p:nvPr/>
        </p:nvPicPr>
        <p:blipFill>
          <a:blip r:embed="rId2"/>
          <a:stretch>
            <a:fillRect/>
          </a:stretch>
        </p:blipFill>
        <p:spPr>
          <a:xfrm>
            <a:off x="1483657" y="1524001"/>
            <a:ext cx="6737977" cy="4538354"/>
          </a:xfrm>
          <a:prstGeom prst="rect">
            <a:avLst/>
          </a:prstGeom>
        </p:spPr>
      </p:pic>
    </p:spTree>
    <p:extLst>
      <p:ext uri="{BB962C8B-B14F-4D97-AF65-F5344CB8AC3E}">
        <p14:creationId xmlns:p14="http://schemas.microsoft.com/office/powerpoint/2010/main" val="387181110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bwMode="auto">
          <a:xfrm>
            <a:off x="341693" y="2470263"/>
            <a:ext cx="2656573" cy="3679564"/>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smtClean="0">
                <a:solidFill>
                  <a:schemeClr val="accent6">
                    <a:lumMod val="50000"/>
                  </a:schemeClr>
                </a:solidFill>
                <a:latin typeface="+mn-lt"/>
              </a:rPr>
              <a:t>Inevitable</a:t>
            </a:r>
          </a:p>
          <a:p>
            <a:pPr algn="ctr">
              <a:spcBef>
                <a:spcPts val="1200"/>
              </a:spcBef>
              <a:spcAft>
                <a:spcPts val="1200"/>
              </a:spcAft>
            </a:pPr>
            <a:r>
              <a:rPr lang="en-US" dirty="0" smtClean="0">
                <a:solidFill>
                  <a:schemeClr val="accent6">
                    <a:lumMod val="50000"/>
                  </a:schemeClr>
                </a:solidFill>
                <a:latin typeface="+mn-lt"/>
              </a:rPr>
              <a:t>Irreversible</a:t>
            </a:r>
          </a:p>
          <a:p>
            <a:pPr algn="ctr">
              <a:spcBef>
                <a:spcPts val="1200"/>
              </a:spcBef>
              <a:spcAft>
                <a:spcPts val="1200"/>
              </a:spcAft>
            </a:pPr>
            <a:r>
              <a:rPr lang="en-US" dirty="0" smtClean="0">
                <a:solidFill>
                  <a:schemeClr val="accent6">
                    <a:lumMod val="50000"/>
                  </a:schemeClr>
                </a:solidFill>
                <a:latin typeface="+mn-lt"/>
              </a:rPr>
              <a:t>Tremendously fast</a:t>
            </a:r>
          </a:p>
          <a:p>
            <a:pPr algn="ctr">
              <a:spcBef>
                <a:spcPts val="1200"/>
              </a:spcBef>
              <a:spcAft>
                <a:spcPts val="1200"/>
              </a:spcAft>
            </a:pPr>
            <a:r>
              <a:rPr lang="en-US" dirty="0" smtClean="0">
                <a:solidFill>
                  <a:schemeClr val="accent6">
                    <a:lumMod val="50000"/>
                  </a:schemeClr>
                </a:solidFill>
                <a:latin typeface="+mn-lt"/>
              </a:rPr>
              <a:t>Uncertain in the execution</a:t>
            </a:r>
            <a:endParaRPr lang="en-US" dirty="0">
              <a:solidFill>
                <a:schemeClr val="accent6">
                  <a:lumMod val="50000"/>
                </a:schemeClr>
              </a:solidFill>
              <a:latin typeface="+mn-lt"/>
            </a:endParaRPr>
          </a:p>
        </p:txBody>
      </p:sp>
      <p:sp>
        <p:nvSpPr>
          <p:cNvPr id="13" name="Rechteck 12"/>
          <p:cNvSpPr/>
          <p:nvPr/>
        </p:nvSpPr>
        <p:spPr bwMode="auto">
          <a:xfrm>
            <a:off x="341693" y="1759791"/>
            <a:ext cx="2656573" cy="710471"/>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Digital Transformation</a:t>
            </a:r>
            <a:endParaRPr lang="en-US" b="1" dirty="0">
              <a:solidFill>
                <a:srgbClr val="FFFFFF"/>
              </a:solidFill>
              <a:latin typeface="+mj-lt"/>
            </a:endParaRPr>
          </a:p>
        </p:txBody>
      </p:sp>
      <p:grpSp>
        <p:nvGrpSpPr>
          <p:cNvPr id="6" name="Gruppieren 5"/>
          <p:cNvGrpSpPr/>
          <p:nvPr/>
        </p:nvGrpSpPr>
        <p:grpSpPr>
          <a:xfrm>
            <a:off x="3243713" y="1759791"/>
            <a:ext cx="2656573" cy="4390035"/>
            <a:chOff x="3753852" y="2261929"/>
            <a:chExt cx="2656573" cy="3984867"/>
          </a:xfrm>
        </p:grpSpPr>
        <p:sp>
          <p:nvSpPr>
            <p:cNvPr id="10" name="Rechteck 9"/>
            <p:cNvSpPr/>
            <p:nvPr/>
          </p:nvSpPr>
          <p:spPr bwMode="auto">
            <a:xfrm>
              <a:off x="3753852"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spcBef>
                  <a:spcPts val="1200"/>
                </a:spcBef>
                <a:spcAft>
                  <a:spcPts val="1200"/>
                </a:spcAft>
              </a:pPr>
              <a:r>
                <a:rPr lang="en-US" dirty="0" smtClean="0">
                  <a:solidFill>
                    <a:schemeClr val="accent6">
                      <a:lumMod val="50000"/>
                    </a:schemeClr>
                  </a:solidFill>
                  <a:latin typeface="+mn-lt"/>
                </a:rPr>
                <a:t>Service Dominant Logic</a:t>
              </a:r>
            </a:p>
            <a:p>
              <a:pPr lvl="0" algn="ctr">
                <a:spcBef>
                  <a:spcPts val="1200"/>
                </a:spcBef>
                <a:spcAft>
                  <a:spcPts val="1200"/>
                </a:spcAft>
              </a:pPr>
              <a:r>
                <a:rPr lang="en-US" dirty="0" smtClean="0">
                  <a:solidFill>
                    <a:schemeClr val="accent6">
                      <a:lumMod val="50000"/>
                    </a:schemeClr>
                  </a:solidFill>
                  <a:latin typeface="+mn-lt"/>
                </a:rPr>
                <a:t>Ambidexterity</a:t>
              </a:r>
            </a:p>
            <a:p>
              <a:pPr algn="ctr">
                <a:spcBef>
                  <a:spcPts val="1200"/>
                </a:spcBef>
                <a:spcAft>
                  <a:spcPts val="1200"/>
                </a:spcAft>
              </a:pPr>
              <a:r>
                <a:rPr lang="en-US" dirty="0" smtClean="0">
                  <a:solidFill>
                    <a:schemeClr val="accent6">
                      <a:lumMod val="50000"/>
                    </a:schemeClr>
                  </a:solidFill>
                  <a:latin typeface="+mn-lt"/>
                </a:rPr>
                <a:t>Open innovation     on platforms</a:t>
              </a:r>
            </a:p>
            <a:p>
              <a:pPr lvl="0" algn="ctr">
                <a:spcBef>
                  <a:spcPts val="1200"/>
                </a:spcBef>
                <a:spcAft>
                  <a:spcPts val="1200"/>
                </a:spcAft>
              </a:pPr>
              <a:r>
                <a:rPr lang="en-US" dirty="0" smtClean="0">
                  <a:solidFill>
                    <a:schemeClr val="accent6">
                      <a:lumMod val="50000"/>
                    </a:schemeClr>
                  </a:solidFill>
                  <a:latin typeface="+mn-lt"/>
                </a:rPr>
                <a:t>Real Options            in the portfolio </a:t>
              </a:r>
              <a:endParaRPr lang="en-US" dirty="0">
                <a:solidFill>
                  <a:schemeClr val="accent6">
                    <a:lumMod val="50000"/>
                  </a:schemeClr>
                </a:solidFill>
                <a:latin typeface="+mn-lt"/>
              </a:endParaRPr>
            </a:p>
          </p:txBody>
        </p:sp>
        <p:sp>
          <p:nvSpPr>
            <p:cNvPr id="11" name="Rechteck 10"/>
            <p:cNvSpPr/>
            <p:nvPr/>
          </p:nvSpPr>
          <p:spPr bwMode="auto">
            <a:xfrm>
              <a:off x="3753852"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Explanatory Pattern</a:t>
              </a:r>
              <a:endParaRPr lang="en-US" b="1" dirty="0">
                <a:solidFill>
                  <a:srgbClr val="FFFFFF"/>
                </a:solidFill>
                <a:latin typeface="+mj-lt"/>
              </a:endParaRPr>
            </a:p>
          </p:txBody>
        </p:sp>
      </p:grpSp>
      <p:grpSp>
        <p:nvGrpSpPr>
          <p:cNvPr id="7" name="Gruppieren 6"/>
          <p:cNvGrpSpPr/>
          <p:nvPr/>
        </p:nvGrpSpPr>
        <p:grpSpPr>
          <a:xfrm>
            <a:off x="6145735" y="1759791"/>
            <a:ext cx="2767446" cy="4390036"/>
            <a:chOff x="6487427" y="2261929"/>
            <a:chExt cx="2767446" cy="3984867"/>
          </a:xfrm>
        </p:grpSpPr>
        <p:sp>
          <p:nvSpPr>
            <p:cNvPr id="8" name="Rechteck 7"/>
            <p:cNvSpPr/>
            <p:nvPr/>
          </p:nvSpPr>
          <p:spPr bwMode="auto">
            <a:xfrm>
              <a:off x="6487427" y="2897203"/>
              <a:ext cx="2767446"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smtClean="0">
                  <a:solidFill>
                    <a:schemeClr val="accent6">
                      <a:lumMod val="50000"/>
                    </a:schemeClr>
                  </a:solidFill>
                  <a:latin typeface="+mn-lt"/>
                </a:rPr>
                <a:t>Human centric, but holistically</a:t>
              </a:r>
            </a:p>
          </p:txBody>
        </p:sp>
        <p:sp>
          <p:nvSpPr>
            <p:cNvPr id="9" name="Rechteck 8"/>
            <p:cNvSpPr/>
            <p:nvPr/>
          </p:nvSpPr>
          <p:spPr bwMode="auto">
            <a:xfrm>
              <a:off x="6487427" y="2261929"/>
              <a:ext cx="2767446"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lgn="ctr"/>
              <a:r>
                <a:rPr lang="en-US" b="1" dirty="0" smtClean="0">
                  <a:solidFill>
                    <a:srgbClr val="FFFFFF"/>
                  </a:solidFill>
                  <a:latin typeface="+mj-lt"/>
                </a:rPr>
                <a:t>Research Challenges </a:t>
              </a:r>
              <a:endParaRPr lang="en-US" b="1" dirty="0">
                <a:solidFill>
                  <a:srgbClr val="FFFFFF"/>
                </a:solidFill>
                <a:latin typeface="+mj-lt"/>
              </a:endParaRPr>
            </a:p>
          </p:txBody>
        </p:sp>
      </p:grpSp>
      <p:sp>
        <p:nvSpPr>
          <p:cNvPr id="14" name="Titel 1"/>
          <p:cNvSpPr>
            <a:spLocks noGrp="1"/>
          </p:cNvSpPr>
          <p:nvPr>
            <p:ph type="title"/>
          </p:nvPr>
        </p:nvSpPr>
        <p:spPr>
          <a:xfrm>
            <a:off x="508000" y="947192"/>
            <a:ext cx="8128000" cy="609600"/>
          </a:xfrm>
        </p:spPr>
        <p:txBody>
          <a:bodyPr/>
          <a:lstStyle/>
          <a:p>
            <a:pPr algn="r"/>
            <a:endParaRPr lang="en-US" dirty="0"/>
          </a:p>
        </p:txBody>
      </p:sp>
    </p:spTree>
    <p:extLst>
      <p:ext uri="{BB962C8B-B14F-4D97-AF65-F5344CB8AC3E}">
        <p14:creationId xmlns:p14="http://schemas.microsoft.com/office/powerpoint/2010/main" val="275008832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Outsourcing </a:t>
            </a:r>
            <a:r>
              <a:rPr lang="de-DE" dirty="0" err="1" smtClean="0"/>
              <a:t>through</a:t>
            </a:r>
            <a:r>
              <a:rPr lang="de-DE" dirty="0" smtClean="0"/>
              <a:t> </a:t>
            </a:r>
            <a:r>
              <a:rPr lang="de-DE" dirty="0" err="1" smtClean="0"/>
              <a:t>the</a:t>
            </a:r>
            <a:r>
              <a:rPr lang="de-DE" dirty="0" smtClean="0"/>
              <a:t> </a:t>
            </a:r>
            <a:r>
              <a:rPr lang="de-DE" dirty="0" err="1" smtClean="0"/>
              <a:t>times</a:t>
            </a:r>
            <a:r>
              <a:rPr lang="de-DE" dirty="0" smtClean="0"/>
              <a:t> – </a:t>
            </a:r>
            <a:br>
              <a:rPr lang="de-DE" dirty="0" smtClean="0"/>
            </a:br>
            <a:r>
              <a:rPr lang="en-US" dirty="0" smtClean="0">
                <a:solidFill>
                  <a:schemeClr val="bg1">
                    <a:lumMod val="50000"/>
                  </a:schemeClr>
                </a:solidFill>
                <a:latin typeface="Arial Narrow" panose="020B0606020202030204" pitchFamily="34" charset="0"/>
              </a:rPr>
              <a:t>From </a:t>
            </a:r>
            <a:r>
              <a:rPr lang="en-US" dirty="0">
                <a:solidFill>
                  <a:schemeClr val="bg1">
                    <a:lumMod val="50000"/>
                  </a:schemeClr>
                </a:solidFill>
                <a:latin typeface="Arial Narrow" panose="020B0606020202030204" pitchFamily="34" charset="0"/>
              </a:rPr>
              <a:t>“Buyer-Beware” to “</a:t>
            </a:r>
            <a:r>
              <a:rPr lang="en-US" dirty="0" smtClean="0">
                <a:solidFill>
                  <a:schemeClr val="bg1">
                    <a:lumMod val="50000"/>
                  </a:schemeClr>
                </a:solidFill>
                <a:latin typeface="Arial Narrow" panose="020B0606020202030204" pitchFamily="34" charset="0"/>
              </a:rPr>
              <a:t>Expertise-Aware”</a:t>
            </a:r>
            <a:endParaRPr lang="de-DE" dirty="0"/>
          </a:p>
        </p:txBody>
      </p:sp>
      <p:sp>
        <p:nvSpPr>
          <p:cNvPr id="3" name="Inhaltsplatzhalter 2"/>
          <p:cNvSpPr>
            <a:spLocks noGrp="1"/>
          </p:cNvSpPr>
          <p:nvPr>
            <p:ph idx="1"/>
          </p:nvPr>
        </p:nvSpPr>
        <p:spPr/>
        <p:txBody>
          <a:bodyPr/>
          <a:lstStyle/>
          <a:p>
            <a:r>
              <a:rPr lang="en-US" dirty="0" smtClean="0">
                <a:latin typeface="Arial Narrow" panose="020B0606020202030204" pitchFamily="34" charset="0"/>
              </a:rPr>
              <a:t>What </a:t>
            </a:r>
            <a:r>
              <a:rPr lang="en-US" dirty="0">
                <a:latin typeface="Arial Narrow" panose="020B0606020202030204" pitchFamily="34" charset="0"/>
              </a:rPr>
              <a:t>if the assumptions that informed outsourcing research</a:t>
            </a:r>
            <a:br>
              <a:rPr lang="en-US" dirty="0">
                <a:latin typeface="Arial Narrow" panose="020B0606020202030204" pitchFamily="34" charset="0"/>
              </a:rPr>
            </a:br>
            <a:r>
              <a:rPr lang="en-US" dirty="0">
                <a:latin typeface="Arial Narrow" panose="020B0606020202030204" pitchFamily="34" charset="0"/>
              </a:rPr>
              <a:t>over the past decades do not hold (</a:t>
            </a:r>
            <a:r>
              <a:rPr lang="en-US" dirty="0">
                <a:solidFill>
                  <a:srgbClr val="FF0000"/>
                </a:solidFill>
                <a:latin typeface="Arial Narrow" panose="020B0606020202030204" pitchFamily="34" charset="0"/>
              </a:rPr>
              <a:t>anymore</a:t>
            </a:r>
            <a:r>
              <a:rPr lang="en-US" dirty="0" smtClean="0">
                <a:latin typeface="Arial Narrow" panose="020B0606020202030204" pitchFamily="34" charset="0"/>
              </a:rPr>
              <a:t>)?</a:t>
            </a:r>
          </a:p>
          <a:p>
            <a:r>
              <a:rPr lang="en-US" dirty="0" smtClean="0">
                <a:latin typeface="Arial Narrow" panose="020B0606020202030204" pitchFamily="34" charset="0"/>
              </a:rPr>
              <a:t>Today we know </a:t>
            </a:r>
            <a:endParaRPr lang="en-US" dirty="0">
              <a:solidFill>
                <a:schemeClr val="bg1">
                  <a:lumMod val="50000"/>
                </a:schemeClr>
              </a:solidFill>
              <a:latin typeface="Arial Narrow" panose="020B0606020202030204" pitchFamily="34" charset="0"/>
            </a:endParaRPr>
          </a:p>
          <a:p>
            <a:pPr lvl="1"/>
            <a:r>
              <a:rPr lang="en-US" sz="2000" dirty="0">
                <a:latin typeface="Arial Narrow" panose="020B0606020202030204" pitchFamily="34" charset="0"/>
              </a:rPr>
              <a:t>In mature outsourcing </a:t>
            </a:r>
            <a:r>
              <a:rPr lang="en-US" sz="2000" dirty="0" smtClean="0">
                <a:latin typeface="Arial Narrow" panose="020B0606020202030204" pitchFamily="34" charset="0"/>
              </a:rPr>
              <a:t>markets </a:t>
            </a:r>
            <a:r>
              <a:rPr lang="en-US" sz="2000" dirty="0">
                <a:latin typeface="Arial Narrow" panose="020B0606020202030204" pitchFamily="34" charset="0"/>
              </a:rPr>
              <a:t>client capabilities rather than vendor capabilities are the primary drivers of BPO performance</a:t>
            </a:r>
            <a:endParaRPr lang="en-GB" sz="2000" dirty="0">
              <a:latin typeface="Arial Narrow" panose="020B0606020202030204" pitchFamily="34" charset="0"/>
            </a:endParaRPr>
          </a:p>
          <a:p>
            <a:pPr lvl="1"/>
            <a:r>
              <a:rPr lang="en-GB" sz="2000" dirty="0">
                <a:latin typeface="Arial Narrow" panose="020B0606020202030204" pitchFamily="34" charset="0"/>
              </a:rPr>
              <a:t>Vendor offerings converge, which requires that clients are flexible and adapt themselves to the service </a:t>
            </a:r>
            <a:r>
              <a:rPr lang="en-GB" sz="2000" dirty="0" smtClean="0">
                <a:latin typeface="Arial Narrow" panose="020B0606020202030204" pitchFamily="34" charset="0"/>
              </a:rPr>
              <a:t>offerings</a:t>
            </a:r>
          </a:p>
          <a:p>
            <a:r>
              <a:rPr lang="en-GB" dirty="0" smtClean="0">
                <a:solidFill>
                  <a:prstClr val="black"/>
                </a:solidFill>
                <a:latin typeface="Arial Narrow" panose="020B0606020202030204" pitchFamily="34" charset="0"/>
              </a:rPr>
              <a:t>That means</a:t>
            </a:r>
            <a:endParaRPr lang="en-US" dirty="0">
              <a:solidFill>
                <a:prstClr val="black"/>
              </a:solidFill>
              <a:latin typeface="Arial Narrow" panose="020B0606020202030204" pitchFamily="34" charset="0"/>
            </a:endParaRPr>
          </a:p>
          <a:p>
            <a:pPr lvl="1"/>
            <a:r>
              <a:rPr lang="en-GB" sz="2000" dirty="0" smtClean="0">
                <a:latin typeface="Arial Narrow" panose="020B0606020202030204" pitchFamily="34" charset="0"/>
              </a:rPr>
              <a:t>These Results </a:t>
            </a:r>
            <a:r>
              <a:rPr lang="en-GB" sz="2000" dirty="0">
                <a:latin typeface="Arial Narrow" panose="020B0606020202030204" pitchFamily="34" charset="0"/>
              </a:rPr>
              <a:t>challenge the assumptions </a:t>
            </a:r>
            <a:r>
              <a:rPr lang="en-US" sz="2000" dirty="0">
                <a:latin typeface="Arial Narrow" panose="020B0606020202030204" pitchFamily="34" charset="0"/>
              </a:rPr>
              <a:t>that informed the early outsourcing research (‘buyer-beware’ framing</a:t>
            </a:r>
            <a:r>
              <a:rPr lang="en-US" sz="2000" dirty="0" smtClean="0">
                <a:latin typeface="Arial Narrow" panose="020B0606020202030204" pitchFamily="34" charset="0"/>
              </a:rPr>
              <a:t>)</a:t>
            </a:r>
          </a:p>
          <a:p>
            <a:pPr lvl="1"/>
            <a:endParaRPr lang="en-US" sz="2000" dirty="0">
              <a:latin typeface="Arial Narrow" panose="020B0606020202030204" pitchFamily="34" charset="0"/>
            </a:endParaRPr>
          </a:p>
          <a:p>
            <a:pPr marL="0" indent="0" algn="ctr">
              <a:buNone/>
            </a:pPr>
            <a:r>
              <a:rPr lang="en-US" b="1" dirty="0" smtClean="0">
                <a:latin typeface="Arial Narrow" panose="020B0606020202030204" pitchFamily="34" charset="0"/>
              </a:rPr>
              <a:t>Which other IS-(Management) knowledge is </a:t>
            </a:r>
            <a:r>
              <a:rPr lang="en-US" b="1" dirty="0">
                <a:latin typeface="Arial Narrow" panose="020B0606020202030204" pitchFamily="34" charset="0"/>
              </a:rPr>
              <a:t>similarly situated? </a:t>
            </a:r>
            <a:endParaRPr lang="de-DE" b="1" dirty="0"/>
          </a:p>
        </p:txBody>
      </p:sp>
    </p:spTree>
    <p:extLst>
      <p:ext uri="{BB962C8B-B14F-4D97-AF65-F5344CB8AC3E}">
        <p14:creationId xmlns:p14="http://schemas.microsoft.com/office/powerpoint/2010/main" val="354130107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bwMode="auto">
          <a:xfrm>
            <a:off x="341693" y="2470263"/>
            <a:ext cx="2656573" cy="3679564"/>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smtClean="0">
                <a:solidFill>
                  <a:schemeClr val="accent6">
                    <a:lumMod val="50000"/>
                  </a:schemeClr>
                </a:solidFill>
                <a:latin typeface="+mn-lt"/>
              </a:rPr>
              <a:t>Inevitable</a:t>
            </a:r>
          </a:p>
          <a:p>
            <a:pPr algn="ctr">
              <a:spcBef>
                <a:spcPts val="1200"/>
              </a:spcBef>
              <a:spcAft>
                <a:spcPts val="1200"/>
              </a:spcAft>
            </a:pPr>
            <a:r>
              <a:rPr lang="en-US" dirty="0" smtClean="0">
                <a:solidFill>
                  <a:schemeClr val="accent6">
                    <a:lumMod val="50000"/>
                  </a:schemeClr>
                </a:solidFill>
                <a:latin typeface="+mn-lt"/>
              </a:rPr>
              <a:t>Irreversible</a:t>
            </a:r>
          </a:p>
          <a:p>
            <a:pPr algn="ctr">
              <a:spcBef>
                <a:spcPts val="1200"/>
              </a:spcBef>
              <a:spcAft>
                <a:spcPts val="1200"/>
              </a:spcAft>
            </a:pPr>
            <a:r>
              <a:rPr lang="en-US" dirty="0" smtClean="0">
                <a:solidFill>
                  <a:schemeClr val="accent6">
                    <a:lumMod val="50000"/>
                  </a:schemeClr>
                </a:solidFill>
                <a:latin typeface="+mn-lt"/>
              </a:rPr>
              <a:t>Tremendously fast</a:t>
            </a:r>
          </a:p>
          <a:p>
            <a:pPr algn="ctr">
              <a:spcBef>
                <a:spcPts val="1200"/>
              </a:spcBef>
              <a:spcAft>
                <a:spcPts val="1200"/>
              </a:spcAft>
            </a:pPr>
            <a:r>
              <a:rPr lang="en-US" dirty="0" smtClean="0">
                <a:solidFill>
                  <a:schemeClr val="accent6">
                    <a:lumMod val="50000"/>
                  </a:schemeClr>
                </a:solidFill>
                <a:latin typeface="+mn-lt"/>
              </a:rPr>
              <a:t>Uncertain in the execution</a:t>
            </a:r>
            <a:endParaRPr lang="en-US" dirty="0">
              <a:solidFill>
                <a:schemeClr val="accent6">
                  <a:lumMod val="50000"/>
                </a:schemeClr>
              </a:solidFill>
              <a:latin typeface="+mn-lt"/>
            </a:endParaRPr>
          </a:p>
        </p:txBody>
      </p:sp>
      <p:sp>
        <p:nvSpPr>
          <p:cNvPr id="13" name="Rechteck 12"/>
          <p:cNvSpPr/>
          <p:nvPr/>
        </p:nvSpPr>
        <p:spPr bwMode="auto">
          <a:xfrm>
            <a:off x="341693" y="1759791"/>
            <a:ext cx="2656573" cy="710471"/>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Digital Transformation</a:t>
            </a:r>
            <a:endParaRPr lang="en-US" b="1" dirty="0">
              <a:solidFill>
                <a:srgbClr val="FFFFFF"/>
              </a:solidFill>
              <a:latin typeface="+mj-lt"/>
            </a:endParaRPr>
          </a:p>
        </p:txBody>
      </p:sp>
      <p:grpSp>
        <p:nvGrpSpPr>
          <p:cNvPr id="6" name="Gruppieren 5"/>
          <p:cNvGrpSpPr/>
          <p:nvPr/>
        </p:nvGrpSpPr>
        <p:grpSpPr>
          <a:xfrm>
            <a:off x="3243713" y="1759791"/>
            <a:ext cx="2656573" cy="4390035"/>
            <a:chOff x="3753852" y="2261929"/>
            <a:chExt cx="2656573" cy="3984867"/>
          </a:xfrm>
        </p:grpSpPr>
        <p:sp>
          <p:nvSpPr>
            <p:cNvPr id="10" name="Rechteck 9"/>
            <p:cNvSpPr/>
            <p:nvPr/>
          </p:nvSpPr>
          <p:spPr bwMode="auto">
            <a:xfrm>
              <a:off x="3753852"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spcBef>
                  <a:spcPts val="1200"/>
                </a:spcBef>
                <a:spcAft>
                  <a:spcPts val="1200"/>
                </a:spcAft>
              </a:pPr>
              <a:r>
                <a:rPr lang="en-US" dirty="0" smtClean="0">
                  <a:solidFill>
                    <a:schemeClr val="accent6">
                      <a:lumMod val="50000"/>
                    </a:schemeClr>
                  </a:solidFill>
                  <a:latin typeface="+mn-lt"/>
                </a:rPr>
                <a:t>Service Dominant Logic</a:t>
              </a:r>
            </a:p>
            <a:p>
              <a:pPr lvl="0" algn="ctr">
                <a:spcBef>
                  <a:spcPts val="1200"/>
                </a:spcBef>
                <a:spcAft>
                  <a:spcPts val="1200"/>
                </a:spcAft>
              </a:pPr>
              <a:r>
                <a:rPr lang="en-US" dirty="0" smtClean="0">
                  <a:solidFill>
                    <a:schemeClr val="accent6">
                      <a:lumMod val="50000"/>
                    </a:schemeClr>
                  </a:solidFill>
                  <a:latin typeface="+mn-lt"/>
                </a:rPr>
                <a:t>Ambidexterity</a:t>
              </a:r>
            </a:p>
            <a:p>
              <a:pPr algn="ctr">
                <a:spcBef>
                  <a:spcPts val="1200"/>
                </a:spcBef>
                <a:spcAft>
                  <a:spcPts val="1200"/>
                </a:spcAft>
              </a:pPr>
              <a:r>
                <a:rPr lang="en-US" dirty="0" smtClean="0">
                  <a:solidFill>
                    <a:schemeClr val="accent6">
                      <a:lumMod val="50000"/>
                    </a:schemeClr>
                  </a:solidFill>
                  <a:latin typeface="+mn-lt"/>
                </a:rPr>
                <a:t>Open innovation     on platforms</a:t>
              </a:r>
            </a:p>
            <a:p>
              <a:pPr lvl="0" algn="ctr">
                <a:spcBef>
                  <a:spcPts val="1200"/>
                </a:spcBef>
                <a:spcAft>
                  <a:spcPts val="1200"/>
                </a:spcAft>
              </a:pPr>
              <a:r>
                <a:rPr lang="en-US" dirty="0" smtClean="0">
                  <a:solidFill>
                    <a:schemeClr val="accent6">
                      <a:lumMod val="50000"/>
                    </a:schemeClr>
                  </a:solidFill>
                  <a:latin typeface="+mn-lt"/>
                </a:rPr>
                <a:t>Real Options            in the portfolio </a:t>
              </a:r>
              <a:endParaRPr lang="en-US" dirty="0">
                <a:solidFill>
                  <a:schemeClr val="accent6">
                    <a:lumMod val="50000"/>
                  </a:schemeClr>
                </a:solidFill>
                <a:latin typeface="+mn-lt"/>
              </a:endParaRPr>
            </a:p>
          </p:txBody>
        </p:sp>
        <p:sp>
          <p:nvSpPr>
            <p:cNvPr id="11" name="Rechteck 10"/>
            <p:cNvSpPr/>
            <p:nvPr/>
          </p:nvSpPr>
          <p:spPr bwMode="auto">
            <a:xfrm>
              <a:off x="3753852"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Explanatory Pattern</a:t>
              </a:r>
              <a:endParaRPr lang="en-US" b="1" dirty="0">
                <a:solidFill>
                  <a:srgbClr val="FFFFFF"/>
                </a:solidFill>
                <a:latin typeface="+mj-lt"/>
              </a:endParaRPr>
            </a:p>
          </p:txBody>
        </p:sp>
      </p:grpSp>
      <p:grpSp>
        <p:nvGrpSpPr>
          <p:cNvPr id="7" name="Gruppieren 6"/>
          <p:cNvGrpSpPr/>
          <p:nvPr/>
        </p:nvGrpSpPr>
        <p:grpSpPr>
          <a:xfrm>
            <a:off x="6145735" y="1759791"/>
            <a:ext cx="2767446" cy="4390036"/>
            <a:chOff x="6487427" y="2261929"/>
            <a:chExt cx="2767446" cy="3984867"/>
          </a:xfrm>
        </p:grpSpPr>
        <p:sp>
          <p:nvSpPr>
            <p:cNvPr id="8" name="Rechteck 7"/>
            <p:cNvSpPr/>
            <p:nvPr/>
          </p:nvSpPr>
          <p:spPr bwMode="auto">
            <a:xfrm>
              <a:off x="6487427" y="2897203"/>
              <a:ext cx="2767446"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a:solidFill>
                    <a:schemeClr val="accent6">
                      <a:lumMod val="50000"/>
                    </a:schemeClr>
                  </a:solidFill>
                </a:rPr>
                <a:t>Human centric, but holistically</a:t>
              </a:r>
            </a:p>
            <a:p>
              <a:pPr lvl="0" algn="ctr">
                <a:spcBef>
                  <a:spcPts val="1200"/>
                </a:spcBef>
                <a:spcAft>
                  <a:spcPts val="1200"/>
                </a:spcAft>
              </a:pPr>
              <a:r>
                <a:rPr lang="en-US" dirty="0" err="1" smtClean="0">
                  <a:solidFill>
                    <a:schemeClr val="accent6">
                      <a:lumMod val="50000"/>
                    </a:schemeClr>
                  </a:solidFill>
                  <a:latin typeface="+mn-lt"/>
                </a:rPr>
                <a:t>revisit&amp;reframe</a:t>
              </a:r>
              <a:endParaRPr lang="en-US" dirty="0" smtClean="0">
                <a:solidFill>
                  <a:schemeClr val="accent6">
                    <a:lumMod val="50000"/>
                  </a:schemeClr>
                </a:solidFill>
                <a:latin typeface="+mn-lt"/>
              </a:endParaRPr>
            </a:p>
          </p:txBody>
        </p:sp>
        <p:sp>
          <p:nvSpPr>
            <p:cNvPr id="9" name="Rechteck 8"/>
            <p:cNvSpPr/>
            <p:nvPr/>
          </p:nvSpPr>
          <p:spPr bwMode="auto">
            <a:xfrm>
              <a:off x="6487427" y="2261929"/>
              <a:ext cx="2767446"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lgn="ctr"/>
              <a:r>
                <a:rPr lang="en-US" b="1" dirty="0" smtClean="0">
                  <a:solidFill>
                    <a:srgbClr val="FFFFFF"/>
                  </a:solidFill>
                  <a:latin typeface="+mj-lt"/>
                </a:rPr>
                <a:t>Research Challenges </a:t>
              </a:r>
              <a:endParaRPr lang="en-US" b="1" dirty="0">
                <a:solidFill>
                  <a:srgbClr val="FFFFFF"/>
                </a:solidFill>
                <a:latin typeface="+mj-lt"/>
              </a:endParaRPr>
            </a:p>
          </p:txBody>
        </p:sp>
      </p:grpSp>
      <p:sp>
        <p:nvSpPr>
          <p:cNvPr id="14" name="Titel 1"/>
          <p:cNvSpPr>
            <a:spLocks noGrp="1"/>
          </p:cNvSpPr>
          <p:nvPr>
            <p:ph type="title"/>
          </p:nvPr>
        </p:nvSpPr>
        <p:spPr>
          <a:xfrm>
            <a:off x="508000" y="947192"/>
            <a:ext cx="8128000" cy="609600"/>
          </a:xfrm>
        </p:spPr>
        <p:txBody>
          <a:bodyPr/>
          <a:lstStyle/>
          <a:p>
            <a:pPr algn="r"/>
            <a:endParaRPr lang="en-US" dirty="0"/>
          </a:p>
        </p:txBody>
      </p:sp>
    </p:spTree>
    <p:extLst>
      <p:ext uri="{BB962C8B-B14F-4D97-AF65-F5344CB8AC3E}">
        <p14:creationId xmlns:p14="http://schemas.microsoft.com/office/powerpoint/2010/main" val="147086488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508000" y="778561"/>
            <a:ext cx="8128000" cy="609600"/>
          </a:xfrm>
        </p:spPr>
        <p:txBody>
          <a:bodyPr/>
          <a:lstStyle/>
          <a:p>
            <a:r>
              <a:rPr lang="de-DE" dirty="0" smtClean="0">
                <a:latin typeface="Arial Narrow" panose="020B0606020202030204" pitchFamily="34" charset="0"/>
              </a:rPr>
              <a:t>Design Research</a:t>
            </a:r>
            <a:endParaRPr lang="de-DE" dirty="0">
              <a:latin typeface="Arial Narrow" panose="020B0606020202030204" pitchFamily="34" charset="0"/>
            </a:endParaRPr>
          </a:p>
        </p:txBody>
      </p:sp>
      <p:sp>
        <p:nvSpPr>
          <p:cNvPr id="2" name="Textplatzhalter 1"/>
          <p:cNvSpPr>
            <a:spLocks noGrp="1"/>
          </p:cNvSpPr>
          <p:nvPr>
            <p:ph idx="1"/>
          </p:nvPr>
        </p:nvSpPr>
        <p:spPr>
          <a:xfrm>
            <a:off x="508000" y="1518070"/>
            <a:ext cx="8128000" cy="4343400"/>
          </a:xfrm>
          <a:prstGeom prst="rect">
            <a:avLst/>
          </a:prstGeom>
        </p:spPr>
        <p:txBody>
          <a:bodyPr/>
          <a:lstStyle/>
          <a:p>
            <a:pPr>
              <a:buFont typeface="Trebuchet MS" pitchFamily="34" charset="0"/>
              <a:buChar char="•"/>
            </a:pPr>
            <a:r>
              <a:rPr lang="de-DE" dirty="0">
                <a:latin typeface="Arial Narrow" panose="020B0606020202030204" pitchFamily="34" charset="0"/>
              </a:rPr>
              <a:t>Design Research </a:t>
            </a:r>
            <a:r>
              <a:rPr lang="de-DE" dirty="0" err="1">
                <a:latin typeface="Arial Narrow" panose="020B0606020202030204" pitchFamily="34" charset="0"/>
              </a:rPr>
              <a:t>tries</a:t>
            </a:r>
            <a:r>
              <a:rPr lang="de-DE" dirty="0">
                <a:latin typeface="Arial Narrow" panose="020B0606020202030204" pitchFamily="34" charset="0"/>
              </a:rPr>
              <a:t> </a:t>
            </a:r>
            <a:r>
              <a:rPr lang="de-DE" dirty="0" err="1">
                <a:latin typeface="Arial Narrow" panose="020B0606020202030204" pitchFamily="34" charset="0"/>
              </a:rPr>
              <a:t>to</a:t>
            </a:r>
            <a:r>
              <a:rPr lang="de-DE" dirty="0">
                <a:latin typeface="Arial Narrow" panose="020B0606020202030204" pitchFamily="34" charset="0"/>
              </a:rPr>
              <a:t> </a:t>
            </a:r>
            <a:r>
              <a:rPr lang="de-DE" dirty="0" err="1">
                <a:latin typeface="Arial Narrow" panose="020B0606020202030204" pitchFamily="34" charset="0"/>
              </a:rPr>
              <a:t>develop</a:t>
            </a:r>
            <a:r>
              <a:rPr lang="de-DE" dirty="0">
                <a:latin typeface="Arial Narrow" panose="020B0606020202030204" pitchFamily="34" charset="0"/>
              </a:rPr>
              <a:t> </a:t>
            </a:r>
            <a:r>
              <a:rPr lang="de-DE" i="1" dirty="0" err="1">
                <a:latin typeface="Arial Narrow" panose="020B0606020202030204" pitchFamily="34" charset="0"/>
              </a:rPr>
              <a:t>Artifacts</a:t>
            </a:r>
            <a:r>
              <a:rPr lang="de-DE" dirty="0">
                <a:latin typeface="Arial Narrow" panose="020B0606020202030204" pitchFamily="34" charset="0"/>
              </a:rPr>
              <a:t> </a:t>
            </a:r>
            <a:r>
              <a:rPr lang="de-DE" dirty="0" err="1">
                <a:latin typeface="Arial Narrow" panose="020B0606020202030204" pitchFamily="34" charset="0"/>
              </a:rPr>
              <a:t>that</a:t>
            </a:r>
            <a:r>
              <a:rPr lang="de-DE" dirty="0">
                <a:latin typeface="Arial Narrow" panose="020B0606020202030204" pitchFamily="34" charset="0"/>
              </a:rPr>
              <a:t> </a:t>
            </a:r>
            <a:r>
              <a:rPr lang="de-DE" dirty="0" err="1">
                <a:latin typeface="Arial Narrow" panose="020B0606020202030204" pitchFamily="34" charset="0"/>
              </a:rPr>
              <a:t>fulfill</a:t>
            </a:r>
            <a:r>
              <a:rPr lang="de-DE" dirty="0">
                <a:latin typeface="Arial Narrow" panose="020B0606020202030204" pitchFamily="34" charset="0"/>
              </a:rPr>
              <a:t> a </a:t>
            </a:r>
            <a:r>
              <a:rPr lang="de-DE" dirty="0" err="1">
                <a:latin typeface="Arial Narrow" panose="020B0606020202030204" pitchFamily="34" charset="0"/>
              </a:rPr>
              <a:t>certain</a:t>
            </a:r>
            <a:r>
              <a:rPr lang="de-DE" dirty="0">
                <a:latin typeface="Arial Narrow" panose="020B0606020202030204" pitchFamily="34" charset="0"/>
              </a:rPr>
              <a:t> </a:t>
            </a:r>
            <a:r>
              <a:rPr lang="de-DE" dirty="0" err="1">
                <a:latin typeface="Arial Narrow" panose="020B0606020202030204" pitchFamily="34" charset="0"/>
              </a:rPr>
              <a:t>purpose</a:t>
            </a:r>
            <a:endParaRPr lang="de-DE" dirty="0">
              <a:latin typeface="Arial Narrow" panose="020B0606020202030204" pitchFamily="34" charset="0"/>
            </a:endParaRPr>
          </a:p>
          <a:p>
            <a:pPr lvl="1">
              <a:buFont typeface="Trebuchet MS" pitchFamily="34" charset="0"/>
              <a:buChar char="•"/>
            </a:pPr>
            <a:r>
              <a:rPr lang="de-DE" sz="1600" i="1" dirty="0">
                <a:latin typeface="Arial Narrow" panose="020B0606020202030204" pitchFamily="34" charset="0"/>
              </a:rPr>
              <a:t>„</a:t>
            </a:r>
            <a:r>
              <a:rPr lang="de-DE" sz="1600" i="1" dirty="0" err="1">
                <a:latin typeface="Arial Narrow" panose="020B0606020202030204" pitchFamily="34" charset="0"/>
              </a:rPr>
              <a:t>devising</a:t>
            </a:r>
            <a:r>
              <a:rPr lang="de-DE" sz="1600" i="1" dirty="0">
                <a:latin typeface="Arial Narrow" panose="020B0606020202030204" pitchFamily="34" charset="0"/>
              </a:rPr>
              <a:t> </a:t>
            </a:r>
            <a:r>
              <a:rPr lang="de-DE" sz="1600" i="1" dirty="0" err="1">
                <a:latin typeface="Arial Narrow" panose="020B0606020202030204" pitchFamily="34" charset="0"/>
              </a:rPr>
              <a:t>artifacts</a:t>
            </a:r>
            <a:r>
              <a:rPr lang="de-DE" sz="1600" i="1" dirty="0">
                <a:latin typeface="Arial Narrow" panose="020B0606020202030204" pitchFamily="34" charset="0"/>
              </a:rPr>
              <a:t> </a:t>
            </a:r>
            <a:r>
              <a:rPr lang="de-DE" sz="1600" i="1" dirty="0" err="1">
                <a:latin typeface="Arial Narrow" panose="020B0606020202030204" pitchFamily="34" charset="0"/>
              </a:rPr>
              <a:t>to</a:t>
            </a:r>
            <a:r>
              <a:rPr lang="de-DE" sz="1600" i="1" dirty="0">
                <a:latin typeface="Arial Narrow" panose="020B0606020202030204" pitchFamily="34" charset="0"/>
              </a:rPr>
              <a:t> </a:t>
            </a:r>
            <a:r>
              <a:rPr lang="de-DE" sz="1600" i="1" dirty="0" err="1">
                <a:latin typeface="Arial Narrow" panose="020B0606020202030204" pitchFamily="34" charset="0"/>
              </a:rPr>
              <a:t>attain</a:t>
            </a:r>
            <a:r>
              <a:rPr lang="de-DE" sz="1600" i="1" dirty="0">
                <a:latin typeface="Arial Narrow" panose="020B0606020202030204" pitchFamily="34" charset="0"/>
              </a:rPr>
              <a:t> </a:t>
            </a:r>
            <a:r>
              <a:rPr lang="de-DE" sz="1600" i="1" dirty="0" err="1">
                <a:latin typeface="Arial Narrow" panose="020B0606020202030204" pitchFamily="34" charset="0"/>
              </a:rPr>
              <a:t>goals</a:t>
            </a:r>
            <a:r>
              <a:rPr lang="de-DE" sz="1600" i="1" dirty="0">
                <a:latin typeface="Arial Narrow" panose="020B0606020202030204" pitchFamily="34" charset="0"/>
              </a:rPr>
              <a:t>“</a:t>
            </a:r>
            <a:r>
              <a:rPr lang="de-DE" sz="1600" dirty="0">
                <a:latin typeface="Arial Narrow" panose="020B0606020202030204" pitchFamily="34" charset="0"/>
              </a:rPr>
              <a:t> </a:t>
            </a:r>
            <a:r>
              <a:rPr lang="de-DE" sz="1200" dirty="0">
                <a:latin typeface="Arial Narrow" panose="020B0606020202030204" pitchFamily="34" charset="0"/>
              </a:rPr>
              <a:t>(Simon, 1969</a:t>
            </a:r>
            <a:r>
              <a:rPr lang="de-DE" sz="1200" dirty="0" smtClean="0">
                <a:latin typeface="Arial Narrow" panose="020B0606020202030204" pitchFamily="34" charset="0"/>
              </a:rPr>
              <a:t>)</a:t>
            </a:r>
          </a:p>
          <a:p>
            <a:pPr marL="269875" lvl="1" indent="0">
              <a:buNone/>
            </a:pPr>
            <a:endParaRPr lang="de-DE" dirty="0">
              <a:latin typeface="Arial Narrow" panose="020B0606020202030204" pitchFamily="34" charset="0"/>
            </a:endParaRPr>
          </a:p>
          <a:p>
            <a:pPr>
              <a:buFont typeface="Trebuchet MS" pitchFamily="34" charset="0"/>
              <a:buChar char="•"/>
            </a:pPr>
            <a:r>
              <a:rPr lang="de-DE" dirty="0">
                <a:latin typeface="Arial Narrow" panose="020B0606020202030204" pitchFamily="34" charset="0"/>
              </a:rPr>
              <a:t>Design Research </a:t>
            </a:r>
            <a:r>
              <a:rPr lang="de-DE" dirty="0" err="1">
                <a:latin typeface="Arial Narrow" panose="020B0606020202030204" pitchFamily="34" charset="0"/>
              </a:rPr>
              <a:t>can</a:t>
            </a:r>
            <a:r>
              <a:rPr lang="de-DE" dirty="0">
                <a:latin typeface="Arial Narrow" panose="020B0606020202030204" pitchFamily="34" charset="0"/>
              </a:rPr>
              <a:t> </a:t>
            </a:r>
            <a:r>
              <a:rPr lang="de-DE" dirty="0" err="1">
                <a:latin typeface="Arial Narrow" panose="020B0606020202030204" pitchFamily="34" charset="0"/>
              </a:rPr>
              <a:t>be</a:t>
            </a:r>
            <a:r>
              <a:rPr lang="de-DE" dirty="0">
                <a:latin typeface="Arial Narrow" panose="020B0606020202030204" pitchFamily="34" charset="0"/>
              </a:rPr>
              <a:t> </a:t>
            </a:r>
            <a:r>
              <a:rPr lang="de-DE" dirty="0" err="1">
                <a:latin typeface="Arial Narrow" panose="020B0606020202030204" pitchFamily="34" charset="0"/>
              </a:rPr>
              <a:t>defined</a:t>
            </a:r>
            <a:r>
              <a:rPr lang="de-DE" dirty="0">
                <a:latin typeface="Arial Narrow" panose="020B0606020202030204" pitchFamily="34" charset="0"/>
              </a:rPr>
              <a:t> </a:t>
            </a:r>
            <a:r>
              <a:rPr lang="de-DE" dirty="0" err="1">
                <a:latin typeface="Arial Narrow" panose="020B0606020202030204" pitchFamily="34" charset="0"/>
              </a:rPr>
              <a:t>as</a:t>
            </a:r>
            <a:r>
              <a:rPr lang="de-DE" dirty="0">
                <a:latin typeface="Arial Narrow" panose="020B0606020202030204" pitchFamily="34" charset="0"/>
              </a:rPr>
              <a:t> </a:t>
            </a:r>
            <a:r>
              <a:rPr lang="de-DE" dirty="0" err="1">
                <a:latin typeface="Arial Narrow" panose="020B0606020202030204" pitchFamily="34" charset="0"/>
              </a:rPr>
              <a:t>identifying</a:t>
            </a:r>
            <a:r>
              <a:rPr lang="de-DE" dirty="0">
                <a:latin typeface="Arial Narrow" panose="020B0606020202030204" pitchFamily="34" charset="0"/>
              </a:rPr>
              <a:t> a </a:t>
            </a:r>
            <a:r>
              <a:rPr lang="de-DE" dirty="0" err="1">
                <a:latin typeface="Arial Narrow" panose="020B0606020202030204" pitchFamily="34" charset="0"/>
              </a:rPr>
              <a:t>unique</a:t>
            </a:r>
            <a:r>
              <a:rPr lang="de-DE" dirty="0">
                <a:latin typeface="Arial Narrow" panose="020B0606020202030204" pitchFamily="34" charset="0"/>
              </a:rPr>
              <a:t> </a:t>
            </a:r>
            <a:r>
              <a:rPr lang="de-DE" dirty="0" err="1">
                <a:latin typeface="Arial Narrow" panose="020B0606020202030204" pitchFamily="34" charset="0"/>
              </a:rPr>
              <a:t>or</a:t>
            </a:r>
            <a:r>
              <a:rPr lang="de-DE" dirty="0">
                <a:latin typeface="Arial Narrow" panose="020B0606020202030204" pitchFamily="34" charset="0"/>
              </a:rPr>
              <a:t> innovative </a:t>
            </a:r>
            <a:r>
              <a:rPr lang="de-DE" dirty="0" err="1">
                <a:latin typeface="Arial Narrow" panose="020B0606020202030204" pitchFamily="34" charset="0"/>
              </a:rPr>
              <a:t>solution</a:t>
            </a:r>
            <a:r>
              <a:rPr lang="de-DE" dirty="0">
                <a:latin typeface="Arial Narrow" panose="020B0606020202030204" pitchFamily="34" charset="0"/>
              </a:rPr>
              <a:t> </a:t>
            </a:r>
            <a:r>
              <a:rPr lang="de-DE" dirty="0" err="1">
                <a:latin typeface="Arial Narrow" panose="020B0606020202030204" pitchFamily="34" charset="0"/>
              </a:rPr>
              <a:t>for</a:t>
            </a:r>
            <a:r>
              <a:rPr lang="de-DE" dirty="0">
                <a:latin typeface="Arial Narrow" panose="020B0606020202030204" pitchFamily="34" charset="0"/>
              </a:rPr>
              <a:t> a </a:t>
            </a:r>
            <a:r>
              <a:rPr lang="de-DE" dirty="0" err="1">
                <a:latin typeface="Arial Narrow" panose="020B0606020202030204" pitchFamily="34" charset="0"/>
              </a:rPr>
              <a:t>previously</a:t>
            </a:r>
            <a:r>
              <a:rPr lang="de-DE" dirty="0">
                <a:latin typeface="Arial Narrow" panose="020B0606020202030204" pitchFamily="34" charset="0"/>
              </a:rPr>
              <a:t> </a:t>
            </a:r>
            <a:r>
              <a:rPr lang="de-DE" dirty="0" err="1">
                <a:latin typeface="Arial Narrow" panose="020B0606020202030204" pitchFamily="34" charset="0"/>
              </a:rPr>
              <a:t>unsolved</a:t>
            </a:r>
            <a:r>
              <a:rPr lang="de-DE" dirty="0">
                <a:latin typeface="Arial Narrow" panose="020B0606020202030204" pitchFamily="34" charset="0"/>
              </a:rPr>
              <a:t> </a:t>
            </a:r>
            <a:r>
              <a:rPr lang="de-DE" dirty="0" err="1">
                <a:latin typeface="Arial Narrow" panose="020B0606020202030204" pitchFamily="34" charset="0"/>
              </a:rPr>
              <a:t>problem</a:t>
            </a:r>
            <a:endParaRPr lang="de-DE" dirty="0">
              <a:latin typeface="Arial Narrow" panose="020B0606020202030204" pitchFamily="34" charset="0"/>
            </a:endParaRPr>
          </a:p>
          <a:p>
            <a:pPr lvl="1">
              <a:buFont typeface="Trebuchet MS" pitchFamily="34" charset="0"/>
              <a:buChar char="•"/>
            </a:pPr>
            <a:r>
              <a:rPr lang="de-DE" sz="1600" dirty="0" err="1">
                <a:latin typeface="Arial Narrow" panose="020B0606020202030204" pitchFamily="34" charset="0"/>
              </a:rPr>
              <a:t>Revolutionary</a:t>
            </a:r>
            <a:endParaRPr lang="de-DE" sz="1600" dirty="0">
              <a:latin typeface="Arial Narrow" panose="020B0606020202030204" pitchFamily="34" charset="0"/>
            </a:endParaRPr>
          </a:p>
          <a:p>
            <a:pPr lvl="1">
              <a:buFont typeface="Trebuchet MS" pitchFamily="34" charset="0"/>
              <a:buChar char="•"/>
            </a:pPr>
            <a:r>
              <a:rPr lang="de-DE" sz="1600" dirty="0" err="1">
                <a:latin typeface="Arial Narrow" panose="020B0606020202030204" pitchFamily="34" charset="0"/>
              </a:rPr>
              <a:t>Evolutionary</a:t>
            </a:r>
            <a:endParaRPr lang="de-DE" sz="1600" dirty="0">
              <a:latin typeface="Arial Narrow" panose="020B0606020202030204" pitchFamily="34" charset="0"/>
            </a:endParaRPr>
          </a:p>
          <a:p>
            <a:pPr lvl="1">
              <a:buFont typeface="Trebuchet MS" pitchFamily="34" charset="0"/>
              <a:buChar char="•"/>
            </a:pPr>
            <a:r>
              <a:rPr lang="de-DE" sz="1600" dirty="0">
                <a:latin typeface="Arial Narrow" panose="020B0606020202030204" pitchFamily="34" charset="0"/>
              </a:rPr>
              <a:t>Not intuitive </a:t>
            </a:r>
            <a:r>
              <a:rPr lang="de-DE" sz="1200" dirty="0">
                <a:latin typeface="Arial Narrow" panose="020B0606020202030204" pitchFamily="34" charset="0"/>
              </a:rPr>
              <a:t>(Briggs, 2006)</a:t>
            </a:r>
            <a:endParaRPr lang="de-DE" dirty="0">
              <a:latin typeface="Arial Narrow" panose="020B0606020202030204" pitchFamily="34" charset="0"/>
            </a:endParaRPr>
          </a:p>
          <a:p>
            <a:endParaRPr lang="de-DE" dirty="0">
              <a:latin typeface="Arial Narrow" panose="020B0606020202030204" pitchFamily="34" charset="0"/>
            </a:endParaRPr>
          </a:p>
        </p:txBody>
      </p:sp>
      <p:sp>
        <p:nvSpPr>
          <p:cNvPr id="15" name="Text Box 3"/>
          <p:cNvSpPr txBox="1">
            <a:spLocks noChangeArrowheads="1"/>
          </p:cNvSpPr>
          <p:nvPr/>
        </p:nvSpPr>
        <p:spPr bwMode="auto">
          <a:xfrm>
            <a:off x="647699" y="4808418"/>
            <a:ext cx="1800225" cy="1079500"/>
          </a:xfrm>
          <a:prstGeom prst="rect">
            <a:avLst/>
          </a:prstGeom>
          <a:solidFill>
            <a:srgbClr val="0065BD">
              <a:lumMod val="60000"/>
              <a:lumOff val="40000"/>
            </a:srgbClr>
          </a:solidFill>
          <a:ln w="9525">
            <a:noFill/>
            <a:miter lim="800000"/>
            <a:headEnd/>
            <a:tailEnd/>
          </a:ln>
          <a:effectLst/>
        </p:spPr>
        <p:txBody>
          <a:bodyPr anchor="ct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de-DE" sz="1600" b="0" i="0" u="none" strike="noStrike" kern="0" cap="none" spc="0" normalizeH="0" baseline="0" noProof="0" dirty="0" smtClean="0">
                <a:ln>
                  <a:noFill/>
                </a:ln>
                <a:solidFill>
                  <a:sysClr val="windowText" lastClr="000000"/>
                </a:solidFill>
                <a:effectLst/>
                <a:uLnTx/>
                <a:uFillTx/>
                <a:latin typeface="Arial Narrow" panose="020B0606020202030204" pitchFamily="34" charset="0"/>
              </a:rPr>
              <a:t>Natural </a:t>
            </a:r>
            <a:r>
              <a:rPr kumimoji="0" lang="de-DE" sz="1600" b="0" i="0" u="none" strike="noStrike" kern="0" cap="none" spc="0" normalizeH="0" baseline="0" noProof="0" dirty="0" err="1" smtClean="0">
                <a:ln>
                  <a:noFill/>
                </a:ln>
                <a:solidFill>
                  <a:sysClr val="windowText" lastClr="000000"/>
                </a:solidFill>
                <a:effectLst/>
                <a:uLnTx/>
                <a:uFillTx/>
                <a:latin typeface="Arial Narrow" panose="020B0606020202030204" pitchFamily="34" charset="0"/>
              </a:rPr>
              <a:t>and</a:t>
            </a:r>
            <a:r>
              <a:rPr kumimoji="0" lang="de-DE" sz="1600" b="0" i="0" u="none" strike="noStrike" kern="0" cap="none" spc="0" normalizeH="0" baseline="0" noProof="0" dirty="0" smtClean="0">
                <a:ln>
                  <a:noFill/>
                </a:ln>
                <a:solidFill>
                  <a:sysClr val="windowText" lastClr="000000"/>
                </a:solidFill>
                <a:effectLst/>
                <a:uLnTx/>
                <a:uFillTx/>
                <a:latin typeface="Arial Narrow" panose="020B0606020202030204" pitchFamily="34" charset="0"/>
              </a:rPr>
              <a:t> </a:t>
            </a:r>
            <a:r>
              <a:rPr kumimoji="0" lang="de-DE" sz="1600" b="0" i="0" u="none" strike="noStrike" kern="0" cap="none" spc="0" normalizeH="0" baseline="0" noProof="0" dirty="0" err="1" smtClean="0">
                <a:ln>
                  <a:noFill/>
                </a:ln>
                <a:solidFill>
                  <a:sysClr val="windowText" lastClr="000000"/>
                </a:solidFill>
                <a:effectLst/>
                <a:uLnTx/>
                <a:uFillTx/>
                <a:latin typeface="Arial Narrow" panose="020B0606020202030204" pitchFamily="34" charset="0"/>
              </a:rPr>
              <a:t>Behavioral</a:t>
            </a:r>
            <a:r>
              <a:rPr kumimoji="0" lang="de-DE" sz="1600" b="0" i="0" u="none" strike="noStrike" kern="0" cap="none" spc="0" normalizeH="0" baseline="0" noProof="0" dirty="0" smtClean="0">
                <a:ln>
                  <a:noFill/>
                </a:ln>
                <a:solidFill>
                  <a:sysClr val="windowText" lastClr="000000"/>
                </a:solidFill>
                <a:effectLst/>
                <a:uLnTx/>
                <a:uFillTx/>
                <a:latin typeface="Arial Narrow" panose="020B0606020202030204" pitchFamily="34" charset="0"/>
              </a:rPr>
              <a:t> </a:t>
            </a:r>
            <a:r>
              <a:rPr lang="de-DE" sz="1600" kern="0" dirty="0" err="1">
                <a:solidFill>
                  <a:sysClr val="windowText" lastClr="000000"/>
                </a:solidFill>
                <a:latin typeface="Arial Narrow" panose="020B0606020202030204" pitchFamily="34" charset="0"/>
              </a:rPr>
              <a:t>S</a:t>
            </a:r>
            <a:r>
              <a:rPr kumimoji="0" lang="de-DE" sz="1600" b="0" i="0" u="none" strike="noStrike" kern="0" cap="none" spc="0" normalizeH="0" baseline="0" noProof="0" dirty="0" err="1" smtClean="0">
                <a:ln>
                  <a:noFill/>
                </a:ln>
                <a:solidFill>
                  <a:sysClr val="windowText" lastClr="000000"/>
                </a:solidFill>
                <a:effectLst/>
                <a:uLnTx/>
                <a:uFillTx/>
                <a:latin typeface="Arial Narrow" panose="020B0606020202030204" pitchFamily="34" charset="0"/>
              </a:rPr>
              <a:t>cience</a:t>
            </a:r>
            <a:endParaRPr kumimoji="0" lang="de-DE" sz="1600" b="0" i="0" u="none" strike="noStrike" kern="0" cap="none" spc="0" normalizeH="0" baseline="0" noProof="0" dirty="0">
              <a:ln>
                <a:noFill/>
              </a:ln>
              <a:solidFill>
                <a:sysClr val="windowText" lastClr="000000"/>
              </a:solidFill>
              <a:effectLst/>
              <a:uLnTx/>
              <a:uFillTx/>
              <a:latin typeface="Arial Narrow" panose="020B0606020202030204" pitchFamily="34" charset="0"/>
            </a:endParaRPr>
          </a:p>
        </p:txBody>
      </p:sp>
      <p:sp>
        <p:nvSpPr>
          <p:cNvPr id="16" name="Text Box 4"/>
          <p:cNvSpPr txBox="1">
            <a:spLocks noChangeArrowheads="1"/>
          </p:cNvSpPr>
          <p:nvPr/>
        </p:nvSpPr>
        <p:spPr bwMode="auto">
          <a:xfrm>
            <a:off x="6911975" y="4808418"/>
            <a:ext cx="1800225" cy="1079500"/>
          </a:xfrm>
          <a:prstGeom prst="rect">
            <a:avLst/>
          </a:prstGeom>
          <a:solidFill>
            <a:srgbClr val="0065BD">
              <a:lumMod val="60000"/>
              <a:lumOff val="40000"/>
            </a:srgbClr>
          </a:solidFill>
          <a:ln w="9525">
            <a:noFill/>
            <a:miter lim="800000"/>
            <a:headEnd/>
            <a:tailEnd/>
          </a:ln>
          <a:effectLst/>
        </p:spPr>
        <p:txBody>
          <a:bodyPr anchor="ct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de-DE" sz="1600" b="0" i="0" u="none" strike="noStrike" kern="0" cap="none" spc="0" normalizeH="0" baseline="0" noProof="0">
                <a:ln>
                  <a:noFill/>
                </a:ln>
                <a:solidFill>
                  <a:sysClr val="windowText" lastClr="000000"/>
                </a:solidFill>
                <a:effectLst/>
                <a:uLnTx/>
                <a:uFillTx/>
                <a:latin typeface="Arial Narrow" panose="020B0606020202030204" pitchFamily="34" charset="0"/>
              </a:rPr>
              <a:t>Design </a:t>
            </a:r>
            <a:br>
              <a:rPr kumimoji="0" lang="de-DE" sz="1600" b="0" i="0" u="none" strike="noStrike" kern="0" cap="none" spc="0" normalizeH="0" baseline="0" noProof="0">
                <a:ln>
                  <a:noFill/>
                </a:ln>
                <a:solidFill>
                  <a:sysClr val="windowText" lastClr="000000"/>
                </a:solidFill>
                <a:effectLst/>
                <a:uLnTx/>
                <a:uFillTx/>
                <a:latin typeface="Arial Narrow" panose="020B0606020202030204" pitchFamily="34" charset="0"/>
              </a:rPr>
            </a:br>
            <a:r>
              <a:rPr kumimoji="0" lang="de-DE" sz="1600" b="0" i="0" u="none" strike="noStrike" kern="0" cap="none" spc="0" normalizeH="0" baseline="0" noProof="0">
                <a:ln>
                  <a:noFill/>
                </a:ln>
                <a:solidFill>
                  <a:sysClr val="windowText" lastClr="000000"/>
                </a:solidFill>
                <a:effectLst/>
                <a:uLnTx/>
                <a:uFillTx/>
                <a:latin typeface="Arial Narrow" panose="020B0606020202030204" pitchFamily="34" charset="0"/>
              </a:rPr>
              <a:t>Science</a:t>
            </a:r>
          </a:p>
        </p:txBody>
      </p:sp>
      <p:grpSp>
        <p:nvGrpSpPr>
          <p:cNvPr id="17" name="Group 5"/>
          <p:cNvGrpSpPr>
            <a:grpSpLocks/>
          </p:cNvGrpSpPr>
          <p:nvPr/>
        </p:nvGrpSpPr>
        <p:grpSpPr bwMode="auto">
          <a:xfrm>
            <a:off x="3779837" y="4736109"/>
            <a:ext cx="1800225" cy="1512887"/>
            <a:chOff x="2426" y="1797"/>
            <a:chExt cx="1134" cy="953"/>
          </a:xfrm>
        </p:grpSpPr>
        <p:sp>
          <p:nvSpPr>
            <p:cNvPr id="18" name="Oval 6"/>
            <p:cNvSpPr>
              <a:spLocks noChangeArrowheads="1"/>
            </p:cNvSpPr>
            <p:nvPr/>
          </p:nvSpPr>
          <p:spPr bwMode="auto">
            <a:xfrm>
              <a:off x="2426" y="1797"/>
              <a:ext cx="1134" cy="953"/>
            </a:xfrm>
            <a:prstGeom prst="ellipse">
              <a:avLst/>
            </a:prstGeom>
            <a:solidFill>
              <a:srgbClr val="0065BD">
                <a:lumMod val="20000"/>
                <a:lumOff val="80000"/>
              </a:srgbClr>
            </a:solidFill>
            <a:ln w="9525">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600" b="0" i="0" u="none" strike="noStrike" kern="0" cap="none" spc="0" normalizeH="0" baseline="0" noProof="0">
                <a:ln>
                  <a:noFill/>
                </a:ln>
                <a:solidFill>
                  <a:sysClr val="windowText" lastClr="000000"/>
                </a:solidFill>
                <a:effectLst/>
                <a:uLnTx/>
                <a:uFillTx/>
                <a:latin typeface="Arial Narrow" panose="020B0606020202030204" pitchFamily="34" charset="0"/>
              </a:endParaRPr>
            </a:p>
          </p:txBody>
        </p:sp>
        <p:sp>
          <p:nvSpPr>
            <p:cNvPr id="19" name="Text Box 7"/>
            <p:cNvSpPr txBox="1">
              <a:spLocks noChangeArrowheads="1"/>
            </p:cNvSpPr>
            <p:nvPr/>
          </p:nvSpPr>
          <p:spPr bwMode="auto">
            <a:xfrm>
              <a:off x="2508" y="1915"/>
              <a:ext cx="998" cy="523"/>
            </a:xfrm>
            <a:prstGeom prst="rect">
              <a:avLst/>
            </a:prstGeom>
            <a:noFill/>
            <a:ln w="9525">
              <a:noFill/>
              <a:miter lim="800000"/>
              <a:headEnd/>
              <a:tailEnd/>
            </a:ln>
            <a:effectLst/>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de-DE" sz="1600" b="0" i="0" u="none" strike="noStrike" kern="0" cap="none" spc="0" normalizeH="0" baseline="0" noProof="0" dirty="0" err="1" smtClean="0">
                  <a:ln>
                    <a:noFill/>
                  </a:ln>
                  <a:solidFill>
                    <a:sysClr val="windowText" lastClr="000000"/>
                  </a:solidFill>
                  <a:effectLst/>
                  <a:uLnTx/>
                  <a:uFillTx/>
                  <a:latin typeface="Arial Narrow" panose="020B0606020202030204" pitchFamily="34" charset="0"/>
                </a:rPr>
                <a:t>artificial</a:t>
              </a:r>
              <a:r>
                <a:rPr kumimoji="0" lang="de-DE" sz="1600" b="0" i="0" u="none" strike="noStrike" kern="0" cap="none" spc="0" normalizeH="0" baseline="0" noProof="0" dirty="0" smtClean="0">
                  <a:ln>
                    <a:noFill/>
                  </a:ln>
                  <a:solidFill>
                    <a:sysClr val="windowText" lastClr="000000"/>
                  </a:solidFill>
                  <a:effectLst/>
                  <a:uLnTx/>
                  <a:uFillTx/>
                  <a:latin typeface="Arial Narrow" panose="020B0606020202030204" pitchFamily="34" charset="0"/>
                </a:rPr>
                <a:t> </a:t>
              </a:r>
              <a:r>
                <a:rPr kumimoji="0" lang="de-DE" sz="1600" b="0" i="0" u="none" strike="noStrike" kern="0" cap="none" spc="0" normalizeH="0" baseline="0" noProof="0" dirty="0">
                  <a:ln>
                    <a:noFill/>
                  </a:ln>
                  <a:solidFill>
                    <a:sysClr val="windowText" lastClr="000000"/>
                  </a:solidFill>
                  <a:effectLst/>
                  <a:uLnTx/>
                  <a:uFillTx/>
                  <a:latin typeface="Arial Narrow" panose="020B0606020202030204" pitchFamily="34" charset="0"/>
                </a:rPr>
                <a:t/>
              </a:r>
              <a:br>
                <a:rPr kumimoji="0" lang="de-DE" sz="1600" b="0" i="0" u="none" strike="noStrike" kern="0" cap="none" spc="0" normalizeH="0" baseline="0" noProof="0" dirty="0">
                  <a:ln>
                    <a:noFill/>
                  </a:ln>
                  <a:solidFill>
                    <a:sysClr val="windowText" lastClr="000000"/>
                  </a:solidFill>
                  <a:effectLst/>
                  <a:uLnTx/>
                  <a:uFillTx/>
                  <a:latin typeface="Arial Narrow" panose="020B0606020202030204" pitchFamily="34" charset="0"/>
                </a:rPr>
              </a:br>
              <a:r>
                <a:rPr kumimoji="0" lang="de-DE" sz="1600" b="0" i="0" u="none" strike="noStrike" kern="0" cap="none" spc="0" normalizeH="0" baseline="0" noProof="0" dirty="0" err="1" smtClean="0">
                  <a:ln>
                    <a:noFill/>
                  </a:ln>
                  <a:solidFill>
                    <a:sysClr val="windowText" lastClr="000000"/>
                  </a:solidFill>
                  <a:effectLst/>
                  <a:uLnTx/>
                  <a:uFillTx/>
                  <a:latin typeface="Arial Narrow" panose="020B0606020202030204" pitchFamily="34" charset="0"/>
                </a:rPr>
                <a:t>objects</a:t>
              </a:r>
              <a:r>
                <a:rPr kumimoji="0" lang="de-DE" sz="1600" b="0" i="0" u="none" strike="noStrike" kern="0" cap="none" spc="0" normalizeH="0" baseline="0" noProof="0" dirty="0" smtClean="0">
                  <a:ln>
                    <a:noFill/>
                  </a:ln>
                  <a:solidFill>
                    <a:sysClr val="windowText" lastClr="000000"/>
                  </a:solidFill>
                  <a:effectLst/>
                  <a:uLnTx/>
                  <a:uFillTx/>
                  <a:latin typeface="Arial Narrow" panose="020B0606020202030204" pitchFamily="34" charset="0"/>
                </a:rPr>
                <a:t> </a:t>
              </a:r>
              <a:r>
                <a:rPr kumimoji="0" lang="de-DE" sz="1600" b="0" i="0" u="none" strike="noStrike" kern="0" cap="none" spc="0" normalizeH="0" baseline="0" noProof="0" dirty="0" err="1" smtClean="0">
                  <a:ln>
                    <a:noFill/>
                  </a:ln>
                  <a:solidFill>
                    <a:sysClr val="windowText" lastClr="000000"/>
                  </a:solidFill>
                  <a:effectLst/>
                  <a:uLnTx/>
                  <a:uFillTx/>
                  <a:latin typeface="Arial Narrow" panose="020B0606020202030204" pitchFamily="34" charset="0"/>
                </a:rPr>
                <a:t>and</a:t>
              </a:r>
              <a:r>
                <a:rPr kumimoji="0" lang="de-DE" sz="1600" b="0" i="0" u="none" strike="noStrike" kern="0" cap="none" spc="0" normalizeH="0" baseline="0" noProof="0" dirty="0">
                  <a:ln>
                    <a:noFill/>
                  </a:ln>
                  <a:solidFill>
                    <a:sysClr val="windowText" lastClr="000000"/>
                  </a:solidFill>
                  <a:effectLst/>
                  <a:uLnTx/>
                  <a:uFillTx/>
                  <a:latin typeface="Arial Narrow" panose="020B0606020202030204" pitchFamily="34" charset="0"/>
                </a:rPr>
                <a:t/>
              </a:r>
              <a:br>
                <a:rPr kumimoji="0" lang="de-DE" sz="1600" b="0" i="0" u="none" strike="noStrike" kern="0" cap="none" spc="0" normalizeH="0" baseline="0" noProof="0" dirty="0">
                  <a:ln>
                    <a:noFill/>
                  </a:ln>
                  <a:solidFill>
                    <a:sysClr val="windowText" lastClr="000000"/>
                  </a:solidFill>
                  <a:effectLst/>
                  <a:uLnTx/>
                  <a:uFillTx/>
                  <a:latin typeface="Arial Narrow" panose="020B0606020202030204" pitchFamily="34" charset="0"/>
                </a:rPr>
              </a:br>
              <a:r>
                <a:rPr kumimoji="0" lang="de-DE" sz="1600" b="0" i="0" u="none" strike="noStrike" kern="0" cap="none" spc="0" normalizeH="0" baseline="0" noProof="0" dirty="0" err="1" smtClean="0">
                  <a:ln>
                    <a:noFill/>
                  </a:ln>
                  <a:solidFill>
                    <a:sysClr val="windowText" lastClr="000000"/>
                  </a:solidFill>
                  <a:effectLst/>
                  <a:uLnTx/>
                  <a:uFillTx/>
                  <a:latin typeface="Arial Narrow" panose="020B0606020202030204" pitchFamily="34" charset="0"/>
                </a:rPr>
                <a:t>phenomena</a:t>
              </a:r>
              <a:endParaRPr kumimoji="0" lang="de-DE" sz="1600" b="0" i="0" u="none" strike="noStrike" kern="0" cap="none" spc="0" normalizeH="0" baseline="0" noProof="0" dirty="0">
                <a:ln>
                  <a:noFill/>
                </a:ln>
                <a:solidFill>
                  <a:sysClr val="windowText" lastClr="000000"/>
                </a:solidFill>
                <a:effectLst/>
                <a:uLnTx/>
                <a:uFillTx/>
                <a:latin typeface="Arial Narrow" panose="020B0606020202030204" pitchFamily="34" charset="0"/>
              </a:endParaRPr>
            </a:p>
          </p:txBody>
        </p:sp>
      </p:grpSp>
      <p:grpSp>
        <p:nvGrpSpPr>
          <p:cNvPr id="20" name="Group 11"/>
          <p:cNvGrpSpPr>
            <a:grpSpLocks/>
          </p:cNvGrpSpPr>
          <p:nvPr/>
        </p:nvGrpSpPr>
        <p:grpSpPr bwMode="auto">
          <a:xfrm>
            <a:off x="2501900" y="5181491"/>
            <a:ext cx="1223962" cy="317501"/>
            <a:chOff x="1519" y="2051"/>
            <a:chExt cx="771" cy="200"/>
          </a:xfrm>
        </p:grpSpPr>
        <p:sp>
          <p:nvSpPr>
            <p:cNvPr id="21" name="Line 12"/>
            <p:cNvSpPr>
              <a:spLocks noChangeShapeType="1"/>
            </p:cNvSpPr>
            <p:nvPr/>
          </p:nvSpPr>
          <p:spPr bwMode="auto">
            <a:xfrm>
              <a:off x="1564" y="2251"/>
              <a:ext cx="681" cy="0"/>
            </a:xfrm>
            <a:prstGeom prst="line">
              <a:avLst/>
            </a:prstGeom>
            <a:noFill/>
            <a:ln w="19050">
              <a:solidFill>
                <a:srgbClr val="000000"/>
              </a:solidFill>
              <a:miter lim="800000"/>
              <a:headEnd/>
              <a:tailEnd type="triangle" w="lg" len="lg"/>
            </a:ln>
            <a:effectLst/>
          </p:spPr>
          <p:txBody>
            <a:bodyPr wrap="none"/>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600" b="0" i="0" u="none" strike="noStrike" kern="0" cap="none" spc="0" normalizeH="0" baseline="0" noProof="0">
                <a:ln>
                  <a:noFill/>
                </a:ln>
                <a:solidFill>
                  <a:sysClr val="windowText" lastClr="000000"/>
                </a:solidFill>
                <a:effectLst/>
                <a:uLnTx/>
                <a:uFillTx/>
                <a:latin typeface="Arial Narrow" panose="020B0606020202030204" pitchFamily="34" charset="0"/>
              </a:endParaRPr>
            </a:p>
          </p:txBody>
        </p:sp>
        <p:sp>
          <p:nvSpPr>
            <p:cNvPr id="22" name="Text Box 13"/>
            <p:cNvSpPr txBox="1">
              <a:spLocks noChangeArrowheads="1"/>
            </p:cNvSpPr>
            <p:nvPr/>
          </p:nvSpPr>
          <p:spPr bwMode="auto">
            <a:xfrm>
              <a:off x="1519" y="2051"/>
              <a:ext cx="771" cy="155"/>
            </a:xfrm>
            <a:prstGeom prst="rect">
              <a:avLst/>
            </a:prstGeom>
            <a:noFill/>
            <a:ln w="9525">
              <a:noFill/>
              <a:miter lim="800000"/>
              <a:headEnd/>
              <a:tailEnd/>
            </a:ln>
            <a:effectLst/>
          </p:spPr>
          <p:txBody>
            <a:bodyPr lIns="0" tIns="0" rIns="0" bIns="0" anchor="ct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de-DE" sz="1600" b="0" i="0" u="none" strike="noStrike" kern="0" cap="none" spc="0" normalizeH="0" baseline="0" noProof="0" dirty="0" err="1" smtClean="0">
                  <a:ln>
                    <a:noFill/>
                  </a:ln>
                  <a:solidFill>
                    <a:sysClr val="windowText" lastClr="000000"/>
                  </a:solidFill>
                  <a:effectLst/>
                  <a:uLnTx/>
                  <a:uFillTx/>
                  <a:latin typeface="Arial Narrow" panose="020B0606020202030204" pitchFamily="34" charset="0"/>
                </a:rPr>
                <a:t>observe</a:t>
              </a:r>
              <a:endParaRPr kumimoji="0" lang="de-DE" sz="1600" b="0" i="0" u="none" strike="noStrike" kern="0" cap="none" spc="0" normalizeH="0" baseline="0" noProof="0" dirty="0">
                <a:ln>
                  <a:noFill/>
                </a:ln>
                <a:solidFill>
                  <a:sysClr val="windowText" lastClr="000000"/>
                </a:solidFill>
                <a:effectLst/>
                <a:uLnTx/>
                <a:uFillTx/>
                <a:latin typeface="Arial Narrow" panose="020B0606020202030204" pitchFamily="34" charset="0"/>
              </a:endParaRPr>
            </a:p>
          </p:txBody>
        </p:sp>
      </p:grpSp>
      <p:grpSp>
        <p:nvGrpSpPr>
          <p:cNvPr id="23" name="Group 14"/>
          <p:cNvGrpSpPr>
            <a:grpSpLocks/>
          </p:cNvGrpSpPr>
          <p:nvPr/>
        </p:nvGrpSpPr>
        <p:grpSpPr bwMode="auto">
          <a:xfrm>
            <a:off x="5634037" y="5180697"/>
            <a:ext cx="1223963" cy="319089"/>
            <a:chOff x="3488" y="2050"/>
            <a:chExt cx="771" cy="201"/>
          </a:xfrm>
        </p:grpSpPr>
        <p:sp>
          <p:nvSpPr>
            <p:cNvPr id="24" name="Line 15"/>
            <p:cNvSpPr>
              <a:spLocks noChangeShapeType="1"/>
            </p:cNvSpPr>
            <p:nvPr/>
          </p:nvSpPr>
          <p:spPr bwMode="auto">
            <a:xfrm>
              <a:off x="3515" y="2251"/>
              <a:ext cx="681" cy="0"/>
            </a:xfrm>
            <a:prstGeom prst="line">
              <a:avLst/>
            </a:prstGeom>
            <a:noFill/>
            <a:ln w="19050">
              <a:solidFill>
                <a:srgbClr val="000000"/>
              </a:solidFill>
              <a:miter lim="800000"/>
              <a:headEnd type="triangle" w="lg" len="lg"/>
              <a:tailEnd type="none" w="lg" len="lg"/>
            </a:ln>
            <a:effectLst/>
          </p:spPr>
          <p:txBody>
            <a:bodyPr wrap="none"/>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600" b="0" i="0" u="none" strike="noStrike" kern="0" cap="none" spc="0" normalizeH="0" baseline="0" noProof="0">
                <a:ln>
                  <a:noFill/>
                </a:ln>
                <a:solidFill>
                  <a:sysClr val="windowText" lastClr="000000"/>
                </a:solidFill>
                <a:effectLst/>
                <a:uLnTx/>
                <a:uFillTx/>
                <a:latin typeface="Arial Narrow" panose="020B0606020202030204" pitchFamily="34" charset="0"/>
              </a:endParaRPr>
            </a:p>
          </p:txBody>
        </p:sp>
        <p:sp>
          <p:nvSpPr>
            <p:cNvPr id="25" name="Text Box 16"/>
            <p:cNvSpPr txBox="1">
              <a:spLocks noChangeArrowheads="1"/>
            </p:cNvSpPr>
            <p:nvPr/>
          </p:nvSpPr>
          <p:spPr bwMode="auto">
            <a:xfrm>
              <a:off x="3488" y="2050"/>
              <a:ext cx="771" cy="155"/>
            </a:xfrm>
            <a:prstGeom prst="rect">
              <a:avLst/>
            </a:prstGeom>
            <a:noFill/>
            <a:ln w="9525">
              <a:noFill/>
              <a:miter lim="800000"/>
              <a:headEnd/>
              <a:tailEnd/>
            </a:ln>
            <a:effectLst/>
          </p:spPr>
          <p:txBody>
            <a:bodyPr lIns="0" tIns="0" rIns="0" bIns="0" anchor="ct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de-DE" sz="1600" b="0" i="0" u="none" strike="noStrike" kern="0" cap="none" spc="0" normalizeH="0" baseline="0" noProof="0" dirty="0" err="1" smtClean="0">
                  <a:ln>
                    <a:noFill/>
                  </a:ln>
                  <a:solidFill>
                    <a:sysClr val="windowText" lastClr="000000"/>
                  </a:solidFill>
                  <a:effectLst/>
                  <a:uLnTx/>
                  <a:uFillTx/>
                  <a:latin typeface="Arial Narrow" panose="020B0606020202030204" pitchFamily="34" charset="0"/>
                </a:rPr>
                <a:t>create</a:t>
              </a:r>
              <a:endParaRPr kumimoji="0" lang="de-DE" sz="1600" b="0" i="0" u="none" strike="noStrike" kern="0" cap="none" spc="0" normalizeH="0" baseline="0" noProof="0" dirty="0">
                <a:ln>
                  <a:noFill/>
                </a:ln>
                <a:solidFill>
                  <a:sysClr val="windowText" lastClr="000000"/>
                </a:solidFill>
                <a:effectLst/>
                <a:uLnTx/>
                <a:uFillTx/>
                <a:latin typeface="Arial Narrow" panose="020B0606020202030204" pitchFamily="34" charset="0"/>
              </a:endParaRPr>
            </a:p>
          </p:txBody>
        </p:sp>
      </p:grpSp>
    </p:spTree>
    <p:extLst>
      <p:ext uri="{BB962C8B-B14F-4D97-AF65-F5344CB8AC3E}">
        <p14:creationId xmlns:p14="http://schemas.microsoft.com/office/powerpoint/2010/main" val="37886415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err="1" smtClean="0">
                <a:latin typeface="Arial Narrow" panose="020B0606020202030204" pitchFamily="34" charset="0"/>
              </a:rPr>
              <a:t>possible</a:t>
            </a:r>
            <a:r>
              <a:rPr lang="de-DE" dirty="0" smtClean="0">
                <a:latin typeface="Arial Narrow" panose="020B0606020202030204" pitchFamily="34" charset="0"/>
              </a:rPr>
              <a:t> </a:t>
            </a:r>
            <a:r>
              <a:rPr lang="de-DE" dirty="0" err="1" smtClean="0">
                <a:latin typeface="Arial Narrow" panose="020B0606020202030204" pitchFamily="34" charset="0"/>
              </a:rPr>
              <a:t>results</a:t>
            </a:r>
            <a:r>
              <a:rPr lang="de-DE" dirty="0" smtClean="0">
                <a:latin typeface="Arial Narrow" panose="020B0606020202030204" pitchFamily="34" charset="0"/>
              </a:rPr>
              <a:t> </a:t>
            </a:r>
            <a:r>
              <a:rPr lang="de-DE" dirty="0" err="1" smtClean="0">
                <a:latin typeface="Arial Narrow" panose="020B0606020202030204" pitchFamily="34" charset="0"/>
              </a:rPr>
              <a:t>of</a:t>
            </a:r>
            <a:r>
              <a:rPr lang="de-DE" dirty="0" smtClean="0">
                <a:latin typeface="Arial Narrow" panose="020B0606020202030204" pitchFamily="34" charset="0"/>
              </a:rPr>
              <a:t> Design Science Research</a:t>
            </a:r>
            <a:endParaRPr lang="de-DE" dirty="0">
              <a:latin typeface="Arial Narrow" panose="020B0606020202030204" pitchFamily="34" charset="0"/>
            </a:endParaRPr>
          </a:p>
        </p:txBody>
      </p:sp>
      <p:sp>
        <p:nvSpPr>
          <p:cNvPr id="20" name="Inhaltsplatzhalter 19"/>
          <p:cNvSpPr>
            <a:spLocks noGrp="1"/>
          </p:cNvSpPr>
          <p:nvPr>
            <p:ph idx="1"/>
          </p:nvPr>
        </p:nvSpPr>
        <p:spPr/>
        <p:txBody>
          <a:bodyPr/>
          <a:lstStyle/>
          <a:p>
            <a:endParaRPr lang="de-DE"/>
          </a:p>
        </p:txBody>
      </p:sp>
      <p:sp>
        <p:nvSpPr>
          <p:cNvPr id="4" name="Pfeil nach rechts 3"/>
          <p:cNvSpPr/>
          <p:nvPr/>
        </p:nvSpPr>
        <p:spPr bwMode="auto">
          <a:xfrm>
            <a:off x="4124102" y="3293226"/>
            <a:ext cx="875731" cy="484632"/>
          </a:xfrm>
          <a:prstGeom prst="rightArrow">
            <a:avLst/>
          </a:prstGeom>
          <a:solidFill>
            <a:srgbClr val="0065BD">
              <a:lumMod val="20000"/>
              <a:lumOff val="80000"/>
            </a:srgb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de-DE" sz="1600" b="0" i="0" u="none" strike="noStrike" kern="0" cap="none" spc="0" normalizeH="0" baseline="0" noProof="0" dirty="0" smtClean="0">
              <a:ln>
                <a:noFill/>
              </a:ln>
              <a:solidFill>
                <a:srgbClr val="000000"/>
              </a:solidFill>
              <a:effectLst/>
              <a:uLnTx/>
              <a:uFillTx/>
              <a:latin typeface="Arial" pitchFamily="34" charset="0"/>
            </a:endParaRPr>
          </a:p>
        </p:txBody>
      </p:sp>
      <p:sp>
        <p:nvSpPr>
          <p:cNvPr id="5" name="Rechteck 4"/>
          <p:cNvSpPr/>
          <p:nvPr/>
        </p:nvSpPr>
        <p:spPr bwMode="auto">
          <a:xfrm>
            <a:off x="397212" y="3252263"/>
            <a:ext cx="3726190" cy="627185"/>
          </a:xfrm>
          <a:prstGeom prst="rect">
            <a:avLst/>
          </a:prstGeom>
          <a:solidFill>
            <a:srgbClr val="0065BD">
              <a:lumMod val="20000"/>
              <a:lumOff val="80000"/>
              <a:alpha val="30000"/>
            </a:srgb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1" i="0" u="none" strike="noStrike" kern="0" cap="none" spc="0" normalizeH="0" baseline="0" noProof="0" dirty="0" err="1" smtClean="0">
                <a:ln>
                  <a:noFill/>
                </a:ln>
                <a:solidFill>
                  <a:srgbClr val="000000"/>
                </a:solidFill>
                <a:effectLst/>
                <a:uLnTx/>
                <a:uFillTx/>
                <a:latin typeface="Arial" pitchFamily="34" charset="0"/>
              </a:rPr>
              <a:t>Theory</a:t>
            </a:r>
            <a:endParaRPr kumimoji="0" lang="de-DE" sz="1600" b="0" i="0" u="none" strike="noStrike" kern="0" cap="none" spc="0" normalizeH="0" baseline="0" noProof="0" dirty="0" smtClean="0">
              <a:ln>
                <a:noFill/>
              </a:ln>
              <a:solidFill>
                <a:srgbClr val="000000"/>
              </a:solidFill>
              <a:effectLst/>
              <a:uLnTx/>
              <a:uFillTx/>
              <a:latin typeface="Arial" pitchFamily="34" charset="0"/>
            </a:endParaRPr>
          </a:p>
        </p:txBody>
      </p:sp>
      <p:sp>
        <p:nvSpPr>
          <p:cNvPr id="6" name="Abgerundetes Rechteck 5"/>
          <p:cNvSpPr/>
          <p:nvPr/>
        </p:nvSpPr>
        <p:spPr bwMode="auto">
          <a:xfrm>
            <a:off x="5143310" y="3094001"/>
            <a:ext cx="3727937" cy="855785"/>
          </a:xfrm>
          <a:prstGeom prst="roundRect">
            <a:avLst/>
          </a:prstGeom>
          <a:solidFill>
            <a:srgbClr val="0065BD">
              <a:lumMod val="20000"/>
              <a:lumOff val="80000"/>
            </a:srgb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latin typeface="Arial" pitchFamily="34" charset="0"/>
              </a:rPr>
              <a:t>Theory</a:t>
            </a:r>
            <a:br>
              <a:rPr kumimoji="0" lang="en-US" sz="1800" b="1" i="0" u="none" strike="noStrike" kern="0" cap="none" spc="0" normalizeH="0" baseline="0" noProof="0" dirty="0">
                <a:ln>
                  <a:noFill/>
                </a:ln>
                <a:solidFill>
                  <a:sysClr val="windowText" lastClr="000000"/>
                </a:solidFill>
                <a:effectLst/>
                <a:uLnTx/>
                <a:uFillTx/>
                <a:latin typeface="Arial" pitchFamily="34" charset="0"/>
              </a:rPr>
            </a:br>
            <a:r>
              <a:rPr kumimoji="0" lang="en-US" sz="1600" b="0" i="0" u="none" strike="noStrike" kern="0" cap="none" spc="0" normalizeH="0" baseline="0" noProof="0" dirty="0">
                <a:ln>
                  <a:noFill/>
                </a:ln>
                <a:solidFill>
                  <a:sysClr val="windowText" lastClr="000000"/>
                </a:solidFill>
                <a:effectLst/>
                <a:uLnTx/>
                <a:uFillTx/>
                <a:latin typeface="Arial" pitchFamily="34" charset="0"/>
              </a:rPr>
              <a:t>(</a:t>
            </a:r>
            <a:r>
              <a:rPr kumimoji="0" lang="en-US" sz="1600" b="0" i="0" u="none" strike="noStrike" kern="0" cap="none" spc="0" normalizeH="0" baseline="0" noProof="0" dirty="0" smtClean="0">
                <a:ln>
                  <a:noFill/>
                </a:ln>
                <a:solidFill>
                  <a:sysClr val="windowText" lastClr="000000"/>
                </a:solidFill>
                <a:effectLst/>
                <a:uLnTx/>
                <a:uFillTx/>
                <a:latin typeface="Arial" pitchFamily="34" charset="0"/>
              </a:rPr>
              <a:t>Cause-Effect-Relationships)</a:t>
            </a:r>
            <a:endParaRPr kumimoji="0" lang="de-DE" sz="1600" b="0" i="0" u="none" strike="noStrike" kern="0" cap="none" spc="0" normalizeH="0" baseline="0" noProof="0" dirty="0" smtClean="0">
              <a:ln>
                <a:noFill/>
              </a:ln>
              <a:solidFill>
                <a:sysClr val="windowText" lastClr="000000"/>
              </a:solidFill>
              <a:effectLst/>
              <a:uLnTx/>
              <a:uFillTx/>
              <a:latin typeface="Arial" pitchFamily="34" charset="0"/>
            </a:endParaRPr>
          </a:p>
        </p:txBody>
      </p:sp>
      <p:sp>
        <p:nvSpPr>
          <p:cNvPr id="7" name="Rechteck 6"/>
          <p:cNvSpPr/>
          <p:nvPr/>
        </p:nvSpPr>
        <p:spPr bwMode="auto">
          <a:xfrm>
            <a:off x="393702" y="2268881"/>
            <a:ext cx="3737913" cy="627185"/>
          </a:xfrm>
          <a:prstGeom prst="rect">
            <a:avLst/>
          </a:prstGeom>
          <a:solidFill>
            <a:srgbClr val="0065BD">
              <a:lumMod val="20000"/>
              <a:lumOff val="80000"/>
              <a:alpha val="30000"/>
            </a:srgb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1" i="0" u="none" strike="noStrike" kern="0" cap="none" spc="0" normalizeH="0" baseline="0" noProof="0" dirty="0" err="1" smtClean="0">
                <a:ln>
                  <a:noFill/>
                </a:ln>
                <a:solidFill>
                  <a:srgbClr val="000000"/>
                </a:solidFill>
                <a:effectLst/>
                <a:uLnTx/>
                <a:uFillTx/>
                <a:latin typeface="Arial" pitchFamily="34" charset="0"/>
              </a:rPr>
              <a:t>Terminology</a:t>
            </a:r>
            <a:endParaRPr kumimoji="0" lang="de-DE" sz="1600" b="0" i="0" u="none" strike="noStrike" kern="0" cap="none" spc="0" normalizeH="0" baseline="0" noProof="0" dirty="0" smtClean="0">
              <a:ln>
                <a:noFill/>
              </a:ln>
              <a:solidFill>
                <a:srgbClr val="000000"/>
              </a:solidFill>
              <a:effectLst/>
              <a:uLnTx/>
              <a:uFillTx/>
              <a:latin typeface="Arial" pitchFamily="34" charset="0"/>
            </a:endParaRPr>
          </a:p>
        </p:txBody>
      </p:sp>
      <p:sp>
        <p:nvSpPr>
          <p:cNvPr id="8" name="Abgerundetes Rechteck 7"/>
          <p:cNvSpPr/>
          <p:nvPr/>
        </p:nvSpPr>
        <p:spPr bwMode="auto">
          <a:xfrm>
            <a:off x="5143311" y="2116789"/>
            <a:ext cx="3739660" cy="855785"/>
          </a:xfrm>
          <a:prstGeom prst="roundRect">
            <a:avLst/>
          </a:prstGeom>
          <a:solidFill>
            <a:srgbClr val="0065BD">
              <a:lumMod val="20000"/>
              <a:lumOff val="80000"/>
            </a:srgb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ysClr val="windowText" lastClr="000000"/>
                </a:solidFill>
                <a:effectLst/>
                <a:uLnTx/>
                <a:uFillTx/>
                <a:latin typeface="Arial" pitchFamily="34" charset="0"/>
              </a:rPr>
              <a:t>Terminology</a:t>
            </a:r>
            <a:r>
              <a:rPr kumimoji="0" lang="en-US" sz="1800" b="1" i="0" u="none" strike="noStrike" kern="0" cap="none" spc="0" normalizeH="0" baseline="0" noProof="0" dirty="0">
                <a:ln>
                  <a:noFill/>
                </a:ln>
                <a:solidFill>
                  <a:sysClr val="windowText" lastClr="000000"/>
                </a:solidFill>
                <a:effectLst/>
                <a:uLnTx/>
                <a:uFillTx/>
                <a:latin typeface="Arial" pitchFamily="34" charset="0"/>
              </a:rPr>
              <a:t/>
            </a:r>
            <a:br>
              <a:rPr kumimoji="0" lang="en-US" sz="1800" b="1" i="0" u="none" strike="noStrike" kern="0" cap="none" spc="0" normalizeH="0" baseline="0" noProof="0" dirty="0">
                <a:ln>
                  <a:noFill/>
                </a:ln>
                <a:solidFill>
                  <a:sysClr val="windowText" lastClr="000000"/>
                </a:solidFill>
                <a:effectLst/>
                <a:uLnTx/>
                <a:uFillTx/>
                <a:latin typeface="Arial" pitchFamily="34" charset="0"/>
              </a:rPr>
            </a:br>
            <a:r>
              <a:rPr kumimoji="0" lang="en-US" sz="1600" b="0" i="0" u="none" strike="noStrike" kern="0" cap="none" spc="0" normalizeH="0" baseline="0" noProof="0" dirty="0" smtClean="0">
                <a:ln>
                  <a:noFill/>
                </a:ln>
                <a:solidFill>
                  <a:sysClr val="windowText" lastClr="000000"/>
                </a:solidFill>
                <a:effectLst/>
                <a:uLnTx/>
                <a:uFillTx/>
                <a:latin typeface="Arial" pitchFamily="34" charset="0"/>
              </a:rPr>
              <a:t>(Concepts, language)</a:t>
            </a:r>
            <a:endParaRPr kumimoji="0" lang="de-DE" sz="1600" b="0" i="0" u="none" strike="noStrike" kern="0" cap="none" spc="0" normalizeH="0" baseline="0" noProof="0" dirty="0" smtClean="0">
              <a:ln>
                <a:noFill/>
              </a:ln>
              <a:solidFill>
                <a:srgbClr val="000000"/>
              </a:solidFill>
              <a:effectLst/>
              <a:uLnTx/>
              <a:uFillTx/>
              <a:latin typeface="Arial" pitchFamily="34" charset="0"/>
            </a:endParaRPr>
          </a:p>
        </p:txBody>
      </p:sp>
      <p:sp>
        <p:nvSpPr>
          <p:cNvPr id="9" name="Rechteck 8"/>
          <p:cNvSpPr/>
          <p:nvPr/>
        </p:nvSpPr>
        <p:spPr bwMode="auto">
          <a:xfrm>
            <a:off x="420657" y="5210012"/>
            <a:ext cx="3691021" cy="627185"/>
          </a:xfrm>
          <a:prstGeom prst="rect">
            <a:avLst/>
          </a:prstGeom>
          <a:solidFill>
            <a:srgbClr val="0065BD">
              <a:lumMod val="20000"/>
              <a:lumOff val="80000"/>
              <a:alpha val="30000"/>
            </a:srgb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de-DE" sz="1600" b="1" i="0" u="none" strike="noStrike" kern="0" cap="none" spc="0" normalizeH="0" baseline="0" noProof="0" dirty="0" smtClean="0">
                <a:ln>
                  <a:noFill/>
                </a:ln>
                <a:solidFill>
                  <a:sysClr val="windowText" lastClr="000000"/>
                </a:solidFill>
                <a:effectLst/>
                <a:uLnTx/>
                <a:uFillTx/>
                <a:latin typeface="Arial" pitchFamily="34" charset="0"/>
              </a:rPr>
              <a:t>Technology</a:t>
            </a:r>
          </a:p>
          <a:p>
            <a:pPr marL="0" marR="0" lvl="0" indent="0" algn="l"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smtClean="0">
                <a:ln>
                  <a:noFill/>
                </a:ln>
                <a:solidFill>
                  <a:sysClr val="windowText" lastClr="000000"/>
                </a:solidFill>
                <a:effectLst/>
                <a:uLnTx/>
                <a:uFillTx/>
                <a:latin typeface="Arial" pitchFamily="34" charset="0"/>
              </a:rPr>
              <a:t>(Goal-</a:t>
            </a:r>
            <a:r>
              <a:rPr kumimoji="0" lang="de-DE" sz="1400" b="0" i="0" u="none" strike="noStrike" kern="0" cap="none" spc="0" normalizeH="0" baseline="0" noProof="0" dirty="0" err="1" smtClean="0">
                <a:ln>
                  <a:noFill/>
                </a:ln>
                <a:solidFill>
                  <a:sysClr val="windowText" lastClr="000000"/>
                </a:solidFill>
                <a:effectLst/>
                <a:uLnTx/>
                <a:uFillTx/>
                <a:latin typeface="Arial" pitchFamily="34" charset="0"/>
              </a:rPr>
              <a:t>Means</a:t>
            </a:r>
            <a:r>
              <a:rPr kumimoji="0" lang="de-DE" sz="1400" b="0" i="0" u="none" strike="noStrike" kern="0" cap="none" spc="0" normalizeH="0" baseline="0" noProof="0" dirty="0" smtClean="0">
                <a:ln>
                  <a:noFill/>
                </a:ln>
                <a:solidFill>
                  <a:sysClr val="windowText" lastClr="000000"/>
                </a:solidFill>
                <a:effectLst/>
                <a:uLnTx/>
                <a:uFillTx/>
                <a:latin typeface="Arial" pitchFamily="34" charset="0"/>
              </a:rPr>
              <a:t>-</a:t>
            </a:r>
            <a:r>
              <a:rPr kumimoji="0" lang="de-DE" sz="1400" b="0" i="0" u="none" strike="noStrike" kern="0" cap="none" spc="0" normalizeH="0" baseline="0" noProof="0" dirty="0" err="1" smtClean="0">
                <a:ln>
                  <a:noFill/>
                </a:ln>
                <a:solidFill>
                  <a:sysClr val="windowText" lastClr="000000"/>
                </a:solidFill>
                <a:effectLst/>
                <a:uLnTx/>
                <a:uFillTx/>
                <a:latin typeface="Arial" pitchFamily="34" charset="0"/>
              </a:rPr>
              <a:t>Relationship</a:t>
            </a:r>
            <a:r>
              <a:rPr kumimoji="0" lang="de-DE" sz="1400" b="0" i="0" u="none" strike="noStrike" kern="0" cap="none" spc="0" normalizeH="0" baseline="0" noProof="0" dirty="0" smtClean="0">
                <a:ln>
                  <a:noFill/>
                </a:ln>
                <a:solidFill>
                  <a:sysClr val="windowText" lastClr="000000"/>
                </a:solidFill>
                <a:effectLst/>
                <a:uLnTx/>
                <a:uFillTx/>
                <a:latin typeface="Arial" pitchFamily="34" charset="0"/>
              </a:rPr>
              <a:t>)</a:t>
            </a:r>
            <a:endParaRPr kumimoji="0" lang="de-DE" sz="1600" b="0" i="0" u="none" strike="noStrike" kern="0" cap="none" spc="0" normalizeH="0" baseline="0" noProof="0" dirty="0" smtClean="0">
              <a:ln>
                <a:noFill/>
              </a:ln>
              <a:solidFill>
                <a:srgbClr val="000000"/>
              </a:solidFill>
              <a:effectLst/>
              <a:uLnTx/>
              <a:uFillTx/>
              <a:latin typeface="Arial" pitchFamily="34" charset="0"/>
            </a:endParaRPr>
          </a:p>
        </p:txBody>
      </p:sp>
      <p:sp>
        <p:nvSpPr>
          <p:cNvPr id="10" name="Abgerundetes Rechteck 9"/>
          <p:cNvSpPr/>
          <p:nvPr/>
        </p:nvSpPr>
        <p:spPr bwMode="auto">
          <a:xfrm>
            <a:off x="5143311" y="5051750"/>
            <a:ext cx="1195754" cy="855785"/>
          </a:xfrm>
          <a:prstGeom prst="roundRect">
            <a:avLst/>
          </a:prstGeom>
          <a:solidFill>
            <a:srgbClr val="0065BD">
              <a:lumMod val="20000"/>
              <a:lumOff val="80000"/>
            </a:srgb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smtClean="0">
                <a:ln>
                  <a:noFill/>
                </a:ln>
                <a:solidFill>
                  <a:srgbClr val="000000"/>
                </a:solidFill>
                <a:effectLst/>
                <a:uLnTx/>
                <a:uFillTx/>
                <a:latin typeface="Arial" pitchFamily="34" charset="0"/>
              </a:rPr>
              <a:t>Models</a:t>
            </a:r>
          </a:p>
        </p:txBody>
      </p:sp>
      <p:sp>
        <p:nvSpPr>
          <p:cNvPr id="11" name="Abgerundetes Rechteck 10"/>
          <p:cNvSpPr/>
          <p:nvPr/>
        </p:nvSpPr>
        <p:spPr bwMode="auto">
          <a:xfrm>
            <a:off x="6409401" y="5051751"/>
            <a:ext cx="1207478" cy="855785"/>
          </a:xfrm>
          <a:prstGeom prst="roundRect">
            <a:avLst/>
          </a:prstGeom>
          <a:solidFill>
            <a:srgbClr val="0065BD">
              <a:lumMod val="20000"/>
              <a:lumOff val="80000"/>
            </a:srgb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err="1" smtClean="0">
                <a:ln>
                  <a:noFill/>
                </a:ln>
                <a:solidFill>
                  <a:srgbClr val="000000"/>
                </a:solidFill>
                <a:effectLst/>
                <a:uLnTx/>
                <a:uFillTx/>
                <a:latin typeface="Arial" pitchFamily="34" charset="0"/>
              </a:rPr>
              <a:t>Methods</a:t>
            </a:r>
            <a:endParaRPr kumimoji="0" lang="de-DE" sz="1600" b="0" i="0" u="none" strike="noStrike" kern="0" cap="none" spc="0" normalizeH="0" baseline="0" noProof="0" dirty="0" smtClean="0">
              <a:ln>
                <a:noFill/>
              </a:ln>
              <a:solidFill>
                <a:srgbClr val="000000"/>
              </a:solidFill>
              <a:effectLst/>
              <a:uLnTx/>
              <a:uFillTx/>
              <a:latin typeface="Arial" pitchFamily="34" charset="0"/>
            </a:endParaRPr>
          </a:p>
        </p:txBody>
      </p:sp>
      <p:sp>
        <p:nvSpPr>
          <p:cNvPr id="12" name="Abgerundetes Rechteck 11"/>
          <p:cNvSpPr/>
          <p:nvPr/>
        </p:nvSpPr>
        <p:spPr bwMode="auto">
          <a:xfrm>
            <a:off x="7675493" y="5051750"/>
            <a:ext cx="1207478" cy="855785"/>
          </a:xfrm>
          <a:prstGeom prst="roundRect">
            <a:avLst/>
          </a:prstGeom>
          <a:solidFill>
            <a:srgbClr val="0065BD">
              <a:lumMod val="20000"/>
              <a:lumOff val="80000"/>
            </a:srgb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0" cap="none" spc="0" normalizeH="0" baseline="0" noProof="0" dirty="0" smtClean="0">
                <a:ln>
                  <a:noFill/>
                </a:ln>
                <a:solidFill>
                  <a:srgbClr val="000000"/>
                </a:solidFill>
                <a:effectLst/>
                <a:uLnTx/>
                <a:uFillTx/>
                <a:latin typeface="Arial" pitchFamily="34" charset="0"/>
              </a:rPr>
              <a:t>Systems</a:t>
            </a:r>
          </a:p>
        </p:txBody>
      </p:sp>
      <p:sp>
        <p:nvSpPr>
          <p:cNvPr id="13" name="Abgerundetes Rechteck 12"/>
          <p:cNvSpPr/>
          <p:nvPr/>
        </p:nvSpPr>
        <p:spPr bwMode="auto">
          <a:xfrm>
            <a:off x="5131937" y="4051619"/>
            <a:ext cx="3727937" cy="855785"/>
          </a:xfrm>
          <a:prstGeom prst="roundRect">
            <a:avLst/>
          </a:prstGeom>
          <a:solidFill>
            <a:srgbClr val="0065BD">
              <a:lumMod val="20000"/>
              <a:lumOff val="80000"/>
            </a:srgb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rgbClr val="FF0000"/>
                </a:solidFill>
                <a:effectLst/>
                <a:uLnTx/>
                <a:uFillTx/>
                <a:latin typeface="Arial" pitchFamily="34" charset="0"/>
              </a:rPr>
              <a:t>Design Theories and Principles</a:t>
            </a:r>
            <a:endParaRPr kumimoji="0" lang="en-US" sz="1800" b="1" i="0" u="none" strike="noStrike" kern="0" cap="none" spc="0" normalizeH="0" baseline="0" noProof="0" dirty="0">
              <a:ln>
                <a:noFill/>
              </a:ln>
              <a:solidFill>
                <a:srgbClr val="FF0000"/>
              </a:solidFill>
              <a:effectLst/>
              <a:uLnTx/>
              <a:uFillTx/>
              <a:latin typeface="Arial"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FF0000"/>
                </a:solidFill>
                <a:effectLst/>
                <a:uLnTx/>
                <a:uFillTx/>
                <a:latin typeface="Arial" pitchFamily="34" charset="0"/>
              </a:rPr>
              <a:t>(Goal-Means-Relationship)</a:t>
            </a:r>
          </a:p>
        </p:txBody>
      </p:sp>
      <p:sp>
        <p:nvSpPr>
          <p:cNvPr id="14" name="Pfeil nach rechts 13"/>
          <p:cNvSpPr/>
          <p:nvPr/>
        </p:nvSpPr>
        <p:spPr bwMode="auto">
          <a:xfrm rot="5400000">
            <a:off x="2067384" y="3800991"/>
            <a:ext cx="342422" cy="484632"/>
          </a:xfrm>
          <a:prstGeom prst="rightArrow">
            <a:avLst/>
          </a:prstGeom>
          <a:solidFill>
            <a:srgbClr val="0065BD">
              <a:lumMod val="20000"/>
              <a:lumOff val="80000"/>
            </a:srgb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de-DE" sz="1600" b="0" i="0" u="none" strike="noStrike" kern="0" cap="none" spc="0" normalizeH="0" baseline="0" noProof="0" dirty="0" smtClean="0">
              <a:ln>
                <a:noFill/>
              </a:ln>
              <a:solidFill>
                <a:srgbClr val="000000"/>
              </a:solidFill>
              <a:effectLst/>
              <a:uLnTx/>
              <a:uFillTx/>
              <a:latin typeface="Arial" pitchFamily="34" charset="0"/>
            </a:endParaRPr>
          </a:p>
        </p:txBody>
      </p:sp>
      <p:sp>
        <p:nvSpPr>
          <p:cNvPr id="15" name="Pfeil nach rechts 14"/>
          <p:cNvSpPr/>
          <p:nvPr/>
        </p:nvSpPr>
        <p:spPr bwMode="auto">
          <a:xfrm rot="16200000">
            <a:off x="2067385" y="4799552"/>
            <a:ext cx="342422" cy="484632"/>
          </a:xfrm>
          <a:prstGeom prst="rightArrow">
            <a:avLst/>
          </a:prstGeom>
          <a:solidFill>
            <a:srgbClr val="0065BD">
              <a:lumMod val="20000"/>
              <a:lumOff val="80000"/>
            </a:srgb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de-DE" sz="1600" b="0" i="0" u="none" strike="noStrike" kern="0" cap="none" spc="0" normalizeH="0" baseline="0" noProof="0" dirty="0" smtClean="0">
              <a:ln>
                <a:noFill/>
              </a:ln>
              <a:solidFill>
                <a:srgbClr val="000000"/>
              </a:solidFill>
              <a:effectLst/>
              <a:uLnTx/>
              <a:uFillTx/>
              <a:latin typeface="Arial" pitchFamily="34" charset="0"/>
            </a:endParaRPr>
          </a:p>
        </p:txBody>
      </p:sp>
      <p:sp>
        <p:nvSpPr>
          <p:cNvPr id="16" name="Pfeil nach rechts 15"/>
          <p:cNvSpPr/>
          <p:nvPr/>
        </p:nvSpPr>
        <p:spPr bwMode="auto">
          <a:xfrm>
            <a:off x="2547330" y="4280937"/>
            <a:ext cx="2477523" cy="484632"/>
          </a:xfrm>
          <a:prstGeom prst="rightArrow">
            <a:avLst/>
          </a:prstGeom>
          <a:solidFill>
            <a:srgbClr val="0065BD">
              <a:lumMod val="20000"/>
              <a:lumOff val="80000"/>
            </a:srgb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de-DE" sz="1600" b="0" i="0" u="none" strike="noStrike" kern="0" cap="none" spc="0" normalizeH="0" baseline="0" noProof="0" dirty="0" smtClean="0">
              <a:ln>
                <a:noFill/>
              </a:ln>
              <a:solidFill>
                <a:srgbClr val="000000"/>
              </a:solidFill>
              <a:effectLst/>
              <a:uLnTx/>
              <a:uFillTx/>
              <a:latin typeface="Arial" pitchFamily="34" charset="0"/>
            </a:endParaRPr>
          </a:p>
        </p:txBody>
      </p:sp>
      <p:sp>
        <p:nvSpPr>
          <p:cNvPr id="17" name="Ellipse 16"/>
          <p:cNvSpPr/>
          <p:nvPr/>
        </p:nvSpPr>
        <p:spPr bwMode="auto">
          <a:xfrm>
            <a:off x="1913165" y="4214517"/>
            <a:ext cx="655092" cy="655093"/>
          </a:xfrm>
          <a:prstGeom prst="ellipse">
            <a:avLst/>
          </a:prstGeom>
          <a:solidFill>
            <a:srgbClr val="0065BD">
              <a:lumMod val="20000"/>
              <a:lumOff val="80000"/>
            </a:srgb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de-DE" sz="1600" b="0" i="0" u="none" strike="noStrike" kern="0" cap="none" spc="0" normalizeH="0" baseline="0" noProof="0" dirty="0" smtClean="0">
              <a:ln>
                <a:noFill/>
              </a:ln>
              <a:solidFill>
                <a:srgbClr val="000000"/>
              </a:solidFill>
              <a:effectLst/>
              <a:uLnTx/>
              <a:uFillTx/>
              <a:latin typeface="Arial" pitchFamily="34" charset="0"/>
            </a:endParaRPr>
          </a:p>
        </p:txBody>
      </p:sp>
      <p:sp>
        <p:nvSpPr>
          <p:cNvPr id="18" name="Pfeil nach rechts 17"/>
          <p:cNvSpPr/>
          <p:nvPr/>
        </p:nvSpPr>
        <p:spPr bwMode="auto">
          <a:xfrm>
            <a:off x="4122966" y="2340158"/>
            <a:ext cx="875731" cy="484632"/>
          </a:xfrm>
          <a:prstGeom prst="rightArrow">
            <a:avLst/>
          </a:prstGeom>
          <a:solidFill>
            <a:srgbClr val="0065BD">
              <a:lumMod val="20000"/>
              <a:lumOff val="80000"/>
            </a:srgb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de-DE" sz="1600" b="0" i="0" u="none" strike="noStrike" kern="0" cap="none" spc="0" normalizeH="0" baseline="0" noProof="0" dirty="0" smtClean="0">
              <a:ln>
                <a:noFill/>
              </a:ln>
              <a:solidFill>
                <a:srgbClr val="000000"/>
              </a:solidFill>
              <a:effectLst/>
              <a:uLnTx/>
              <a:uFillTx/>
              <a:latin typeface="Arial" pitchFamily="34" charset="0"/>
            </a:endParaRPr>
          </a:p>
        </p:txBody>
      </p:sp>
      <p:sp>
        <p:nvSpPr>
          <p:cNvPr id="19" name="Pfeil nach rechts 18"/>
          <p:cNvSpPr/>
          <p:nvPr/>
        </p:nvSpPr>
        <p:spPr bwMode="auto">
          <a:xfrm>
            <a:off x="4109318" y="5298309"/>
            <a:ext cx="875731" cy="484632"/>
          </a:xfrm>
          <a:prstGeom prst="rightArrow">
            <a:avLst/>
          </a:prstGeom>
          <a:solidFill>
            <a:srgbClr val="0065BD">
              <a:lumMod val="20000"/>
              <a:lumOff val="80000"/>
            </a:srgb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de-DE" sz="1600" b="0" i="0" u="none" strike="noStrike" kern="0" cap="none" spc="0" normalizeH="0" baseline="0" noProof="0" dirty="0" smtClean="0">
              <a:ln>
                <a:noFill/>
              </a:ln>
              <a:solidFill>
                <a:srgbClr val="000000"/>
              </a:solidFill>
              <a:effectLst/>
              <a:uLnTx/>
              <a:uFillTx/>
              <a:latin typeface="Arial" pitchFamily="34" charset="0"/>
            </a:endParaRPr>
          </a:p>
        </p:txBody>
      </p:sp>
    </p:spTree>
    <p:extLst>
      <p:ext uri="{BB962C8B-B14F-4D97-AF65-F5344CB8AC3E}">
        <p14:creationId xmlns:p14="http://schemas.microsoft.com/office/powerpoint/2010/main" val="6324299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bwMode="auto">
          <a:xfrm>
            <a:off x="341693" y="2470263"/>
            <a:ext cx="2656573" cy="3679564"/>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smtClean="0">
                <a:solidFill>
                  <a:schemeClr val="accent6">
                    <a:lumMod val="50000"/>
                  </a:schemeClr>
                </a:solidFill>
                <a:latin typeface="+mn-lt"/>
              </a:rPr>
              <a:t>Inevitable</a:t>
            </a:r>
          </a:p>
          <a:p>
            <a:pPr algn="ctr">
              <a:spcBef>
                <a:spcPts val="1200"/>
              </a:spcBef>
              <a:spcAft>
                <a:spcPts val="1200"/>
              </a:spcAft>
            </a:pPr>
            <a:r>
              <a:rPr lang="en-US" dirty="0" smtClean="0">
                <a:solidFill>
                  <a:schemeClr val="accent6">
                    <a:lumMod val="50000"/>
                  </a:schemeClr>
                </a:solidFill>
                <a:latin typeface="+mn-lt"/>
              </a:rPr>
              <a:t>Irreversible</a:t>
            </a:r>
          </a:p>
          <a:p>
            <a:pPr algn="ctr">
              <a:spcBef>
                <a:spcPts val="1200"/>
              </a:spcBef>
              <a:spcAft>
                <a:spcPts val="1200"/>
              </a:spcAft>
            </a:pPr>
            <a:r>
              <a:rPr lang="en-US" dirty="0" smtClean="0">
                <a:solidFill>
                  <a:schemeClr val="accent6">
                    <a:lumMod val="50000"/>
                  </a:schemeClr>
                </a:solidFill>
                <a:latin typeface="+mn-lt"/>
              </a:rPr>
              <a:t>Tremendously fast</a:t>
            </a:r>
          </a:p>
          <a:p>
            <a:pPr algn="ctr">
              <a:spcBef>
                <a:spcPts val="1200"/>
              </a:spcBef>
              <a:spcAft>
                <a:spcPts val="1200"/>
              </a:spcAft>
            </a:pPr>
            <a:r>
              <a:rPr lang="en-US" dirty="0" smtClean="0">
                <a:solidFill>
                  <a:schemeClr val="accent6">
                    <a:lumMod val="50000"/>
                  </a:schemeClr>
                </a:solidFill>
                <a:latin typeface="+mn-lt"/>
              </a:rPr>
              <a:t>Uncertain in the execution</a:t>
            </a:r>
            <a:endParaRPr lang="en-US" dirty="0">
              <a:solidFill>
                <a:schemeClr val="accent6">
                  <a:lumMod val="50000"/>
                </a:schemeClr>
              </a:solidFill>
              <a:latin typeface="+mn-lt"/>
            </a:endParaRPr>
          </a:p>
        </p:txBody>
      </p:sp>
      <p:sp>
        <p:nvSpPr>
          <p:cNvPr id="13" name="Rechteck 12"/>
          <p:cNvSpPr/>
          <p:nvPr/>
        </p:nvSpPr>
        <p:spPr bwMode="auto">
          <a:xfrm>
            <a:off x="341693" y="1759791"/>
            <a:ext cx="2656573" cy="710471"/>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Digital Transformation</a:t>
            </a:r>
            <a:endParaRPr lang="en-US" b="1" dirty="0">
              <a:solidFill>
                <a:srgbClr val="FFFFFF"/>
              </a:solidFill>
              <a:latin typeface="+mj-lt"/>
            </a:endParaRPr>
          </a:p>
        </p:txBody>
      </p:sp>
      <p:grpSp>
        <p:nvGrpSpPr>
          <p:cNvPr id="6" name="Gruppieren 5"/>
          <p:cNvGrpSpPr/>
          <p:nvPr/>
        </p:nvGrpSpPr>
        <p:grpSpPr>
          <a:xfrm>
            <a:off x="3243713" y="1759791"/>
            <a:ext cx="2656573" cy="4390035"/>
            <a:chOff x="3753852" y="2261929"/>
            <a:chExt cx="2656573" cy="3984867"/>
          </a:xfrm>
        </p:grpSpPr>
        <p:sp>
          <p:nvSpPr>
            <p:cNvPr id="10" name="Rechteck 9"/>
            <p:cNvSpPr/>
            <p:nvPr/>
          </p:nvSpPr>
          <p:spPr bwMode="auto">
            <a:xfrm>
              <a:off x="3753852"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spcBef>
                  <a:spcPts val="1200"/>
                </a:spcBef>
                <a:spcAft>
                  <a:spcPts val="1200"/>
                </a:spcAft>
              </a:pPr>
              <a:r>
                <a:rPr lang="en-US" dirty="0" smtClean="0">
                  <a:solidFill>
                    <a:schemeClr val="accent6">
                      <a:lumMod val="50000"/>
                    </a:schemeClr>
                  </a:solidFill>
                  <a:latin typeface="+mn-lt"/>
                </a:rPr>
                <a:t>Service Dominant Logic</a:t>
              </a:r>
            </a:p>
            <a:p>
              <a:pPr lvl="0" algn="ctr">
                <a:spcBef>
                  <a:spcPts val="1200"/>
                </a:spcBef>
                <a:spcAft>
                  <a:spcPts val="1200"/>
                </a:spcAft>
              </a:pPr>
              <a:r>
                <a:rPr lang="en-US" dirty="0" smtClean="0">
                  <a:solidFill>
                    <a:schemeClr val="accent6">
                      <a:lumMod val="50000"/>
                    </a:schemeClr>
                  </a:solidFill>
                  <a:latin typeface="+mn-lt"/>
                </a:rPr>
                <a:t>Ambidexterity</a:t>
              </a:r>
            </a:p>
            <a:p>
              <a:pPr algn="ctr">
                <a:spcBef>
                  <a:spcPts val="1200"/>
                </a:spcBef>
                <a:spcAft>
                  <a:spcPts val="1200"/>
                </a:spcAft>
              </a:pPr>
              <a:r>
                <a:rPr lang="en-US" dirty="0" smtClean="0">
                  <a:solidFill>
                    <a:schemeClr val="accent6">
                      <a:lumMod val="50000"/>
                    </a:schemeClr>
                  </a:solidFill>
                  <a:latin typeface="+mn-lt"/>
                </a:rPr>
                <a:t>Open innovation     on platforms</a:t>
              </a:r>
            </a:p>
            <a:p>
              <a:pPr lvl="0" algn="ctr">
                <a:spcBef>
                  <a:spcPts val="1200"/>
                </a:spcBef>
                <a:spcAft>
                  <a:spcPts val="1200"/>
                </a:spcAft>
              </a:pPr>
              <a:r>
                <a:rPr lang="en-US" dirty="0" smtClean="0">
                  <a:solidFill>
                    <a:schemeClr val="accent6">
                      <a:lumMod val="50000"/>
                    </a:schemeClr>
                  </a:solidFill>
                  <a:latin typeface="+mn-lt"/>
                </a:rPr>
                <a:t>Real Options            in the portfolio </a:t>
              </a:r>
              <a:endParaRPr lang="en-US" dirty="0">
                <a:solidFill>
                  <a:schemeClr val="accent6">
                    <a:lumMod val="50000"/>
                  </a:schemeClr>
                </a:solidFill>
                <a:latin typeface="+mn-lt"/>
              </a:endParaRPr>
            </a:p>
          </p:txBody>
        </p:sp>
        <p:sp>
          <p:nvSpPr>
            <p:cNvPr id="11" name="Rechteck 10"/>
            <p:cNvSpPr/>
            <p:nvPr/>
          </p:nvSpPr>
          <p:spPr bwMode="auto">
            <a:xfrm>
              <a:off x="3753852"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Explanatory Model</a:t>
              </a:r>
              <a:endParaRPr lang="en-US" b="1" dirty="0">
                <a:solidFill>
                  <a:srgbClr val="FFFFFF"/>
                </a:solidFill>
                <a:latin typeface="+mj-lt"/>
              </a:endParaRPr>
            </a:p>
          </p:txBody>
        </p:sp>
      </p:grpSp>
      <p:grpSp>
        <p:nvGrpSpPr>
          <p:cNvPr id="7" name="Gruppieren 6"/>
          <p:cNvGrpSpPr/>
          <p:nvPr/>
        </p:nvGrpSpPr>
        <p:grpSpPr>
          <a:xfrm>
            <a:off x="6145735" y="1759791"/>
            <a:ext cx="2767446" cy="4390036"/>
            <a:chOff x="6487427" y="2261929"/>
            <a:chExt cx="2767446" cy="3984867"/>
          </a:xfrm>
        </p:grpSpPr>
        <p:sp>
          <p:nvSpPr>
            <p:cNvPr id="8" name="Rechteck 7"/>
            <p:cNvSpPr/>
            <p:nvPr/>
          </p:nvSpPr>
          <p:spPr bwMode="auto">
            <a:xfrm>
              <a:off x="6487427" y="2897203"/>
              <a:ext cx="2767446"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a:solidFill>
                    <a:schemeClr val="accent6">
                      <a:lumMod val="50000"/>
                    </a:schemeClr>
                  </a:solidFill>
                </a:rPr>
                <a:t>Human centric, but holistically</a:t>
              </a:r>
            </a:p>
            <a:p>
              <a:pPr lvl="0" algn="ctr">
                <a:spcBef>
                  <a:spcPts val="1200"/>
                </a:spcBef>
                <a:spcAft>
                  <a:spcPts val="1200"/>
                </a:spcAft>
              </a:pPr>
              <a:r>
                <a:rPr lang="en-US" dirty="0" err="1" smtClean="0">
                  <a:solidFill>
                    <a:schemeClr val="accent6">
                      <a:lumMod val="50000"/>
                    </a:schemeClr>
                  </a:solidFill>
                  <a:latin typeface="+mn-lt"/>
                </a:rPr>
                <a:t>revisit&amp;reframe</a:t>
              </a:r>
              <a:endParaRPr lang="en-US" dirty="0" smtClean="0">
                <a:solidFill>
                  <a:schemeClr val="accent6">
                    <a:lumMod val="50000"/>
                  </a:schemeClr>
                </a:solidFill>
                <a:latin typeface="+mn-lt"/>
              </a:endParaRPr>
            </a:p>
            <a:p>
              <a:pPr algn="ctr">
                <a:spcBef>
                  <a:spcPts val="1200"/>
                </a:spcBef>
                <a:spcAft>
                  <a:spcPts val="1200"/>
                </a:spcAft>
              </a:pPr>
              <a:r>
                <a:rPr lang="en-US" dirty="0" smtClean="0">
                  <a:solidFill>
                    <a:schemeClr val="accent6">
                      <a:lumMod val="50000"/>
                    </a:schemeClr>
                  </a:solidFill>
                  <a:latin typeface="+mn-lt"/>
                </a:rPr>
                <a:t>Design Principles</a:t>
              </a:r>
            </a:p>
          </p:txBody>
        </p:sp>
        <p:sp>
          <p:nvSpPr>
            <p:cNvPr id="9" name="Rechteck 8"/>
            <p:cNvSpPr/>
            <p:nvPr/>
          </p:nvSpPr>
          <p:spPr bwMode="auto">
            <a:xfrm>
              <a:off x="6487427" y="2261929"/>
              <a:ext cx="2767446"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lgn="ctr"/>
              <a:r>
                <a:rPr lang="en-US" b="1" dirty="0" smtClean="0">
                  <a:solidFill>
                    <a:srgbClr val="FFFFFF"/>
                  </a:solidFill>
                  <a:latin typeface="+mj-lt"/>
                </a:rPr>
                <a:t>Research Challenges </a:t>
              </a:r>
              <a:endParaRPr lang="en-US" b="1" dirty="0">
                <a:solidFill>
                  <a:srgbClr val="FFFFFF"/>
                </a:solidFill>
                <a:latin typeface="+mj-lt"/>
              </a:endParaRPr>
            </a:p>
          </p:txBody>
        </p:sp>
      </p:grpSp>
      <p:sp>
        <p:nvSpPr>
          <p:cNvPr id="14" name="Titel 1"/>
          <p:cNvSpPr>
            <a:spLocks noGrp="1"/>
          </p:cNvSpPr>
          <p:nvPr>
            <p:ph type="title"/>
          </p:nvPr>
        </p:nvSpPr>
        <p:spPr>
          <a:xfrm>
            <a:off x="508000" y="947192"/>
            <a:ext cx="8128000" cy="609600"/>
          </a:xfrm>
        </p:spPr>
        <p:txBody>
          <a:bodyPr/>
          <a:lstStyle/>
          <a:p>
            <a:pPr algn="r"/>
            <a:endParaRPr lang="en-US" dirty="0"/>
          </a:p>
        </p:txBody>
      </p:sp>
    </p:spTree>
    <p:extLst>
      <p:ext uri="{BB962C8B-B14F-4D97-AF65-F5344CB8AC3E}">
        <p14:creationId xmlns:p14="http://schemas.microsoft.com/office/powerpoint/2010/main" val="8763827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6261" y="0"/>
            <a:ext cx="8128000" cy="609600"/>
          </a:xfrm>
        </p:spPr>
        <p:txBody>
          <a:bodyPr/>
          <a:lstStyle/>
          <a:p>
            <a:r>
              <a:rPr lang="de-DE" dirty="0" smtClean="0"/>
              <a:t>AIS </a:t>
            </a:r>
            <a:r>
              <a:rPr lang="de-DE" dirty="0" err="1" smtClean="0"/>
              <a:t>conducts</a:t>
            </a:r>
            <a:r>
              <a:rPr lang="de-DE" dirty="0" smtClean="0"/>
              <a:t> a </a:t>
            </a:r>
            <a:r>
              <a:rPr lang="de-DE" dirty="0" err="1" smtClean="0"/>
              <a:t>wide</a:t>
            </a:r>
            <a:r>
              <a:rPr lang="de-DE" dirty="0" smtClean="0"/>
              <a:t> </a:t>
            </a:r>
            <a:r>
              <a:rPr lang="de-DE" dirty="0" err="1" smtClean="0"/>
              <a:t>range</a:t>
            </a:r>
            <a:r>
              <a:rPr lang="de-DE" dirty="0" smtClean="0"/>
              <a:t> </a:t>
            </a:r>
            <a:r>
              <a:rPr lang="de-DE" dirty="0" err="1" smtClean="0"/>
              <a:t>of</a:t>
            </a:r>
            <a:r>
              <a:rPr lang="de-DE" dirty="0" smtClean="0"/>
              <a:t> </a:t>
            </a:r>
            <a:r>
              <a:rPr lang="de-DE" dirty="0" err="1" smtClean="0"/>
              <a:t>activities</a:t>
            </a:r>
            <a:endParaRPr lang="de-DE" dirty="0"/>
          </a:p>
        </p:txBody>
      </p:sp>
      <p:sp>
        <p:nvSpPr>
          <p:cNvPr id="3" name="Inhaltsplatzhalter 2"/>
          <p:cNvSpPr>
            <a:spLocks noGrp="1"/>
          </p:cNvSpPr>
          <p:nvPr>
            <p:ph idx="1"/>
          </p:nvPr>
        </p:nvSpPr>
        <p:spPr>
          <a:xfrm>
            <a:off x="126261" y="807872"/>
            <a:ext cx="8751409" cy="4343400"/>
          </a:xfrm>
        </p:spPr>
        <p:txBody>
          <a:bodyPr/>
          <a:lstStyle/>
          <a:p>
            <a:r>
              <a:rPr lang="de-DE" b="1" dirty="0">
                <a:latin typeface="Arial Narrow" panose="020B0606020202030204" pitchFamily="34" charset="0"/>
              </a:rPr>
              <a:t>Research</a:t>
            </a:r>
          </a:p>
          <a:p>
            <a:pPr lvl="1"/>
            <a:r>
              <a:rPr lang="en-US" dirty="0">
                <a:latin typeface="Arial Narrow" panose="020B0606020202030204" pitchFamily="34" charset="0"/>
              </a:rPr>
              <a:t>Conferences: </a:t>
            </a:r>
            <a:r>
              <a:rPr lang="en-US" dirty="0" smtClean="0">
                <a:latin typeface="Arial Narrow" panose="020B0606020202030204" pitchFamily="34" charset="0"/>
              </a:rPr>
              <a:t>ICIS     AMCIS  PACIS               ISD MWAIS SAIS …</a:t>
            </a:r>
            <a:endParaRPr lang="en-US" dirty="0">
              <a:latin typeface="Arial Narrow" panose="020B0606020202030204" pitchFamily="34" charset="0"/>
            </a:endParaRPr>
          </a:p>
          <a:p>
            <a:pPr lvl="1"/>
            <a:r>
              <a:rPr lang="en-US" dirty="0">
                <a:latin typeface="Arial Narrow" panose="020B0606020202030204" pitchFamily="34" charset="0"/>
              </a:rPr>
              <a:t>Journals: JAIS </a:t>
            </a:r>
            <a:r>
              <a:rPr lang="en-US" dirty="0" smtClean="0">
                <a:latin typeface="Arial Narrow" panose="020B0606020202030204" pitchFamily="34" charset="0"/>
              </a:rPr>
              <a:t> CAIS  JITTA</a:t>
            </a:r>
            <a:r>
              <a:rPr lang="en-US" dirty="0">
                <a:latin typeface="Arial Narrow" panose="020B0606020202030204" pitchFamily="34" charset="0"/>
              </a:rPr>
              <a:t> </a:t>
            </a:r>
            <a:r>
              <a:rPr lang="en-US" dirty="0" smtClean="0">
                <a:latin typeface="Arial Narrow" panose="020B0606020202030204" pitchFamily="34" charset="0"/>
              </a:rPr>
              <a:t>  THCI</a:t>
            </a:r>
            <a:r>
              <a:rPr lang="en-US" dirty="0">
                <a:latin typeface="Arial Narrow" panose="020B0606020202030204" pitchFamily="34" charset="0"/>
              </a:rPr>
              <a:t> </a:t>
            </a:r>
            <a:r>
              <a:rPr lang="en-US" dirty="0" smtClean="0">
                <a:latin typeface="Arial Narrow" panose="020B0606020202030204" pitchFamily="34" charset="0"/>
              </a:rPr>
              <a:t> TRR  </a:t>
            </a:r>
            <a:r>
              <a:rPr lang="en-US" dirty="0">
                <a:latin typeface="Arial Narrow" panose="020B0606020202030204" pitchFamily="34" charset="0"/>
              </a:rPr>
              <a:t>and </a:t>
            </a:r>
            <a:r>
              <a:rPr lang="en-US" dirty="0" smtClean="0">
                <a:latin typeface="Arial Narrow" panose="020B0606020202030204" pitchFamily="34" charset="0"/>
              </a:rPr>
              <a:t>more in the </a:t>
            </a:r>
            <a:r>
              <a:rPr lang="en-US" dirty="0" err="1" smtClean="0">
                <a:latin typeface="Arial Narrow" panose="020B0606020202030204" pitchFamily="34" charset="0"/>
              </a:rPr>
              <a:t>eLibrary</a:t>
            </a:r>
            <a:r>
              <a:rPr lang="en-US" dirty="0">
                <a:latin typeface="Arial Narrow" panose="020B0606020202030204" pitchFamily="34" charset="0"/>
              </a:rPr>
              <a:t>	</a:t>
            </a:r>
          </a:p>
          <a:p>
            <a:pPr lvl="1"/>
            <a:r>
              <a:rPr lang="en-US" dirty="0" smtClean="0">
                <a:latin typeface="Arial Narrow" panose="020B0606020202030204" pitchFamily="34" charset="0"/>
              </a:rPr>
              <a:t>Special Interest Groups: 37 different topics with 3611 members</a:t>
            </a:r>
          </a:p>
          <a:p>
            <a:pPr lvl="1"/>
            <a:r>
              <a:rPr lang="en-US" sz="2000" dirty="0" smtClean="0">
                <a:latin typeface="Arial Narrow" panose="020B0606020202030204" pitchFamily="34" charset="0"/>
              </a:rPr>
              <a:t>Research </a:t>
            </a:r>
            <a:r>
              <a:rPr lang="en-US" sz="2000" dirty="0">
                <a:latin typeface="Arial Narrow" panose="020B0606020202030204" pitchFamily="34" charset="0"/>
              </a:rPr>
              <a:t>Conduct </a:t>
            </a:r>
            <a:r>
              <a:rPr lang="en-US" sz="2000" dirty="0" smtClean="0">
                <a:latin typeface="Arial Narrow" panose="020B0606020202030204" pitchFamily="34" charset="0"/>
              </a:rPr>
              <a:t>Committee:  </a:t>
            </a:r>
            <a:r>
              <a:rPr lang="en-US" dirty="0" smtClean="0">
                <a:latin typeface="Arial Narrow" panose="020B0606020202030204" pitchFamily="34" charset="0"/>
              </a:rPr>
              <a:t>Research </a:t>
            </a:r>
            <a:r>
              <a:rPr lang="en-US" dirty="0">
                <a:latin typeface="Arial Narrow" panose="020B0606020202030204" pitchFamily="34" charset="0"/>
              </a:rPr>
              <a:t>code of conduct </a:t>
            </a:r>
            <a:endParaRPr lang="de-DE" dirty="0">
              <a:latin typeface="Arial Narrow" panose="020B0606020202030204" pitchFamily="34" charset="0"/>
            </a:endParaRPr>
          </a:p>
          <a:p>
            <a:r>
              <a:rPr lang="de-DE" b="1" dirty="0">
                <a:latin typeface="Arial Narrow" panose="020B0606020202030204" pitchFamily="34" charset="0"/>
              </a:rPr>
              <a:t>Professional </a:t>
            </a:r>
            <a:r>
              <a:rPr lang="de-DE" b="1" dirty="0" err="1">
                <a:latin typeface="Arial Narrow" panose="020B0606020202030204" pitchFamily="34" charset="0"/>
              </a:rPr>
              <a:t>development</a:t>
            </a:r>
            <a:endParaRPr lang="de-DE" b="1" dirty="0">
              <a:latin typeface="Arial Narrow" panose="020B0606020202030204" pitchFamily="34" charset="0"/>
            </a:endParaRPr>
          </a:p>
          <a:p>
            <a:pPr lvl="1"/>
            <a:r>
              <a:rPr lang="en-US" dirty="0">
                <a:latin typeface="Arial Narrow" panose="020B0606020202030204" pitchFamily="34" charset="0"/>
              </a:rPr>
              <a:t>Early career: PhD </a:t>
            </a:r>
            <a:r>
              <a:rPr lang="en-US" dirty="0" smtClean="0">
                <a:latin typeface="Arial Narrow" panose="020B0606020202030204" pitchFamily="34" charset="0"/>
              </a:rPr>
              <a:t>Consortia, </a:t>
            </a:r>
            <a:r>
              <a:rPr lang="en-US" dirty="0">
                <a:latin typeface="Arial Narrow" panose="020B0606020202030204" pitchFamily="34" charset="0"/>
              </a:rPr>
              <a:t>Jr. Faculty Consortium</a:t>
            </a:r>
          </a:p>
          <a:p>
            <a:pPr lvl="1"/>
            <a:r>
              <a:rPr lang="en-US" dirty="0">
                <a:latin typeface="Arial Narrow" panose="020B0606020202030204" pitchFamily="34" charset="0"/>
              </a:rPr>
              <a:t>Mid Career Workshop: </a:t>
            </a:r>
            <a:r>
              <a:rPr lang="en-US" dirty="0" smtClean="0">
                <a:latin typeface="Arial Narrow" panose="020B0606020202030204" pitchFamily="34" charset="0"/>
              </a:rPr>
              <a:t>“Tenure</a:t>
            </a:r>
            <a:r>
              <a:rPr lang="en-US" dirty="0">
                <a:latin typeface="Arial Narrow" panose="020B0606020202030204" pitchFamily="34" charset="0"/>
              </a:rPr>
              <a:t>? Now what</a:t>
            </a:r>
            <a:r>
              <a:rPr lang="en-US" dirty="0" smtClean="0">
                <a:latin typeface="Arial Narrow" panose="020B0606020202030204" pitchFamily="34" charset="0"/>
              </a:rPr>
              <a:t>?”</a:t>
            </a:r>
            <a:endParaRPr lang="en-US" dirty="0">
              <a:latin typeface="Arial Narrow" panose="020B0606020202030204" pitchFamily="34" charset="0"/>
            </a:endParaRPr>
          </a:p>
          <a:p>
            <a:pPr lvl="1"/>
            <a:r>
              <a:rPr lang="en-US" dirty="0">
                <a:latin typeface="Arial Narrow" panose="020B0606020202030204" pitchFamily="34" charset="0"/>
              </a:rPr>
              <a:t>Late </a:t>
            </a:r>
            <a:r>
              <a:rPr lang="en-US" dirty="0" smtClean="0">
                <a:latin typeface="Arial Narrow" panose="020B0606020202030204" pitchFamily="34" charset="0"/>
              </a:rPr>
              <a:t>Career Workshop: “late </a:t>
            </a:r>
            <a:r>
              <a:rPr lang="en-US" dirty="0">
                <a:latin typeface="Arial Narrow" panose="020B0606020202030204" pitchFamily="34" charset="0"/>
              </a:rPr>
              <a:t>career and retirement </a:t>
            </a:r>
            <a:r>
              <a:rPr lang="en-US" dirty="0" smtClean="0">
                <a:latin typeface="Arial Narrow" panose="020B0606020202030204" pitchFamily="34" charset="0"/>
              </a:rPr>
              <a:t>issues”</a:t>
            </a:r>
            <a:endParaRPr lang="en-US" dirty="0">
              <a:latin typeface="Arial Narrow" panose="020B0606020202030204" pitchFamily="34" charset="0"/>
            </a:endParaRPr>
          </a:p>
          <a:p>
            <a:pPr lvl="1"/>
            <a:r>
              <a:rPr lang="en-US" dirty="0">
                <a:latin typeface="Arial Narrow" panose="020B0606020202030204" pitchFamily="34" charset="0"/>
              </a:rPr>
              <a:t>Career spanning: </a:t>
            </a:r>
            <a:r>
              <a:rPr lang="en-US" dirty="0" smtClean="0">
                <a:latin typeface="Arial Narrow" panose="020B0606020202030204" pitchFamily="34" charset="0"/>
              </a:rPr>
              <a:t>Webinars and Colleges</a:t>
            </a:r>
            <a:endParaRPr lang="en-US" dirty="0">
              <a:latin typeface="Arial Narrow" panose="020B0606020202030204" pitchFamily="34" charset="0"/>
            </a:endParaRPr>
          </a:p>
          <a:p>
            <a:r>
              <a:rPr lang="de-DE" b="1" dirty="0" err="1">
                <a:latin typeface="Arial Narrow" panose="020B0606020202030204" pitchFamily="34" charset="0"/>
              </a:rPr>
              <a:t>Advocacy</a:t>
            </a:r>
            <a:endParaRPr lang="de-DE" b="1" dirty="0">
              <a:latin typeface="Arial Narrow" panose="020B0606020202030204" pitchFamily="34" charset="0"/>
            </a:endParaRPr>
          </a:p>
          <a:p>
            <a:pPr lvl="1"/>
            <a:r>
              <a:rPr lang="en-US" dirty="0">
                <a:latin typeface="Arial Narrow" panose="020B0606020202030204" pitchFamily="34" charset="0"/>
              </a:rPr>
              <a:t>AIS as </a:t>
            </a:r>
            <a:r>
              <a:rPr lang="en-US" b="1" dirty="0">
                <a:latin typeface="Arial Narrow" panose="020B0606020202030204" pitchFamily="34" charset="0"/>
              </a:rPr>
              <a:t>the</a:t>
            </a:r>
            <a:r>
              <a:rPr lang="en-US" dirty="0">
                <a:latin typeface="Arial Narrow" panose="020B0606020202030204" pitchFamily="34" charset="0"/>
              </a:rPr>
              <a:t> Business “STEM” Discipline</a:t>
            </a:r>
          </a:p>
          <a:p>
            <a:pPr lvl="1"/>
            <a:r>
              <a:rPr lang="en-US" dirty="0" smtClean="0">
                <a:latin typeface="Arial Narrow" panose="020B0606020202030204" pitchFamily="34" charset="0"/>
              </a:rPr>
              <a:t>Awareness </a:t>
            </a:r>
            <a:r>
              <a:rPr lang="en-US" dirty="0">
                <a:latin typeface="Arial Narrow" panose="020B0606020202030204" pitchFamily="34" charset="0"/>
              </a:rPr>
              <a:t>in </a:t>
            </a:r>
            <a:r>
              <a:rPr lang="en-US" dirty="0" smtClean="0">
                <a:latin typeface="Arial Narrow" panose="020B0606020202030204" pitchFamily="34" charset="0"/>
              </a:rPr>
              <a:t>Industry: Global Sponsors, “AIS Bright ICT Initiative” </a:t>
            </a:r>
            <a:endParaRPr lang="de-DE" dirty="0">
              <a:latin typeface="Arial Narrow" panose="020B0606020202030204" pitchFamily="34" charset="0"/>
            </a:endParaRPr>
          </a:p>
          <a:p>
            <a:endParaRPr lang="de-DE" dirty="0">
              <a:latin typeface="Arial Narrow" panose="020B0606020202030204" pitchFamily="34" charset="0"/>
            </a:endParaRPr>
          </a:p>
        </p:txBody>
      </p:sp>
    </p:spTree>
    <p:extLst>
      <p:ext uri="{BB962C8B-B14F-4D97-AF65-F5344CB8AC3E}">
        <p14:creationId xmlns:p14="http://schemas.microsoft.com/office/powerpoint/2010/main" val="133748067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49308" y="745724"/>
            <a:ext cx="8387425" cy="609600"/>
          </a:xfrm>
        </p:spPr>
        <p:txBody>
          <a:bodyPr/>
          <a:lstStyle/>
          <a:p>
            <a:r>
              <a:rPr lang="de-DE" dirty="0" err="1" smtClean="0"/>
              <a:t>Singularity</a:t>
            </a:r>
            <a:r>
              <a:rPr lang="de-DE" dirty="0" smtClean="0"/>
              <a:t> </a:t>
            </a:r>
            <a:r>
              <a:rPr lang="de-DE" dirty="0" err="1" smtClean="0"/>
              <a:t>of</a:t>
            </a:r>
            <a:r>
              <a:rPr lang="de-DE" dirty="0" smtClean="0"/>
              <a:t> </a:t>
            </a:r>
            <a:r>
              <a:rPr lang="de-DE" dirty="0" err="1" smtClean="0"/>
              <a:t>each</a:t>
            </a:r>
            <a:r>
              <a:rPr lang="de-DE" dirty="0" smtClean="0"/>
              <a:t> Digital </a:t>
            </a:r>
            <a:r>
              <a:rPr lang="de-DE" dirty="0"/>
              <a:t>Transformation </a:t>
            </a:r>
            <a:r>
              <a:rPr lang="de-DE" dirty="0" err="1" smtClean="0"/>
              <a:t>Process</a:t>
            </a:r>
            <a:endParaRPr lang="de-DE" dirty="0"/>
          </a:p>
        </p:txBody>
      </p:sp>
      <p:sp>
        <p:nvSpPr>
          <p:cNvPr id="3" name="Inhaltsplatzhalter 2"/>
          <p:cNvSpPr>
            <a:spLocks noGrp="1"/>
          </p:cNvSpPr>
          <p:nvPr>
            <p:ph idx="1"/>
          </p:nvPr>
        </p:nvSpPr>
        <p:spPr>
          <a:xfrm>
            <a:off x="71021" y="1526960"/>
            <a:ext cx="8957568" cy="4343400"/>
          </a:xfrm>
        </p:spPr>
        <p:txBody>
          <a:bodyPr/>
          <a:lstStyle/>
          <a:p>
            <a:r>
              <a:rPr lang="de-DE" dirty="0">
                <a:latin typeface="Arial Narrow" panose="020B0606020202030204" pitchFamily="34" charset="0"/>
              </a:rPr>
              <a:t>S</a:t>
            </a:r>
            <a:r>
              <a:rPr lang="de-DE" dirty="0" smtClean="0">
                <a:latin typeface="Arial Narrow" panose="020B0606020202030204" pitchFamily="34" charset="0"/>
              </a:rPr>
              <a:t>ingular</a:t>
            </a:r>
            <a:r>
              <a:rPr lang="de-DE" dirty="0">
                <a:latin typeface="Arial Narrow" panose="020B0606020202030204" pitchFamily="34" charset="0"/>
              </a:rPr>
              <a:t>, </a:t>
            </a:r>
            <a:r>
              <a:rPr lang="de-DE" dirty="0" err="1" smtClean="0">
                <a:latin typeface="Arial Narrow" panose="020B0606020202030204" pitchFamily="34" charset="0"/>
              </a:rPr>
              <a:t>context-rich</a:t>
            </a:r>
            <a:r>
              <a:rPr lang="de-DE" dirty="0" smtClean="0">
                <a:latin typeface="Arial Narrow" panose="020B0606020202030204" pitchFamily="34" charset="0"/>
              </a:rPr>
              <a:t>, </a:t>
            </a:r>
            <a:r>
              <a:rPr lang="de-DE" dirty="0" err="1" smtClean="0">
                <a:latin typeface="Arial Narrow" panose="020B0606020202030204" pitchFamily="34" charset="0"/>
              </a:rPr>
              <a:t>dynamically</a:t>
            </a:r>
            <a:r>
              <a:rPr lang="de-DE" dirty="0" smtClean="0">
                <a:latin typeface="Arial Narrow" panose="020B0606020202030204" pitchFamily="34" charset="0"/>
              </a:rPr>
              <a:t> </a:t>
            </a:r>
            <a:r>
              <a:rPr lang="de-DE" dirty="0" err="1" smtClean="0">
                <a:latin typeface="Arial Narrow" panose="020B0606020202030204" pitchFamily="34" charset="0"/>
              </a:rPr>
              <a:t>complex</a:t>
            </a:r>
            <a:r>
              <a:rPr lang="de-DE" dirty="0" smtClean="0">
                <a:latin typeface="Arial Narrow" panose="020B0606020202030204" pitchFamily="34" charset="0"/>
              </a:rPr>
              <a:t> </a:t>
            </a:r>
            <a:r>
              <a:rPr lang="de-DE" dirty="0" err="1" smtClean="0">
                <a:latin typeface="Arial Narrow" panose="020B0606020202030204" pitchFamily="34" charset="0"/>
              </a:rPr>
              <a:t>and</a:t>
            </a:r>
            <a:r>
              <a:rPr lang="de-DE" dirty="0" smtClean="0">
                <a:latin typeface="Arial Narrow" panose="020B0606020202030204" pitchFamily="34" charset="0"/>
              </a:rPr>
              <a:t> </a:t>
            </a:r>
            <a:r>
              <a:rPr lang="de-DE" dirty="0" err="1" smtClean="0">
                <a:latin typeface="Arial Narrow" panose="020B0606020202030204" pitchFamily="34" charset="0"/>
              </a:rPr>
              <a:t>situated</a:t>
            </a:r>
            <a:endParaRPr lang="de-DE" dirty="0">
              <a:latin typeface="Arial Narrow" panose="020B0606020202030204" pitchFamily="34" charset="0"/>
            </a:endParaRPr>
          </a:p>
          <a:p>
            <a:pPr lvl="1"/>
            <a:r>
              <a:rPr lang="de-DE" i="1" dirty="0" err="1" smtClean="0">
                <a:latin typeface="Arial Narrow" panose="020B0606020202030204" pitchFamily="34" charset="0"/>
              </a:rPr>
              <a:t>Sometimes</a:t>
            </a:r>
            <a:r>
              <a:rPr lang="de-DE" i="1" dirty="0" smtClean="0">
                <a:latin typeface="Arial Narrow" panose="020B0606020202030204" pitchFamily="34" charset="0"/>
              </a:rPr>
              <a:t> all different &amp; </a:t>
            </a:r>
            <a:r>
              <a:rPr lang="de-DE" i="1" dirty="0" err="1" smtClean="0">
                <a:latin typeface="Arial Narrow" panose="020B0606020202030204" pitchFamily="34" charset="0"/>
              </a:rPr>
              <a:t>revolutionary</a:t>
            </a:r>
            <a:r>
              <a:rPr lang="de-DE" i="1" dirty="0" smtClean="0">
                <a:latin typeface="Arial Narrow" panose="020B0606020202030204" pitchFamily="34" charset="0"/>
              </a:rPr>
              <a:t>, </a:t>
            </a:r>
            <a:r>
              <a:rPr lang="de-DE" i="1" dirty="0" err="1" smtClean="0">
                <a:latin typeface="Arial Narrow" panose="020B0606020202030204" pitchFamily="34" charset="0"/>
              </a:rPr>
              <a:t>sometimes</a:t>
            </a:r>
            <a:r>
              <a:rPr lang="de-DE" i="1" dirty="0" smtClean="0">
                <a:latin typeface="Arial Narrow" panose="020B0606020202030204" pitchFamily="34" charset="0"/>
              </a:rPr>
              <a:t> all </a:t>
            </a:r>
            <a:r>
              <a:rPr lang="de-DE" i="1" dirty="0" err="1" smtClean="0">
                <a:latin typeface="Arial Narrow" panose="020B0606020202030204" pitchFamily="34" charset="0"/>
              </a:rPr>
              <a:t>similar</a:t>
            </a:r>
            <a:r>
              <a:rPr lang="de-DE" i="1" dirty="0" smtClean="0">
                <a:latin typeface="Arial Narrow" panose="020B0606020202030204" pitchFamily="34" charset="0"/>
              </a:rPr>
              <a:t> &amp; </a:t>
            </a:r>
            <a:r>
              <a:rPr lang="de-DE" i="1" dirty="0" err="1" smtClean="0">
                <a:latin typeface="Arial Narrow" panose="020B0606020202030204" pitchFamily="34" charset="0"/>
              </a:rPr>
              <a:t>evolutionary</a:t>
            </a:r>
            <a:endParaRPr lang="de-DE" i="1" dirty="0">
              <a:latin typeface="Arial Narrow" panose="020B0606020202030204" pitchFamily="34" charset="0"/>
            </a:endParaRPr>
          </a:p>
          <a:p>
            <a:r>
              <a:rPr lang="de-DE" dirty="0" smtClean="0">
                <a:latin typeface="Arial Narrow" panose="020B0606020202030204" pitchFamily="34" charset="0"/>
              </a:rPr>
              <a:t>Implementation </a:t>
            </a:r>
            <a:r>
              <a:rPr lang="de-DE" dirty="0" err="1">
                <a:latin typeface="Arial Narrow" panose="020B0606020202030204" pitchFamily="34" charset="0"/>
              </a:rPr>
              <a:t>dominates</a:t>
            </a:r>
            <a:r>
              <a:rPr lang="de-DE" dirty="0">
                <a:latin typeface="Arial Narrow" panose="020B0606020202030204" pitchFamily="34" charset="0"/>
              </a:rPr>
              <a:t> DT </a:t>
            </a:r>
            <a:r>
              <a:rPr lang="de-DE" dirty="0" err="1" smtClean="0">
                <a:latin typeface="Arial Narrow" panose="020B0606020202030204" pitchFamily="34" charset="0"/>
              </a:rPr>
              <a:t>effects</a:t>
            </a:r>
            <a:endParaRPr lang="de-DE" dirty="0">
              <a:latin typeface="Arial Narrow" panose="020B0606020202030204" pitchFamily="34" charset="0"/>
            </a:endParaRPr>
          </a:p>
          <a:p>
            <a:pPr lvl="1"/>
            <a:r>
              <a:rPr lang="de-DE" i="1" dirty="0" err="1" smtClean="0">
                <a:latin typeface="Arial Narrow" panose="020B0606020202030204" pitchFamily="34" charset="0"/>
              </a:rPr>
              <a:t>contexts</a:t>
            </a:r>
            <a:r>
              <a:rPr lang="de-DE" i="1" dirty="0" smtClean="0">
                <a:latin typeface="Arial Narrow" panose="020B0606020202030204" pitchFamily="34" charset="0"/>
              </a:rPr>
              <a:t> </a:t>
            </a:r>
            <a:r>
              <a:rPr lang="de-DE" i="1" dirty="0" err="1">
                <a:latin typeface="Arial Narrow" panose="020B0606020202030204" pitchFamily="34" charset="0"/>
              </a:rPr>
              <a:t>might</a:t>
            </a:r>
            <a:r>
              <a:rPr lang="de-DE" i="1" dirty="0">
                <a:latin typeface="Arial Narrow" panose="020B0606020202030204" pitchFamily="34" charset="0"/>
              </a:rPr>
              <a:t> </a:t>
            </a:r>
            <a:r>
              <a:rPr lang="de-DE" i="1" dirty="0" err="1">
                <a:latin typeface="Arial Narrow" panose="020B0606020202030204" pitchFamily="34" charset="0"/>
              </a:rPr>
              <a:t>be</a:t>
            </a:r>
            <a:r>
              <a:rPr lang="de-DE" i="1" dirty="0">
                <a:latin typeface="Arial Narrow" panose="020B0606020202030204" pitchFamily="34" charset="0"/>
              </a:rPr>
              <a:t> </a:t>
            </a:r>
            <a:r>
              <a:rPr lang="de-DE" i="1" dirty="0" err="1">
                <a:latin typeface="Arial Narrow" panose="020B0606020202030204" pitchFamily="34" charset="0"/>
              </a:rPr>
              <a:t>too</a:t>
            </a:r>
            <a:r>
              <a:rPr lang="de-DE" i="1" dirty="0">
                <a:latin typeface="Arial Narrow" panose="020B0606020202030204" pitchFamily="34" charset="0"/>
              </a:rPr>
              <a:t> diverse </a:t>
            </a:r>
            <a:r>
              <a:rPr lang="de-DE" i="1" dirty="0" err="1">
                <a:latin typeface="Arial Narrow" panose="020B0606020202030204" pitchFamily="34" charset="0"/>
              </a:rPr>
              <a:t>for</a:t>
            </a:r>
            <a:r>
              <a:rPr lang="de-DE" i="1" dirty="0">
                <a:latin typeface="Arial Narrow" panose="020B0606020202030204" pitchFamily="34" charset="0"/>
              </a:rPr>
              <a:t> </a:t>
            </a:r>
            <a:r>
              <a:rPr lang="de-DE" i="1" dirty="0" err="1">
                <a:latin typeface="Arial Narrow" panose="020B0606020202030204" pitchFamily="34" charset="0"/>
              </a:rPr>
              <a:t>contingency</a:t>
            </a:r>
            <a:r>
              <a:rPr lang="de-DE" i="1" dirty="0">
                <a:latin typeface="Arial Narrow" panose="020B0606020202030204" pitchFamily="34" charset="0"/>
              </a:rPr>
              <a:t> </a:t>
            </a:r>
            <a:r>
              <a:rPr lang="de-DE" i="1" dirty="0" err="1">
                <a:latin typeface="Arial Narrow" panose="020B0606020202030204" pitchFamily="34" charset="0"/>
              </a:rPr>
              <a:t>based</a:t>
            </a:r>
            <a:r>
              <a:rPr lang="de-DE" i="1" dirty="0">
                <a:latin typeface="Arial Narrow" panose="020B0606020202030204" pitchFamily="34" charset="0"/>
              </a:rPr>
              <a:t> </a:t>
            </a:r>
            <a:r>
              <a:rPr lang="de-DE" i="1" dirty="0" err="1" smtClean="0">
                <a:latin typeface="Arial Narrow" panose="020B0606020202030204" pitchFamily="34" charset="0"/>
              </a:rPr>
              <a:t>approaches</a:t>
            </a:r>
            <a:r>
              <a:rPr lang="de-DE" i="1" dirty="0" smtClean="0">
                <a:latin typeface="Arial Narrow" panose="020B0606020202030204" pitchFamily="34" charset="0"/>
              </a:rPr>
              <a:t> </a:t>
            </a:r>
          </a:p>
          <a:p>
            <a:pPr marL="457200" lvl="1" indent="0">
              <a:buNone/>
            </a:pPr>
            <a:r>
              <a:rPr lang="de-DE" dirty="0" smtClean="0">
                <a:latin typeface="Arial Narrow" panose="020B0606020202030204" pitchFamily="34" charset="0"/>
              </a:rPr>
              <a:t> </a:t>
            </a:r>
            <a:endParaRPr lang="de-DE" dirty="0">
              <a:latin typeface="Arial Narrow" panose="020B0606020202030204" pitchFamily="34" charset="0"/>
            </a:endParaRPr>
          </a:p>
          <a:p>
            <a:r>
              <a:rPr lang="de-DE" dirty="0" smtClean="0">
                <a:latin typeface="Arial Narrow" panose="020B0606020202030204" pitchFamily="34" charset="0"/>
              </a:rPr>
              <a:t>Researchers </a:t>
            </a:r>
            <a:r>
              <a:rPr lang="de-DE" dirty="0" err="1">
                <a:latin typeface="Arial Narrow" panose="020B0606020202030204" pitchFamily="34" charset="0"/>
              </a:rPr>
              <a:t>might</a:t>
            </a:r>
            <a:r>
              <a:rPr lang="de-DE" dirty="0">
                <a:latin typeface="Arial Narrow" panose="020B0606020202030204" pitchFamily="34" charset="0"/>
              </a:rPr>
              <a:t> </a:t>
            </a:r>
            <a:r>
              <a:rPr lang="de-DE" dirty="0" err="1">
                <a:latin typeface="Arial Narrow" panose="020B0606020202030204" pitchFamily="34" charset="0"/>
              </a:rPr>
              <a:t>need</a:t>
            </a:r>
            <a:r>
              <a:rPr lang="de-DE" dirty="0">
                <a:latin typeface="Arial Narrow" panose="020B0606020202030204" pitchFamily="34" charset="0"/>
              </a:rPr>
              <a:t> </a:t>
            </a:r>
          </a:p>
          <a:p>
            <a:pPr lvl="1"/>
            <a:r>
              <a:rPr lang="de-DE" i="1" dirty="0" err="1">
                <a:latin typeface="Arial Narrow" panose="020B0606020202030204" pitchFamily="34" charset="0"/>
              </a:rPr>
              <a:t>to</a:t>
            </a:r>
            <a:r>
              <a:rPr lang="de-DE" i="1" dirty="0">
                <a:latin typeface="Arial Narrow" panose="020B0606020202030204" pitchFamily="34" charset="0"/>
              </a:rPr>
              <a:t> </a:t>
            </a:r>
            <a:r>
              <a:rPr lang="de-DE" i="1" dirty="0" err="1">
                <a:latin typeface="Arial Narrow" panose="020B0606020202030204" pitchFamily="34" charset="0"/>
              </a:rPr>
              <a:t>act</a:t>
            </a:r>
            <a:r>
              <a:rPr lang="de-DE" i="1" dirty="0">
                <a:latin typeface="Arial Narrow" panose="020B0606020202030204" pitchFamily="34" charset="0"/>
              </a:rPr>
              <a:t> </a:t>
            </a:r>
            <a:r>
              <a:rPr lang="de-DE" i="1" dirty="0" err="1">
                <a:latin typeface="Arial Narrow" panose="020B0606020202030204" pitchFamily="34" charset="0"/>
              </a:rPr>
              <a:t>as</a:t>
            </a:r>
            <a:r>
              <a:rPr lang="de-DE" i="1" dirty="0">
                <a:latin typeface="Arial Narrow" panose="020B0606020202030204" pitchFamily="34" charset="0"/>
              </a:rPr>
              <a:t> </a:t>
            </a:r>
            <a:r>
              <a:rPr lang="de-DE" i="1" dirty="0" err="1">
                <a:latin typeface="Arial Narrow" panose="020B0606020202030204" pitchFamily="34" charset="0"/>
              </a:rPr>
              <a:t>ethnograpers</a:t>
            </a:r>
            <a:r>
              <a:rPr lang="de-DE" i="1" dirty="0">
                <a:latin typeface="Arial Narrow" panose="020B0606020202030204" pitchFamily="34" charset="0"/>
              </a:rPr>
              <a:t> </a:t>
            </a:r>
            <a:r>
              <a:rPr lang="de-DE" i="1" dirty="0" err="1">
                <a:latin typeface="Arial Narrow" panose="020B0606020202030204" pitchFamily="34" charset="0"/>
              </a:rPr>
              <a:t>to</a:t>
            </a:r>
            <a:r>
              <a:rPr lang="de-DE" i="1" dirty="0">
                <a:latin typeface="Arial Narrow" panose="020B0606020202030204" pitchFamily="34" charset="0"/>
              </a:rPr>
              <a:t> </a:t>
            </a:r>
            <a:r>
              <a:rPr lang="de-DE" i="1" dirty="0" err="1">
                <a:latin typeface="Arial Narrow" panose="020B0606020202030204" pitchFamily="34" charset="0"/>
              </a:rPr>
              <a:t>explore</a:t>
            </a:r>
            <a:r>
              <a:rPr lang="de-DE" i="1" dirty="0">
                <a:latin typeface="Arial Narrow" panose="020B0606020202030204" pitchFamily="34" charset="0"/>
              </a:rPr>
              <a:t> </a:t>
            </a:r>
            <a:r>
              <a:rPr lang="de-DE" i="1" dirty="0" err="1">
                <a:latin typeface="Arial Narrow" panose="020B0606020202030204" pitchFamily="34" charset="0"/>
              </a:rPr>
              <a:t>the</a:t>
            </a:r>
            <a:r>
              <a:rPr lang="de-DE" i="1" dirty="0">
                <a:latin typeface="Arial Narrow" panose="020B0606020202030204" pitchFamily="34" charset="0"/>
              </a:rPr>
              <a:t> </a:t>
            </a:r>
            <a:r>
              <a:rPr lang="de-DE" i="1" dirty="0" err="1">
                <a:latin typeface="Arial Narrow" panose="020B0606020202030204" pitchFamily="34" charset="0"/>
              </a:rPr>
              <a:t>details</a:t>
            </a:r>
            <a:r>
              <a:rPr lang="de-DE" i="1" dirty="0">
                <a:latin typeface="Arial Narrow" panose="020B0606020202030204" pitchFamily="34" charset="0"/>
              </a:rPr>
              <a:t> </a:t>
            </a:r>
            <a:r>
              <a:rPr lang="de-DE" i="1" dirty="0" err="1">
                <a:latin typeface="Arial Narrow" panose="020B0606020202030204" pitchFamily="34" charset="0"/>
              </a:rPr>
              <a:t>of</a:t>
            </a:r>
            <a:r>
              <a:rPr lang="de-DE" i="1" dirty="0">
                <a:latin typeface="Arial Narrow" panose="020B0606020202030204" pitchFamily="34" charset="0"/>
              </a:rPr>
              <a:t> </a:t>
            </a:r>
            <a:r>
              <a:rPr lang="de-DE" i="1" dirty="0" err="1">
                <a:latin typeface="Arial Narrow" panose="020B0606020202030204" pitchFamily="34" charset="0"/>
              </a:rPr>
              <a:t>the</a:t>
            </a:r>
            <a:r>
              <a:rPr lang="de-DE" i="1" dirty="0">
                <a:latin typeface="Arial Narrow" panose="020B0606020202030204" pitchFamily="34" charset="0"/>
              </a:rPr>
              <a:t> </a:t>
            </a:r>
            <a:r>
              <a:rPr lang="de-DE" i="1" dirty="0" err="1">
                <a:latin typeface="Arial Narrow" panose="020B0606020202030204" pitchFamily="34" charset="0"/>
              </a:rPr>
              <a:t>technical</a:t>
            </a:r>
            <a:r>
              <a:rPr lang="de-DE" i="1" dirty="0">
                <a:latin typeface="Arial Narrow" panose="020B0606020202030204" pitchFamily="34" charset="0"/>
              </a:rPr>
              <a:t> </a:t>
            </a:r>
            <a:r>
              <a:rPr lang="de-DE" i="1" dirty="0" err="1">
                <a:latin typeface="Arial Narrow" panose="020B0606020202030204" pitchFamily="34" charset="0"/>
              </a:rPr>
              <a:t>and</a:t>
            </a:r>
            <a:r>
              <a:rPr lang="de-DE" i="1" dirty="0">
                <a:latin typeface="Arial Narrow" panose="020B0606020202030204" pitchFamily="34" charset="0"/>
              </a:rPr>
              <a:t> </a:t>
            </a:r>
            <a:r>
              <a:rPr lang="de-DE" i="1" dirty="0" err="1">
                <a:latin typeface="Arial Narrow" panose="020B0606020202030204" pitchFamily="34" charset="0"/>
              </a:rPr>
              <a:t>organizational</a:t>
            </a:r>
            <a:r>
              <a:rPr lang="de-DE" i="1" dirty="0">
                <a:latin typeface="Arial Narrow" panose="020B0606020202030204" pitchFamily="34" charset="0"/>
              </a:rPr>
              <a:t> </a:t>
            </a:r>
            <a:r>
              <a:rPr lang="de-DE" i="1" dirty="0" err="1" smtClean="0">
                <a:latin typeface="Arial Narrow" panose="020B0606020202030204" pitchFamily="34" charset="0"/>
              </a:rPr>
              <a:t>implementation</a:t>
            </a:r>
            <a:endParaRPr lang="de-DE" i="1" dirty="0" smtClean="0">
              <a:latin typeface="Arial Narrow" panose="020B0606020202030204" pitchFamily="34" charset="0"/>
            </a:endParaRPr>
          </a:p>
          <a:p>
            <a:pPr lvl="1"/>
            <a:r>
              <a:rPr lang="de-DE" i="1" dirty="0" err="1" smtClean="0">
                <a:latin typeface="Arial Narrow" panose="020B0606020202030204" pitchFamily="34" charset="0"/>
              </a:rPr>
              <a:t>to</a:t>
            </a:r>
            <a:r>
              <a:rPr lang="de-DE" i="1" dirty="0" smtClean="0">
                <a:latin typeface="Arial Narrow" panose="020B0606020202030204" pitchFamily="34" charset="0"/>
              </a:rPr>
              <a:t> </a:t>
            </a:r>
            <a:r>
              <a:rPr lang="de-DE" i="1" dirty="0" err="1" smtClean="0">
                <a:latin typeface="Arial Narrow" panose="020B0606020202030204" pitchFamily="34" charset="0"/>
              </a:rPr>
              <a:t>perform</a:t>
            </a:r>
            <a:r>
              <a:rPr lang="de-DE" i="1" dirty="0" smtClean="0">
                <a:latin typeface="Arial Narrow" panose="020B0606020202030204" pitchFamily="34" charset="0"/>
              </a:rPr>
              <a:t> </a:t>
            </a:r>
            <a:r>
              <a:rPr lang="de-DE" i="1" dirty="0" err="1" smtClean="0">
                <a:latin typeface="Arial Narrow" panose="020B0606020202030204" pitchFamily="34" charset="0"/>
              </a:rPr>
              <a:t>detailed</a:t>
            </a:r>
            <a:r>
              <a:rPr lang="de-DE" i="1" dirty="0" smtClean="0">
                <a:latin typeface="Arial Narrow" panose="020B0606020202030204" pitchFamily="34" charset="0"/>
              </a:rPr>
              <a:t> </a:t>
            </a:r>
            <a:r>
              <a:rPr lang="de-DE" i="1" dirty="0" err="1" smtClean="0">
                <a:latin typeface="Arial Narrow" panose="020B0606020202030204" pitchFamily="34" charset="0"/>
              </a:rPr>
              <a:t>documentation</a:t>
            </a:r>
            <a:r>
              <a:rPr lang="de-DE" i="1" dirty="0" smtClean="0">
                <a:latin typeface="Arial Narrow" panose="020B0606020202030204" pitchFamily="34" charset="0"/>
              </a:rPr>
              <a:t> </a:t>
            </a:r>
            <a:r>
              <a:rPr lang="de-DE" i="1" dirty="0" err="1" smtClean="0">
                <a:latin typeface="Arial Narrow" panose="020B0606020202030204" pitchFamily="34" charset="0"/>
              </a:rPr>
              <a:t>to</a:t>
            </a:r>
            <a:r>
              <a:rPr lang="de-DE" i="1" dirty="0" smtClean="0">
                <a:latin typeface="Arial Narrow" panose="020B0606020202030204" pitchFamily="34" charset="0"/>
              </a:rPr>
              <a:t> </a:t>
            </a:r>
            <a:r>
              <a:rPr lang="de-DE" i="1" dirty="0" err="1" smtClean="0">
                <a:latin typeface="Arial Narrow" panose="020B0606020202030204" pitchFamily="34" charset="0"/>
              </a:rPr>
              <a:t>enable</a:t>
            </a:r>
            <a:r>
              <a:rPr lang="de-DE" i="1" dirty="0" smtClean="0">
                <a:latin typeface="Arial Narrow" panose="020B0606020202030204" pitchFamily="34" charset="0"/>
              </a:rPr>
              <a:t> </a:t>
            </a:r>
            <a:r>
              <a:rPr lang="de-DE" i="1" dirty="0" err="1" smtClean="0">
                <a:latin typeface="Arial Narrow" panose="020B0606020202030204" pitchFamily="34" charset="0"/>
              </a:rPr>
              <a:t>multicase</a:t>
            </a:r>
            <a:r>
              <a:rPr lang="de-DE" i="1" dirty="0" smtClean="0">
                <a:latin typeface="Arial Narrow" panose="020B0606020202030204" pitchFamily="34" charset="0"/>
              </a:rPr>
              <a:t> </a:t>
            </a:r>
            <a:r>
              <a:rPr lang="de-DE" i="1" dirty="0" err="1" smtClean="0">
                <a:latin typeface="Arial Narrow" panose="020B0606020202030204" pitchFamily="34" charset="0"/>
              </a:rPr>
              <a:t>surveys</a:t>
            </a:r>
            <a:r>
              <a:rPr lang="de-DE" i="1" dirty="0" smtClean="0">
                <a:latin typeface="Arial Narrow" panose="020B0606020202030204" pitchFamily="34" charset="0"/>
              </a:rPr>
              <a:t> </a:t>
            </a:r>
            <a:r>
              <a:rPr lang="de-DE" i="1" dirty="0" err="1" smtClean="0">
                <a:latin typeface="Arial Narrow" panose="020B0606020202030204" pitchFamily="34" charset="0"/>
              </a:rPr>
              <a:t>for</a:t>
            </a:r>
            <a:r>
              <a:rPr lang="de-DE" i="1" dirty="0" smtClean="0">
                <a:latin typeface="Arial Narrow" panose="020B0606020202030204" pitchFamily="34" charset="0"/>
              </a:rPr>
              <a:t> EBM </a:t>
            </a:r>
            <a:endParaRPr lang="de-DE" i="1" dirty="0">
              <a:latin typeface="Arial Narrow" panose="020B0606020202030204" pitchFamily="34" charset="0"/>
            </a:endParaRPr>
          </a:p>
          <a:p>
            <a:pPr lvl="1"/>
            <a:r>
              <a:rPr lang="de-DE" i="1" dirty="0" err="1" smtClean="0">
                <a:latin typeface="Arial Narrow" panose="020B0606020202030204" pitchFamily="34" charset="0"/>
              </a:rPr>
              <a:t>to</a:t>
            </a:r>
            <a:r>
              <a:rPr lang="de-DE" i="1" dirty="0" smtClean="0">
                <a:latin typeface="Arial Narrow" panose="020B0606020202030204" pitchFamily="34" charset="0"/>
              </a:rPr>
              <a:t> </a:t>
            </a:r>
            <a:r>
              <a:rPr lang="de-DE" i="1" dirty="0">
                <a:latin typeface="Arial Narrow" panose="020B0606020202030204" pitchFamily="34" charset="0"/>
              </a:rPr>
              <a:t>design different </a:t>
            </a:r>
            <a:r>
              <a:rPr lang="de-DE" i="1" dirty="0" err="1" smtClean="0">
                <a:latin typeface="Arial Narrow" panose="020B0606020202030204" pitchFamily="34" charset="0"/>
              </a:rPr>
              <a:t>technological</a:t>
            </a:r>
            <a:r>
              <a:rPr lang="de-DE" i="1" dirty="0" smtClean="0">
                <a:latin typeface="Arial Narrow" panose="020B0606020202030204" pitchFamily="34" charset="0"/>
              </a:rPr>
              <a:t> </a:t>
            </a:r>
            <a:r>
              <a:rPr lang="de-DE" i="1" dirty="0" err="1">
                <a:latin typeface="Arial Narrow" panose="020B0606020202030204" pitchFamily="34" charset="0"/>
              </a:rPr>
              <a:t>solutions</a:t>
            </a:r>
            <a:r>
              <a:rPr lang="de-DE" i="1" dirty="0">
                <a:latin typeface="Arial Narrow" panose="020B0606020202030204" pitchFamily="34" charset="0"/>
              </a:rPr>
              <a:t> </a:t>
            </a:r>
            <a:r>
              <a:rPr lang="de-DE" i="1" dirty="0" err="1">
                <a:latin typeface="Arial Narrow" panose="020B0606020202030204" pitchFamily="34" charset="0"/>
              </a:rPr>
              <a:t>for</a:t>
            </a:r>
            <a:r>
              <a:rPr lang="de-DE" i="1" dirty="0">
                <a:latin typeface="Arial Narrow" panose="020B0606020202030204" pitchFamily="34" charset="0"/>
              </a:rPr>
              <a:t> </a:t>
            </a:r>
            <a:r>
              <a:rPr lang="de-DE" i="1" dirty="0" smtClean="0">
                <a:latin typeface="Arial Narrow" panose="020B0606020202030204" pitchFamily="34" charset="0"/>
              </a:rPr>
              <a:t>different </a:t>
            </a:r>
            <a:r>
              <a:rPr lang="de-DE" i="1" dirty="0" err="1" smtClean="0">
                <a:latin typeface="Arial Narrow" panose="020B0606020202030204" pitchFamily="34" charset="0"/>
              </a:rPr>
              <a:t>organizations</a:t>
            </a:r>
            <a:endParaRPr lang="de-DE" i="1" dirty="0" smtClean="0">
              <a:latin typeface="Arial Narrow" panose="020B0606020202030204" pitchFamily="34" charset="0"/>
            </a:endParaRPr>
          </a:p>
          <a:p>
            <a:pPr lvl="1"/>
            <a:r>
              <a:rPr lang="de-DE" i="1" dirty="0" err="1" smtClean="0">
                <a:latin typeface="Arial Narrow" panose="020B0606020202030204" pitchFamily="34" charset="0"/>
              </a:rPr>
              <a:t>to</a:t>
            </a:r>
            <a:r>
              <a:rPr lang="de-DE" i="1" dirty="0" smtClean="0">
                <a:latin typeface="Arial Narrow" panose="020B0606020202030204" pitchFamily="34" charset="0"/>
              </a:rPr>
              <a:t> </a:t>
            </a:r>
            <a:r>
              <a:rPr lang="de-DE" i="1" dirty="0" err="1" smtClean="0">
                <a:latin typeface="Arial Narrow" panose="020B0606020202030204" pitchFamily="34" charset="0"/>
              </a:rPr>
              <a:t>combine</a:t>
            </a:r>
            <a:r>
              <a:rPr lang="de-DE" i="1" dirty="0" smtClean="0">
                <a:latin typeface="Arial Narrow" panose="020B0606020202030204" pitchFamily="34" charset="0"/>
              </a:rPr>
              <a:t> different </a:t>
            </a:r>
            <a:r>
              <a:rPr lang="de-DE" i="1" dirty="0" err="1" smtClean="0">
                <a:latin typeface="Arial Narrow" panose="020B0606020202030204" pitchFamily="34" charset="0"/>
              </a:rPr>
              <a:t>orientations</a:t>
            </a:r>
            <a:r>
              <a:rPr lang="de-DE" i="1" dirty="0" smtClean="0">
                <a:latin typeface="Arial Narrow" panose="020B0606020202030204" pitchFamily="34" charset="0"/>
              </a:rPr>
              <a:t>: individual, </a:t>
            </a:r>
            <a:r>
              <a:rPr lang="de-DE" i="1" dirty="0" err="1" smtClean="0">
                <a:latin typeface="Arial Narrow" panose="020B0606020202030204" pitchFamily="34" charset="0"/>
              </a:rPr>
              <a:t>technical</a:t>
            </a:r>
            <a:r>
              <a:rPr lang="de-DE" i="1" dirty="0" smtClean="0">
                <a:latin typeface="Arial Narrow" panose="020B0606020202030204" pitchFamily="34" charset="0"/>
              </a:rPr>
              <a:t>, </a:t>
            </a:r>
            <a:r>
              <a:rPr lang="de-DE" i="1" dirty="0" err="1" smtClean="0">
                <a:latin typeface="Arial Narrow" panose="020B0606020202030204" pitchFamily="34" charset="0"/>
              </a:rPr>
              <a:t>organizational</a:t>
            </a:r>
            <a:r>
              <a:rPr lang="de-DE" i="1" dirty="0" smtClean="0">
                <a:latin typeface="Arial Narrow" panose="020B0606020202030204" pitchFamily="34" charset="0"/>
              </a:rPr>
              <a:t>, </a:t>
            </a:r>
            <a:r>
              <a:rPr lang="de-DE" i="1" dirty="0" err="1" smtClean="0">
                <a:latin typeface="Arial Narrow" panose="020B0606020202030204" pitchFamily="34" charset="0"/>
              </a:rPr>
              <a:t>societal</a:t>
            </a:r>
            <a:r>
              <a:rPr lang="de-DE" i="1" dirty="0" smtClean="0">
                <a:latin typeface="Arial Narrow" panose="020B0606020202030204" pitchFamily="34" charset="0"/>
              </a:rPr>
              <a:t>, </a:t>
            </a:r>
            <a:r>
              <a:rPr lang="de-DE" i="1" dirty="0" err="1" smtClean="0">
                <a:latin typeface="Arial Narrow" panose="020B0606020202030204" pitchFamily="34" charset="0"/>
              </a:rPr>
              <a:t>historical</a:t>
            </a:r>
            <a:r>
              <a:rPr lang="de-DE" i="1" dirty="0" smtClean="0">
                <a:latin typeface="Arial Narrow" panose="020B0606020202030204" pitchFamily="34" charset="0"/>
              </a:rPr>
              <a:t>, …</a:t>
            </a:r>
            <a:endParaRPr lang="de-DE" i="1" dirty="0">
              <a:latin typeface="Arial Narrow" panose="020B0606020202030204" pitchFamily="34" charset="0"/>
            </a:endParaRPr>
          </a:p>
        </p:txBody>
      </p:sp>
    </p:spTree>
    <p:extLst>
      <p:ext uri="{BB962C8B-B14F-4D97-AF65-F5344CB8AC3E}">
        <p14:creationId xmlns:p14="http://schemas.microsoft.com/office/powerpoint/2010/main" val="246690002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bwMode="auto">
          <a:xfrm>
            <a:off x="341693" y="2470263"/>
            <a:ext cx="2656573" cy="3679564"/>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smtClean="0">
                <a:solidFill>
                  <a:schemeClr val="accent6">
                    <a:lumMod val="50000"/>
                  </a:schemeClr>
                </a:solidFill>
                <a:latin typeface="+mn-lt"/>
              </a:rPr>
              <a:t>Inevitable</a:t>
            </a:r>
          </a:p>
          <a:p>
            <a:pPr algn="ctr">
              <a:spcBef>
                <a:spcPts val="1200"/>
              </a:spcBef>
              <a:spcAft>
                <a:spcPts val="1200"/>
              </a:spcAft>
            </a:pPr>
            <a:r>
              <a:rPr lang="en-US" dirty="0" smtClean="0">
                <a:solidFill>
                  <a:schemeClr val="accent6">
                    <a:lumMod val="50000"/>
                  </a:schemeClr>
                </a:solidFill>
                <a:latin typeface="+mn-lt"/>
              </a:rPr>
              <a:t>Irreversible</a:t>
            </a:r>
          </a:p>
          <a:p>
            <a:pPr algn="ctr">
              <a:spcBef>
                <a:spcPts val="1200"/>
              </a:spcBef>
              <a:spcAft>
                <a:spcPts val="1200"/>
              </a:spcAft>
            </a:pPr>
            <a:r>
              <a:rPr lang="en-US" dirty="0" smtClean="0">
                <a:solidFill>
                  <a:schemeClr val="accent6">
                    <a:lumMod val="50000"/>
                  </a:schemeClr>
                </a:solidFill>
                <a:latin typeface="+mn-lt"/>
              </a:rPr>
              <a:t>Tremendously fast</a:t>
            </a:r>
          </a:p>
          <a:p>
            <a:pPr algn="ctr">
              <a:spcBef>
                <a:spcPts val="1200"/>
              </a:spcBef>
              <a:spcAft>
                <a:spcPts val="1200"/>
              </a:spcAft>
            </a:pPr>
            <a:r>
              <a:rPr lang="en-US" dirty="0" smtClean="0">
                <a:solidFill>
                  <a:schemeClr val="accent6">
                    <a:lumMod val="50000"/>
                  </a:schemeClr>
                </a:solidFill>
                <a:latin typeface="+mn-lt"/>
              </a:rPr>
              <a:t>Uncertain in the execution</a:t>
            </a:r>
            <a:endParaRPr lang="en-US" dirty="0">
              <a:solidFill>
                <a:schemeClr val="accent6">
                  <a:lumMod val="50000"/>
                </a:schemeClr>
              </a:solidFill>
              <a:latin typeface="+mn-lt"/>
            </a:endParaRPr>
          </a:p>
        </p:txBody>
      </p:sp>
      <p:sp>
        <p:nvSpPr>
          <p:cNvPr id="13" name="Rechteck 12"/>
          <p:cNvSpPr/>
          <p:nvPr/>
        </p:nvSpPr>
        <p:spPr bwMode="auto">
          <a:xfrm>
            <a:off x="341693" y="1759791"/>
            <a:ext cx="2656573" cy="710471"/>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Digital Transformation</a:t>
            </a:r>
            <a:endParaRPr lang="en-US" b="1" dirty="0">
              <a:solidFill>
                <a:srgbClr val="FFFFFF"/>
              </a:solidFill>
              <a:latin typeface="+mj-lt"/>
            </a:endParaRPr>
          </a:p>
        </p:txBody>
      </p:sp>
      <p:grpSp>
        <p:nvGrpSpPr>
          <p:cNvPr id="6" name="Gruppieren 5"/>
          <p:cNvGrpSpPr/>
          <p:nvPr/>
        </p:nvGrpSpPr>
        <p:grpSpPr>
          <a:xfrm>
            <a:off x="3243713" y="1759791"/>
            <a:ext cx="2656573" cy="4390035"/>
            <a:chOff x="3753852" y="2261929"/>
            <a:chExt cx="2656573" cy="3984867"/>
          </a:xfrm>
        </p:grpSpPr>
        <p:sp>
          <p:nvSpPr>
            <p:cNvPr id="10" name="Rechteck 9"/>
            <p:cNvSpPr/>
            <p:nvPr/>
          </p:nvSpPr>
          <p:spPr bwMode="auto">
            <a:xfrm>
              <a:off x="3753852"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spcBef>
                  <a:spcPts val="1200"/>
                </a:spcBef>
                <a:spcAft>
                  <a:spcPts val="1200"/>
                </a:spcAft>
              </a:pPr>
              <a:r>
                <a:rPr lang="en-US" dirty="0" smtClean="0">
                  <a:solidFill>
                    <a:schemeClr val="accent6">
                      <a:lumMod val="50000"/>
                    </a:schemeClr>
                  </a:solidFill>
                  <a:latin typeface="+mn-lt"/>
                </a:rPr>
                <a:t>Service Dominant Logic</a:t>
              </a:r>
            </a:p>
            <a:p>
              <a:pPr lvl="0" algn="ctr">
                <a:spcBef>
                  <a:spcPts val="1200"/>
                </a:spcBef>
                <a:spcAft>
                  <a:spcPts val="1200"/>
                </a:spcAft>
              </a:pPr>
              <a:r>
                <a:rPr lang="en-US" dirty="0" smtClean="0">
                  <a:solidFill>
                    <a:schemeClr val="accent6">
                      <a:lumMod val="50000"/>
                    </a:schemeClr>
                  </a:solidFill>
                  <a:latin typeface="+mn-lt"/>
                </a:rPr>
                <a:t>Ambidexterity</a:t>
              </a:r>
            </a:p>
            <a:p>
              <a:pPr algn="ctr">
                <a:spcBef>
                  <a:spcPts val="1200"/>
                </a:spcBef>
                <a:spcAft>
                  <a:spcPts val="1200"/>
                </a:spcAft>
              </a:pPr>
              <a:r>
                <a:rPr lang="en-US" dirty="0" smtClean="0">
                  <a:solidFill>
                    <a:schemeClr val="accent6">
                      <a:lumMod val="50000"/>
                    </a:schemeClr>
                  </a:solidFill>
                  <a:latin typeface="+mn-lt"/>
                </a:rPr>
                <a:t>Open innovation     on platforms</a:t>
              </a:r>
            </a:p>
            <a:p>
              <a:pPr lvl="0" algn="ctr">
                <a:spcBef>
                  <a:spcPts val="1200"/>
                </a:spcBef>
                <a:spcAft>
                  <a:spcPts val="1200"/>
                </a:spcAft>
              </a:pPr>
              <a:r>
                <a:rPr lang="en-US" dirty="0" smtClean="0">
                  <a:solidFill>
                    <a:schemeClr val="accent6">
                      <a:lumMod val="50000"/>
                    </a:schemeClr>
                  </a:solidFill>
                  <a:latin typeface="+mn-lt"/>
                </a:rPr>
                <a:t>Real Options            in the portfolio </a:t>
              </a:r>
              <a:endParaRPr lang="en-US" dirty="0">
                <a:solidFill>
                  <a:schemeClr val="accent6">
                    <a:lumMod val="50000"/>
                  </a:schemeClr>
                </a:solidFill>
                <a:latin typeface="+mn-lt"/>
              </a:endParaRPr>
            </a:p>
          </p:txBody>
        </p:sp>
        <p:sp>
          <p:nvSpPr>
            <p:cNvPr id="11" name="Rechteck 10"/>
            <p:cNvSpPr/>
            <p:nvPr/>
          </p:nvSpPr>
          <p:spPr bwMode="auto">
            <a:xfrm>
              <a:off x="3753852"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Explanatory Model</a:t>
              </a:r>
              <a:endParaRPr lang="en-US" b="1" dirty="0">
                <a:solidFill>
                  <a:srgbClr val="FFFFFF"/>
                </a:solidFill>
                <a:latin typeface="+mj-lt"/>
              </a:endParaRPr>
            </a:p>
          </p:txBody>
        </p:sp>
      </p:grpSp>
      <p:grpSp>
        <p:nvGrpSpPr>
          <p:cNvPr id="7" name="Gruppieren 6"/>
          <p:cNvGrpSpPr/>
          <p:nvPr/>
        </p:nvGrpSpPr>
        <p:grpSpPr>
          <a:xfrm>
            <a:off x="6145735" y="1759791"/>
            <a:ext cx="2767446" cy="4390036"/>
            <a:chOff x="6487427" y="2261929"/>
            <a:chExt cx="2767446" cy="3984867"/>
          </a:xfrm>
        </p:grpSpPr>
        <p:sp>
          <p:nvSpPr>
            <p:cNvPr id="8" name="Rechteck 7"/>
            <p:cNvSpPr/>
            <p:nvPr/>
          </p:nvSpPr>
          <p:spPr bwMode="auto">
            <a:xfrm>
              <a:off x="6487427" y="2897203"/>
              <a:ext cx="2767446"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r>
                <a:rPr lang="en-US" dirty="0">
                  <a:solidFill>
                    <a:schemeClr val="accent6">
                      <a:lumMod val="50000"/>
                    </a:schemeClr>
                  </a:solidFill>
                </a:rPr>
                <a:t>Human centric, but holistically</a:t>
              </a:r>
            </a:p>
            <a:p>
              <a:pPr lvl="0" algn="ctr">
                <a:spcBef>
                  <a:spcPts val="1200"/>
                </a:spcBef>
                <a:spcAft>
                  <a:spcPts val="1200"/>
                </a:spcAft>
              </a:pPr>
              <a:r>
                <a:rPr lang="en-US" dirty="0" err="1" smtClean="0">
                  <a:solidFill>
                    <a:schemeClr val="accent6">
                      <a:lumMod val="50000"/>
                    </a:schemeClr>
                  </a:solidFill>
                  <a:latin typeface="+mn-lt"/>
                </a:rPr>
                <a:t>revisit&amp;reframe</a:t>
              </a:r>
              <a:endParaRPr lang="en-US" dirty="0" smtClean="0">
                <a:solidFill>
                  <a:schemeClr val="accent6">
                    <a:lumMod val="50000"/>
                  </a:schemeClr>
                </a:solidFill>
                <a:latin typeface="+mn-lt"/>
              </a:endParaRPr>
            </a:p>
            <a:p>
              <a:pPr algn="ctr">
                <a:spcBef>
                  <a:spcPts val="1200"/>
                </a:spcBef>
                <a:spcAft>
                  <a:spcPts val="1200"/>
                </a:spcAft>
              </a:pPr>
              <a:r>
                <a:rPr lang="en-US" dirty="0" smtClean="0">
                  <a:solidFill>
                    <a:schemeClr val="accent6">
                      <a:lumMod val="50000"/>
                    </a:schemeClr>
                  </a:solidFill>
                  <a:latin typeface="+mn-lt"/>
                </a:rPr>
                <a:t>Design Principles</a:t>
              </a:r>
            </a:p>
            <a:p>
              <a:pPr algn="ctr">
                <a:spcBef>
                  <a:spcPts val="1200"/>
                </a:spcBef>
                <a:spcAft>
                  <a:spcPts val="1200"/>
                </a:spcAft>
              </a:pPr>
              <a:r>
                <a:rPr lang="en-US" dirty="0" smtClean="0">
                  <a:solidFill>
                    <a:schemeClr val="accent6">
                      <a:lumMod val="50000"/>
                    </a:schemeClr>
                  </a:solidFill>
                  <a:latin typeface="+mn-lt"/>
                </a:rPr>
                <a:t> Individual dynamics of digital transformation processes</a:t>
              </a:r>
              <a:endParaRPr lang="en-US" dirty="0">
                <a:solidFill>
                  <a:schemeClr val="accent6">
                    <a:lumMod val="50000"/>
                  </a:schemeClr>
                </a:solidFill>
                <a:latin typeface="+mn-lt"/>
              </a:endParaRPr>
            </a:p>
          </p:txBody>
        </p:sp>
        <p:sp>
          <p:nvSpPr>
            <p:cNvPr id="9" name="Rechteck 8"/>
            <p:cNvSpPr/>
            <p:nvPr/>
          </p:nvSpPr>
          <p:spPr bwMode="auto">
            <a:xfrm>
              <a:off x="6487427" y="2261929"/>
              <a:ext cx="2767446"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lgn="ctr"/>
              <a:r>
                <a:rPr lang="en-US" b="1" dirty="0" smtClean="0">
                  <a:solidFill>
                    <a:srgbClr val="FFFFFF"/>
                  </a:solidFill>
                  <a:latin typeface="+mj-lt"/>
                </a:rPr>
                <a:t>Research Challenges </a:t>
              </a:r>
              <a:endParaRPr lang="en-US" b="1" dirty="0">
                <a:solidFill>
                  <a:srgbClr val="FFFFFF"/>
                </a:solidFill>
                <a:latin typeface="+mj-lt"/>
              </a:endParaRPr>
            </a:p>
          </p:txBody>
        </p:sp>
      </p:grpSp>
      <p:sp>
        <p:nvSpPr>
          <p:cNvPr id="14" name="Titel 1"/>
          <p:cNvSpPr>
            <a:spLocks noGrp="1"/>
          </p:cNvSpPr>
          <p:nvPr>
            <p:ph type="title"/>
          </p:nvPr>
        </p:nvSpPr>
        <p:spPr>
          <a:xfrm>
            <a:off x="508000" y="947192"/>
            <a:ext cx="8128000" cy="609600"/>
          </a:xfrm>
        </p:spPr>
        <p:txBody>
          <a:bodyPr/>
          <a:lstStyle/>
          <a:p>
            <a:pPr algn="r"/>
            <a:endParaRPr lang="en-US" dirty="0"/>
          </a:p>
        </p:txBody>
      </p:sp>
    </p:spTree>
    <p:extLst>
      <p:ext uri="{BB962C8B-B14F-4D97-AF65-F5344CB8AC3E}">
        <p14:creationId xmlns:p14="http://schemas.microsoft.com/office/powerpoint/2010/main" val="109128461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Now</a:t>
            </a:r>
            <a:r>
              <a:rPr lang="de-DE" dirty="0" smtClean="0"/>
              <a:t>, </a:t>
            </a:r>
            <a:r>
              <a:rPr lang="de-DE" dirty="0" err="1" smtClean="0"/>
              <a:t>what</a:t>
            </a:r>
            <a:r>
              <a:rPr lang="de-DE" dirty="0" smtClean="0"/>
              <a:t> </a:t>
            </a:r>
            <a:r>
              <a:rPr lang="de-DE" dirty="0" err="1" smtClean="0"/>
              <a:t>could</a:t>
            </a:r>
            <a:r>
              <a:rPr lang="de-DE" dirty="0" smtClean="0"/>
              <a:t> </a:t>
            </a:r>
            <a:r>
              <a:rPr lang="de-DE" dirty="0" err="1" smtClean="0"/>
              <a:t>be</a:t>
            </a:r>
            <a:r>
              <a:rPr lang="de-DE" dirty="0" smtClean="0"/>
              <a:t> </a:t>
            </a:r>
            <a:r>
              <a:rPr lang="de-DE" dirty="0" err="1" smtClean="0"/>
              <a:t>the</a:t>
            </a:r>
            <a:r>
              <a:rPr lang="de-DE" dirty="0" smtClean="0"/>
              <a:t> </a:t>
            </a:r>
            <a:r>
              <a:rPr lang="de-DE" dirty="0" err="1" smtClean="0"/>
              <a:t>result</a:t>
            </a:r>
            <a:r>
              <a:rPr lang="de-DE" dirty="0" smtClean="0"/>
              <a:t> </a:t>
            </a:r>
            <a:r>
              <a:rPr lang="de-DE" dirty="0" err="1" smtClean="0"/>
              <a:t>of</a:t>
            </a:r>
            <a:r>
              <a:rPr lang="de-DE" dirty="0" smtClean="0"/>
              <a:t> DT </a:t>
            </a:r>
            <a:r>
              <a:rPr lang="de-DE" dirty="0" err="1" smtClean="0"/>
              <a:t>research</a:t>
            </a:r>
            <a:r>
              <a:rPr lang="de-DE" dirty="0" smtClean="0"/>
              <a:t> </a:t>
            </a:r>
            <a:endParaRPr lang="de-DE" dirty="0"/>
          </a:p>
        </p:txBody>
      </p:sp>
      <p:sp>
        <p:nvSpPr>
          <p:cNvPr id="3" name="Inhaltsplatzhalter 2"/>
          <p:cNvSpPr>
            <a:spLocks noGrp="1"/>
          </p:cNvSpPr>
          <p:nvPr>
            <p:ph idx="1"/>
          </p:nvPr>
        </p:nvSpPr>
        <p:spPr/>
        <p:txBody>
          <a:bodyPr/>
          <a:lstStyle/>
          <a:p>
            <a:endParaRPr lang="de-DE" dirty="0"/>
          </a:p>
        </p:txBody>
      </p:sp>
    </p:spTree>
    <p:extLst>
      <p:ext uri="{BB962C8B-B14F-4D97-AF65-F5344CB8AC3E}">
        <p14:creationId xmlns:p14="http://schemas.microsoft.com/office/powerpoint/2010/main" val="355733553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Now</a:t>
            </a:r>
            <a:r>
              <a:rPr lang="de-DE" dirty="0" smtClean="0"/>
              <a:t>, </a:t>
            </a:r>
            <a:r>
              <a:rPr lang="de-DE" dirty="0" err="1" smtClean="0"/>
              <a:t>what</a:t>
            </a:r>
            <a:r>
              <a:rPr lang="de-DE" dirty="0" smtClean="0"/>
              <a:t> </a:t>
            </a:r>
            <a:r>
              <a:rPr lang="de-DE" dirty="0" err="1" smtClean="0"/>
              <a:t>could</a:t>
            </a:r>
            <a:r>
              <a:rPr lang="de-DE" dirty="0" smtClean="0"/>
              <a:t> </a:t>
            </a:r>
            <a:r>
              <a:rPr lang="de-DE" dirty="0" err="1" smtClean="0"/>
              <a:t>be</a:t>
            </a:r>
            <a:r>
              <a:rPr lang="de-DE" dirty="0" smtClean="0"/>
              <a:t> </a:t>
            </a:r>
            <a:r>
              <a:rPr lang="de-DE" dirty="0" err="1" smtClean="0"/>
              <a:t>the</a:t>
            </a:r>
            <a:r>
              <a:rPr lang="de-DE" dirty="0" smtClean="0"/>
              <a:t> </a:t>
            </a:r>
            <a:r>
              <a:rPr lang="de-DE" dirty="0" err="1" smtClean="0"/>
              <a:t>result</a:t>
            </a:r>
            <a:r>
              <a:rPr lang="de-DE" dirty="0" smtClean="0"/>
              <a:t> </a:t>
            </a:r>
            <a:r>
              <a:rPr lang="de-DE" dirty="0" err="1" smtClean="0"/>
              <a:t>of</a:t>
            </a:r>
            <a:r>
              <a:rPr lang="de-DE" dirty="0" smtClean="0"/>
              <a:t> DT </a:t>
            </a:r>
            <a:r>
              <a:rPr lang="de-DE" dirty="0" err="1" smtClean="0"/>
              <a:t>research</a:t>
            </a:r>
            <a:r>
              <a:rPr lang="de-DE" dirty="0" smtClean="0"/>
              <a:t> </a:t>
            </a:r>
            <a:endParaRPr lang="de-DE" dirty="0"/>
          </a:p>
        </p:txBody>
      </p:sp>
      <p:sp>
        <p:nvSpPr>
          <p:cNvPr id="3" name="Inhaltsplatzhalter 2"/>
          <p:cNvSpPr>
            <a:spLocks noGrp="1"/>
          </p:cNvSpPr>
          <p:nvPr>
            <p:ph idx="1"/>
          </p:nvPr>
        </p:nvSpPr>
        <p:spPr/>
        <p:txBody>
          <a:bodyPr/>
          <a:lstStyle/>
          <a:p>
            <a:r>
              <a:rPr lang="de-DE" dirty="0" smtClean="0"/>
              <a:t>More </a:t>
            </a:r>
            <a:r>
              <a:rPr lang="de-DE" dirty="0" err="1" smtClean="0"/>
              <a:t>papers</a:t>
            </a:r>
            <a:endParaRPr lang="de-DE" dirty="0"/>
          </a:p>
        </p:txBody>
      </p:sp>
    </p:spTree>
    <p:extLst>
      <p:ext uri="{BB962C8B-B14F-4D97-AF65-F5344CB8AC3E}">
        <p14:creationId xmlns:p14="http://schemas.microsoft.com/office/powerpoint/2010/main" val="95448264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dirty="0" smtClean="0"/>
              <a:t>Why do we want to do research?</a:t>
            </a:r>
            <a:endParaRPr lang="en-US" dirty="0"/>
          </a:p>
        </p:txBody>
      </p:sp>
      <p:sp>
        <p:nvSpPr>
          <p:cNvPr id="6" name="Textplatzhalter 5"/>
          <p:cNvSpPr>
            <a:spLocks noGrp="1"/>
          </p:cNvSpPr>
          <p:nvPr>
            <p:ph type="body" sz="quarter" idx="12"/>
          </p:nvPr>
        </p:nvSpPr>
        <p:spPr/>
        <p:txBody>
          <a:bodyPr/>
          <a:lstStyle/>
          <a:p>
            <a:r>
              <a:rPr lang="en-US" smtClean="0">
                <a:solidFill>
                  <a:schemeClr val="bg2">
                    <a:lumMod val="75000"/>
                  </a:schemeClr>
                </a:solidFill>
              </a:rPr>
              <a:t>The holy grail</a:t>
            </a:r>
            <a:endParaRPr lang="en-US">
              <a:solidFill>
                <a:schemeClr val="bg2">
                  <a:lumMod val="75000"/>
                </a:schemeClr>
              </a:solidFill>
            </a:endParaRPr>
          </a:p>
        </p:txBody>
      </p:sp>
      <p:sp>
        <p:nvSpPr>
          <p:cNvPr id="5" name="Rechteck 4"/>
          <p:cNvSpPr/>
          <p:nvPr/>
        </p:nvSpPr>
        <p:spPr bwMode="auto">
          <a:xfrm>
            <a:off x="2187260" y="1749377"/>
            <a:ext cx="2202287" cy="1764406"/>
          </a:xfrm>
          <a:prstGeom prst="rect">
            <a:avLst/>
          </a:prstGeom>
          <a:solidFill>
            <a:schemeClr val="bg1"/>
          </a:solidFill>
          <a:ln w="9525" cap="flat" cmpd="sng" algn="ctr">
            <a:solidFill>
              <a:schemeClr val="bg2">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bg2">
                  <a:lumMod val="75000"/>
                </a:schemeClr>
              </a:solidFill>
              <a:effectLst/>
              <a:latin typeface="Arial" pitchFamily="34" charset="0"/>
            </a:endParaRPr>
          </a:p>
        </p:txBody>
      </p:sp>
      <p:sp>
        <p:nvSpPr>
          <p:cNvPr id="7" name="Rechteck 6"/>
          <p:cNvSpPr/>
          <p:nvPr/>
        </p:nvSpPr>
        <p:spPr bwMode="auto">
          <a:xfrm>
            <a:off x="4700790" y="1749377"/>
            <a:ext cx="2202287" cy="1764406"/>
          </a:xfrm>
          <a:prstGeom prst="rect">
            <a:avLst/>
          </a:prstGeom>
          <a:solidFill>
            <a:schemeClr val="bg1"/>
          </a:solidFill>
          <a:ln w="9525" cap="flat" cmpd="sng" algn="ctr">
            <a:solidFill>
              <a:schemeClr val="bg2">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bg2">
                  <a:lumMod val="75000"/>
                </a:schemeClr>
              </a:solidFill>
              <a:effectLst/>
              <a:latin typeface="Arial" pitchFamily="34" charset="0"/>
            </a:endParaRPr>
          </a:p>
        </p:txBody>
      </p:sp>
      <p:sp>
        <p:nvSpPr>
          <p:cNvPr id="8" name="Rechteck 7"/>
          <p:cNvSpPr/>
          <p:nvPr/>
        </p:nvSpPr>
        <p:spPr bwMode="auto">
          <a:xfrm>
            <a:off x="2187260" y="3691941"/>
            <a:ext cx="2202287" cy="1764406"/>
          </a:xfrm>
          <a:prstGeom prst="rect">
            <a:avLst/>
          </a:prstGeom>
          <a:solidFill>
            <a:schemeClr val="bg1"/>
          </a:solidFill>
          <a:ln w="9525" cap="flat" cmpd="sng" algn="ctr">
            <a:solidFill>
              <a:schemeClr val="bg2">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bg2">
                  <a:lumMod val="75000"/>
                </a:schemeClr>
              </a:solidFill>
              <a:effectLst/>
              <a:latin typeface="Arial" pitchFamily="34" charset="0"/>
            </a:endParaRPr>
          </a:p>
        </p:txBody>
      </p:sp>
      <p:sp>
        <p:nvSpPr>
          <p:cNvPr id="9" name="Rechteck 8"/>
          <p:cNvSpPr/>
          <p:nvPr/>
        </p:nvSpPr>
        <p:spPr bwMode="auto">
          <a:xfrm>
            <a:off x="4700790" y="3691941"/>
            <a:ext cx="2202287" cy="1764406"/>
          </a:xfrm>
          <a:prstGeom prst="rect">
            <a:avLst/>
          </a:prstGeom>
          <a:solidFill>
            <a:schemeClr val="bg1"/>
          </a:solidFill>
          <a:ln w="9525" cap="flat" cmpd="sng" algn="ctr">
            <a:solidFill>
              <a:schemeClr val="bg2">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bg2">
                  <a:lumMod val="75000"/>
                </a:schemeClr>
              </a:solidFill>
              <a:effectLst/>
              <a:latin typeface="Arial" pitchFamily="34" charset="0"/>
            </a:endParaRPr>
          </a:p>
        </p:txBody>
      </p:sp>
      <p:sp>
        <p:nvSpPr>
          <p:cNvPr id="10" name="Textfeld 9"/>
          <p:cNvSpPr txBox="1"/>
          <p:nvPr/>
        </p:nvSpPr>
        <p:spPr>
          <a:xfrm>
            <a:off x="2523610" y="5486396"/>
            <a:ext cx="1529586" cy="307777"/>
          </a:xfrm>
          <a:prstGeom prst="rect">
            <a:avLst/>
          </a:prstGeom>
          <a:noFill/>
        </p:spPr>
        <p:txBody>
          <a:bodyPr wrap="none" rtlCol="0">
            <a:spAutoFit/>
          </a:bodyPr>
          <a:lstStyle/>
          <a:p>
            <a:r>
              <a:rPr lang="en-US" sz="1400" dirty="0" smtClean="0"/>
              <a:t>Practically useful</a:t>
            </a:r>
            <a:endParaRPr lang="en-US" sz="1400" dirty="0"/>
          </a:p>
        </p:txBody>
      </p:sp>
      <p:sp>
        <p:nvSpPr>
          <p:cNvPr id="11" name="Textfeld 10"/>
          <p:cNvSpPr txBox="1"/>
          <p:nvPr/>
        </p:nvSpPr>
        <p:spPr>
          <a:xfrm>
            <a:off x="4952181" y="5486396"/>
            <a:ext cx="1699504" cy="307777"/>
          </a:xfrm>
          <a:prstGeom prst="rect">
            <a:avLst/>
          </a:prstGeom>
          <a:noFill/>
        </p:spPr>
        <p:txBody>
          <a:bodyPr wrap="none" rtlCol="0">
            <a:spAutoFit/>
          </a:bodyPr>
          <a:lstStyle/>
          <a:p>
            <a:r>
              <a:rPr lang="en-US" sz="1400" smtClean="0"/>
              <a:t>Scientifically useful</a:t>
            </a:r>
            <a:endParaRPr lang="en-US" sz="1400"/>
          </a:p>
        </p:txBody>
      </p:sp>
      <p:sp>
        <p:nvSpPr>
          <p:cNvPr id="12" name="Textfeld 11"/>
          <p:cNvSpPr txBox="1"/>
          <p:nvPr/>
        </p:nvSpPr>
        <p:spPr>
          <a:xfrm>
            <a:off x="1028465" y="2477692"/>
            <a:ext cx="1040670" cy="307777"/>
          </a:xfrm>
          <a:prstGeom prst="rect">
            <a:avLst/>
          </a:prstGeom>
          <a:noFill/>
        </p:spPr>
        <p:txBody>
          <a:bodyPr wrap="none" rtlCol="0">
            <a:spAutoFit/>
          </a:bodyPr>
          <a:lstStyle/>
          <a:p>
            <a:r>
              <a:rPr lang="en-US" sz="1400" dirty="0" err="1" smtClean="0"/>
              <a:t>Relevatory</a:t>
            </a:r>
            <a:endParaRPr lang="en-US" sz="1400" dirty="0"/>
          </a:p>
        </p:txBody>
      </p:sp>
      <p:sp>
        <p:nvSpPr>
          <p:cNvPr id="13" name="Textfeld 12"/>
          <p:cNvSpPr txBox="1"/>
          <p:nvPr/>
        </p:nvSpPr>
        <p:spPr>
          <a:xfrm>
            <a:off x="949918" y="4420256"/>
            <a:ext cx="1119217" cy="307777"/>
          </a:xfrm>
          <a:prstGeom prst="rect">
            <a:avLst/>
          </a:prstGeom>
          <a:noFill/>
        </p:spPr>
        <p:txBody>
          <a:bodyPr wrap="none" rtlCol="0">
            <a:spAutoFit/>
          </a:bodyPr>
          <a:lstStyle/>
          <a:p>
            <a:r>
              <a:rPr lang="en-US" sz="1400" dirty="0" smtClean="0"/>
              <a:t>Incremental</a:t>
            </a:r>
            <a:endParaRPr lang="en-US" sz="1400" dirty="0"/>
          </a:p>
        </p:txBody>
      </p:sp>
      <p:sp>
        <p:nvSpPr>
          <p:cNvPr id="14" name="Textfeld 13"/>
          <p:cNvSpPr txBox="1"/>
          <p:nvPr/>
        </p:nvSpPr>
        <p:spPr>
          <a:xfrm>
            <a:off x="999611" y="3454340"/>
            <a:ext cx="1069524" cy="307777"/>
          </a:xfrm>
          <a:prstGeom prst="rect">
            <a:avLst/>
          </a:prstGeom>
          <a:noFill/>
        </p:spPr>
        <p:txBody>
          <a:bodyPr wrap="none" rtlCol="0">
            <a:spAutoFit/>
          </a:bodyPr>
          <a:lstStyle/>
          <a:p>
            <a:r>
              <a:rPr lang="en-US" sz="1400" b="1" dirty="0" smtClean="0"/>
              <a:t>Originality</a:t>
            </a:r>
            <a:endParaRPr lang="en-US" sz="1400" b="1" dirty="0"/>
          </a:p>
        </p:txBody>
      </p:sp>
      <p:sp>
        <p:nvSpPr>
          <p:cNvPr id="15" name="Textfeld 14"/>
          <p:cNvSpPr txBox="1"/>
          <p:nvPr/>
        </p:nvSpPr>
        <p:spPr>
          <a:xfrm>
            <a:off x="4231980" y="5821907"/>
            <a:ext cx="681597" cy="307777"/>
          </a:xfrm>
          <a:prstGeom prst="rect">
            <a:avLst/>
          </a:prstGeom>
          <a:noFill/>
        </p:spPr>
        <p:txBody>
          <a:bodyPr wrap="none" rtlCol="0">
            <a:spAutoFit/>
          </a:bodyPr>
          <a:lstStyle/>
          <a:p>
            <a:r>
              <a:rPr lang="en-US" sz="1400" b="1" dirty="0" smtClean="0"/>
              <a:t>Utility</a:t>
            </a:r>
            <a:endParaRPr lang="en-US" sz="1400" b="1" dirty="0"/>
          </a:p>
        </p:txBody>
      </p:sp>
      <p:sp>
        <p:nvSpPr>
          <p:cNvPr id="17" name="Rechteck 16"/>
          <p:cNvSpPr/>
          <p:nvPr/>
        </p:nvSpPr>
        <p:spPr>
          <a:xfrm>
            <a:off x="6353" y="6086554"/>
            <a:ext cx="9011523" cy="461665"/>
          </a:xfrm>
          <a:prstGeom prst="rect">
            <a:avLst/>
          </a:prstGeom>
        </p:spPr>
        <p:txBody>
          <a:bodyPr wrap="square">
            <a:spAutoFit/>
          </a:bodyPr>
          <a:lstStyle/>
          <a:p>
            <a:pPr algn="l"/>
            <a:r>
              <a:rPr lang="de-DE" sz="1200" dirty="0" err="1" smtClean="0">
                <a:latin typeface="Arial Narrow" pitchFamily="34" charset="0"/>
              </a:rPr>
              <a:t>adapted</a:t>
            </a:r>
            <a:r>
              <a:rPr lang="de-DE" sz="1200" dirty="0" smtClean="0">
                <a:latin typeface="Arial Narrow" pitchFamily="34" charset="0"/>
              </a:rPr>
              <a:t> </a:t>
            </a:r>
            <a:r>
              <a:rPr lang="de-DE" sz="1200" dirty="0" err="1" smtClean="0">
                <a:latin typeface="Arial Narrow" pitchFamily="34" charset="0"/>
              </a:rPr>
              <a:t>from</a:t>
            </a:r>
            <a:r>
              <a:rPr lang="de-DE" sz="1200" dirty="0" smtClean="0">
                <a:latin typeface="Arial Narrow" pitchFamily="34" charset="0"/>
              </a:rPr>
              <a:t> </a:t>
            </a:r>
            <a:r>
              <a:rPr lang="de-DE" sz="1200" dirty="0" err="1">
                <a:latin typeface="Arial Narrow" pitchFamily="34" charset="0"/>
              </a:rPr>
              <a:t>Corley</a:t>
            </a:r>
            <a:r>
              <a:rPr lang="de-DE" sz="1200" dirty="0">
                <a:latin typeface="Arial Narrow" pitchFamily="34" charset="0"/>
              </a:rPr>
              <a:t>, K. G., &amp; </a:t>
            </a:r>
            <a:r>
              <a:rPr lang="de-DE" sz="1200" dirty="0" err="1">
                <a:latin typeface="Arial Narrow" pitchFamily="34" charset="0"/>
              </a:rPr>
              <a:t>Gioia</a:t>
            </a:r>
            <a:r>
              <a:rPr lang="de-DE" sz="1200" dirty="0">
                <a:latin typeface="Arial Narrow" pitchFamily="34" charset="0"/>
              </a:rPr>
              <a:t>, D. A. (2011). </a:t>
            </a:r>
            <a:r>
              <a:rPr lang="de-DE" sz="1200" dirty="0" err="1">
                <a:latin typeface="Arial Narrow" pitchFamily="34" charset="0"/>
              </a:rPr>
              <a:t>Building</a:t>
            </a:r>
            <a:r>
              <a:rPr lang="de-DE" sz="1200" dirty="0">
                <a:latin typeface="Arial Narrow" pitchFamily="34" charset="0"/>
              </a:rPr>
              <a:t> </a:t>
            </a:r>
            <a:r>
              <a:rPr lang="de-DE" sz="1200" dirty="0" err="1">
                <a:latin typeface="Arial Narrow" pitchFamily="34" charset="0"/>
              </a:rPr>
              <a:t>Theory</a:t>
            </a:r>
            <a:r>
              <a:rPr lang="de-DE" sz="1200" dirty="0">
                <a:latin typeface="Arial Narrow" pitchFamily="34" charset="0"/>
              </a:rPr>
              <a:t> </a:t>
            </a:r>
            <a:r>
              <a:rPr lang="de-DE" sz="1200" dirty="0" err="1">
                <a:latin typeface="Arial Narrow" pitchFamily="34" charset="0"/>
              </a:rPr>
              <a:t>About</a:t>
            </a:r>
            <a:r>
              <a:rPr lang="de-DE" sz="1200" dirty="0">
                <a:latin typeface="Arial Narrow" pitchFamily="34" charset="0"/>
              </a:rPr>
              <a:t> </a:t>
            </a:r>
            <a:r>
              <a:rPr lang="de-DE" sz="1200" dirty="0" err="1">
                <a:latin typeface="Arial Narrow" pitchFamily="34" charset="0"/>
              </a:rPr>
              <a:t>Theory</a:t>
            </a:r>
            <a:r>
              <a:rPr lang="de-DE" sz="1200" dirty="0">
                <a:latin typeface="Arial Narrow" pitchFamily="34" charset="0"/>
              </a:rPr>
              <a:t> </a:t>
            </a:r>
            <a:r>
              <a:rPr lang="de-DE" sz="1200" dirty="0" err="1">
                <a:latin typeface="Arial Narrow" pitchFamily="34" charset="0"/>
              </a:rPr>
              <a:t>Building</a:t>
            </a:r>
            <a:r>
              <a:rPr lang="de-DE" sz="1200" dirty="0">
                <a:latin typeface="Arial Narrow" pitchFamily="34" charset="0"/>
              </a:rPr>
              <a:t>: </a:t>
            </a:r>
            <a:r>
              <a:rPr lang="de-DE" sz="1200" dirty="0" err="1">
                <a:latin typeface="Arial Narrow" pitchFamily="34" charset="0"/>
              </a:rPr>
              <a:t>What</a:t>
            </a:r>
            <a:r>
              <a:rPr lang="de-DE" sz="1200" dirty="0">
                <a:latin typeface="Arial Narrow" pitchFamily="34" charset="0"/>
              </a:rPr>
              <a:t> </a:t>
            </a:r>
            <a:r>
              <a:rPr lang="de-DE" sz="1200" dirty="0" err="1">
                <a:latin typeface="Arial Narrow" pitchFamily="34" charset="0"/>
              </a:rPr>
              <a:t>Constitutes</a:t>
            </a:r>
            <a:r>
              <a:rPr lang="de-DE" sz="1200" dirty="0">
                <a:latin typeface="Arial Narrow" pitchFamily="34" charset="0"/>
              </a:rPr>
              <a:t> A </a:t>
            </a:r>
            <a:r>
              <a:rPr lang="de-DE" sz="1200" dirty="0" err="1">
                <a:latin typeface="Arial Narrow" pitchFamily="34" charset="0"/>
              </a:rPr>
              <a:t>Theoretical</a:t>
            </a:r>
            <a:r>
              <a:rPr lang="de-DE" sz="1200" dirty="0">
                <a:latin typeface="Arial Narrow" pitchFamily="34" charset="0"/>
              </a:rPr>
              <a:t> </a:t>
            </a:r>
            <a:r>
              <a:rPr lang="de-DE" sz="1200" dirty="0" err="1">
                <a:latin typeface="Arial Narrow" pitchFamily="34" charset="0"/>
              </a:rPr>
              <a:t>Contribution</a:t>
            </a:r>
            <a:r>
              <a:rPr lang="de-DE" sz="1200" dirty="0">
                <a:latin typeface="Arial Narrow" pitchFamily="34" charset="0"/>
              </a:rPr>
              <a:t>? </a:t>
            </a:r>
            <a:endParaRPr lang="de-DE" sz="1200" dirty="0" smtClean="0">
              <a:latin typeface="Arial Narrow" pitchFamily="34" charset="0"/>
            </a:endParaRPr>
          </a:p>
          <a:p>
            <a:pPr algn="l"/>
            <a:r>
              <a:rPr lang="de-DE" sz="1200" dirty="0" err="1" smtClean="0">
                <a:latin typeface="Arial Narrow" pitchFamily="34" charset="0"/>
              </a:rPr>
              <a:t>Academy</a:t>
            </a:r>
            <a:r>
              <a:rPr lang="de-DE" sz="1200" dirty="0" smtClean="0">
                <a:latin typeface="Arial Narrow" pitchFamily="34" charset="0"/>
              </a:rPr>
              <a:t> </a:t>
            </a:r>
            <a:r>
              <a:rPr lang="de-DE" sz="1200" dirty="0" err="1">
                <a:latin typeface="Arial Narrow" pitchFamily="34" charset="0"/>
              </a:rPr>
              <a:t>of</a:t>
            </a:r>
            <a:r>
              <a:rPr lang="de-DE" sz="1200" dirty="0">
                <a:latin typeface="Arial Narrow" pitchFamily="34" charset="0"/>
              </a:rPr>
              <a:t> Management Review, 36(1), 12-32.</a:t>
            </a:r>
          </a:p>
        </p:txBody>
      </p:sp>
    </p:spTree>
    <p:extLst>
      <p:ext uri="{BB962C8B-B14F-4D97-AF65-F5344CB8AC3E}">
        <p14:creationId xmlns:p14="http://schemas.microsoft.com/office/powerpoint/2010/main" val="2395282104"/>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dirty="0" smtClean="0"/>
              <a:t>Why do we want to do research?</a:t>
            </a:r>
            <a:endParaRPr lang="en-US" dirty="0"/>
          </a:p>
        </p:txBody>
      </p:sp>
      <p:sp>
        <p:nvSpPr>
          <p:cNvPr id="6" name="Textplatzhalter 5"/>
          <p:cNvSpPr>
            <a:spLocks noGrp="1"/>
          </p:cNvSpPr>
          <p:nvPr>
            <p:ph type="body" sz="quarter" idx="12"/>
          </p:nvPr>
        </p:nvSpPr>
        <p:spPr/>
        <p:txBody>
          <a:bodyPr/>
          <a:lstStyle/>
          <a:p>
            <a:r>
              <a:rPr lang="en-US" smtClean="0">
                <a:solidFill>
                  <a:schemeClr val="bg2">
                    <a:lumMod val="75000"/>
                  </a:schemeClr>
                </a:solidFill>
              </a:rPr>
              <a:t>The holy grail</a:t>
            </a:r>
            <a:endParaRPr lang="en-US">
              <a:solidFill>
                <a:schemeClr val="bg2">
                  <a:lumMod val="75000"/>
                </a:schemeClr>
              </a:solidFill>
            </a:endParaRPr>
          </a:p>
        </p:txBody>
      </p:sp>
      <p:sp>
        <p:nvSpPr>
          <p:cNvPr id="5" name="Rechteck 4"/>
          <p:cNvSpPr/>
          <p:nvPr/>
        </p:nvSpPr>
        <p:spPr bwMode="auto">
          <a:xfrm>
            <a:off x="2187260" y="1749377"/>
            <a:ext cx="2202287" cy="1764406"/>
          </a:xfrm>
          <a:prstGeom prst="rect">
            <a:avLst/>
          </a:prstGeom>
          <a:solidFill>
            <a:schemeClr val="bg1"/>
          </a:solidFill>
          <a:ln w="9525" cap="flat" cmpd="sng" algn="ctr">
            <a:solidFill>
              <a:schemeClr val="bg2">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bg2">
                  <a:lumMod val="75000"/>
                </a:schemeClr>
              </a:solidFill>
              <a:effectLst/>
              <a:latin typeface="Arial" pitchFamily="34" charset="0"/>
            </a:endParaRPr>
          </a:p>
        </p:txBody>
      </p:sp>
      <p:sp>
        <p:nvSpPr>
          <p:cNvPr id="7" name="Rechteck 6"/>
          <p:cNvSpPr/>
          <p:nvPr/>
        </p:nvSpPr>
        <p:spPr bwMode="auto">
          <a:xfrm>
            <a:off x="4700790" y="1749377"/>
            <a:ext cx="2202287" cy="1764406"/>
          </a:xfrm>
          <a:prstGeom prst="rect">
            <a:avLst/>
          </a:prstGeom>
          <a:solidFill>
            <a:schemeClr val="bg1"/>
          </a:solidFill>
          <a:ln w="9525" cap="flat" cmpd="sng" algn="ctr">
            <a:solidFill>
              <a:schemeClr val="bg2">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bg2">
                  <a:lumMod val="75000"/>
                </a:schemeClr>
              </a:solidFill>
              <a:effectLst/>
              <a:latin typeface="Arial" pitchFamily="34" charset="0"/>
            </a:endParaRPr>
          </a:p>
        </p:txBody>
      </p:sp>
      <p:sp>
        <p:nvSpPr>
          <p:cNvPr id="8" name="Rechteck 7"/>
          <p:cNvSpPr/>
          <p:nvPr/>
        </p:nvSpPr>
        <p:spPr bwMode="auto">
          <a:xfrm>
            <a:off x="2187260" y="3691941"/>
            <a:ext cx="2202287" cy="1764406"/>
          </a:xfrm>
          <a:prstGeom prst="rect">
            <a:avLst/>
          </a:prstGeom>
          <a:solidFill>
            <a:schemeClr val="bg1"/>
          </a:solidFill>
          <a:ln w="9525" cap="flat" cmpd="sng" algn="ctr">
            <a:solidFill>
              <a:schemeClr val="bg2">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bg2">
                  <a:lumMod val="75000"/>
                </a:schemeClr>
              </a:solidFill>
              <a:effectLst/>
              <a:latin typeface="Arial" pitchFamily="34" charset="0"/>
            </a:endParaRPr>
          </a:p>
        </p:txBody>
      </p:sp>
      <p:sp>
        <p:nvSpPr>
          <p:cNvPr id="9" name="Rechteck 8"/>
          <p:cNvSpPr/>
          <p:nvPr/>
        </p:nvSpPr>
        <p:spPr bwMode="auto">
          <a:xfrm>
            <a:off x="4700790" y="3691941"/>
            <a:ext cx="2202287" cy="1764406"/>
          </a:xfrm>
          <a:prstGeom prst="rect">
            <a:avLst/>
          </a:prstGeom>
          <a:solidFill>
            <a:schemeClr val="bg1"/>
          </a:solidFill>
          <a:ln w="9525" cap="flat" cmpd="sng" algn="ctr">
            <a:solidFill>
              <a:schemeClr val="bg2">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bg2">
                  <a:lumMod val="75000"/>
                </a:schemeClr>
              </a:solidFill>
              <a:effectLst/>
              <a:latin typeface="Arial" pitchFamily="34" charset="0"/>
            </a:endParaRPr>
          </a:p>
        </p:txBody>
      </p:sp>
      <p:sp>
        <p:nvSpPr>
          <p:cNvPr id="10" name="Textfeld 9"/>
          <p:cNvSpPr txBox="1"/>
          <p:nvPr/>
        </p:nvSpPr>
        <p:spPr>
          <a:xfrm>
            <a:off x="2523610" y="5486396"/>
            <a:ext cx="1529586" cy="307777"/>
          </a:xfrm>
          <a:prstGeom prst="rect">
            <a:avLst/>
          </a:prstGeom>
          <a:noFill/>
        </p:spPr>
        <p:txBody>
          <a:bodyPr wrap="none" rtlCol="0">
            <a:spAutoFit/>
          </a:bodyPr>
          <a:lstStyle/>
          <a:p>
            <a:r>
              <a:rPr lang="en-US" sz="1400" dirty="0" smtClean="0"/>
              <a:t>Practically useful</a:t>
            </a:r>
            <a:endParaRPr lang="en-US" sz="1400" dirty="0"/>
          </a:p>
        </p:txBody>
      </p:sp>
      <p:sp>
        <p:nvSpPr>
          <p:cNvPr id="11" name="Textfeld 10"/>
          <p:cNvSpPr txBox="1"/>
          <p:nvPr/>
        </p:nvSpPr>
        <p:spPr>
          <a:xfrm>
            <a:off x="4952181" y="5486396"/>
            <a:ext cx="1699504" cy="307777"/>
          </a:xfrm>
          <a:prstGeom prst="rect">
            <a:avLst/>
          </a:prstGeom>
          <a:noFill/>
        </p:spPr>
        <p:txBody>
          <a:bodyPr wrap="none" rtlCol="0">
            <a:spAutoFit/>
          </a:bodyPr>
          <a:lstStyle/>
          <a:p>
            <a:r>
              <a:rPr lang="en-US" sz="1400" smtClean="0"/>
              <a:t>Scientifically useful</a:t>
            </a:r>
            <a:endParaRPr lang="en-US" sz="1400"/>
          </a:p>
        </p:txBody>
      </p:sp>
      <p:sp>
        <p:nvSpPr>
          <p:cNvPr id="12" name="Textfeld 11"/>
          <p:cNvSpPr txBox="1"/>
          <p:nvPr/>
        </p:nvSpPr>
        <p:spPr>
          <a:xfrm>
            <a:off x="1028465" y="2477692"/>
            <a:ext cx="1040670" cy="307777"/>
          </a:xfrm>
          <a:prstGeom prst="rect">
            <a:avLst/>
          </a:prstGeom>
          <a:noFill/>
        </p:spPr>
        <p:txBody>
          <a:bodyPr wrap="none" rtlCol="0">
            <a:spAutoFit/>
          </a:bodyPr>
          <a:lstStyle/>
          <a:p>
            <a:r>
              <a:rPr lang="en-US" sz="1400" dirty="0" err="1" smtClean="0"/>
              <a:t>Relevatory</a:t>
            </a:r>
            <a:endParaRPr lang="en-US" sz="1400" dirty="0"/>
          </a:p>
        </p:txBody>
      </p:sp>
      <p:sp>
        <p:nvSpPr>
          <p:cNvPr id="13" name="Textfeld 12"/>
          <p:cNvSpPr txBox="1"/>
          <p:nvPr/>
        </p:nvSpPr>
        <p:spPr>
          <a:xfrm>
            <a:off x="949918" y="4420256"/>
            <a:ext cx="1119217" cy="307777"/>
          </a:xfrm>
          <a:prstGeom prst="rect">
            <a:avLst/>
          </a:prstGeom>
          <a:noFill/>
        </p:spPr>
        <p:txBody>
          <a:bodyPr wrap="none" rtlCol="0">
            <a:spAutoFit/>
          </a:bodyPr>
          <a:lstStyle/>
          <a:p>
            <a:r>
              <a:rPr lang="en-US" sz="1400" dirty="0" smtClean="0"/>
              <a:t>Incremental</a:t>
            </a:r>
            <a:endParaRPr lang="en-US" sz="1400" dirty="0"/>
          </a:p>
        </p:txBody>
      </p:sp>
      <p:sp>
        <p:nvSpPr>
          <p:cNvPr id="14" name="Textfeld 13"/>
          <p:cNvSpPr txBox="1"/>
          <p:nvPr/>
        </p:nvSpPr>
        <p:spPr>
          <a:xfrm>
            <a:off x="999611" y="3454340"/>
            <a:ext cx="1069524" cy="307777"/>
          </a:xfrm>
          <a:prstGeom prst="rect">
            <a:avLst/>
          </a:prstGeom>
          <a:noFill/>
        </p:spPr>
        <p:txBody>
          <a:bodyPr wrap="none" rtlCol="0">
            <a:spAutoFit/>
          </a:bodyPr>
          <a:lstStyle/>
          <a:p>
            <a:r>
              <a:rPr lang="en-US" sz="1400" b="1" dirty="0" smtClean="0"/>
              <a:t>Originality</a:t>
            </a:r>
            <a:endParaRPr lang="en-US" sz="1400" b="1" dirty="0"/>
          </a:p>
        </p:txBody>
      </p:sp>
      <p:sp>
        <p:nvSpPr>
          <p:cNvPr id="15" name="Textfeld 14"/>
          <p:cNvSpPr txBox="1"/>
          <p:nvPr/>
        </p:nvSpPr>
        <p:spPr>
          <a:xfrm>
            <a:off x="4231980" y="5821907"/>
            <a:ext cx="681597" cy="307777"/>
          </a:xfrm>
          <a:prstGeom prst="rect">
            <a:avLst/>
          </a:prstGeom>
          <a:noFill/>
        </p:spPr>
        <p:txBody>
          <a:bodyPr wrap="none" rtlCol="0">
            <a:spAutoFit/>
          </a:bodyPr>
          <a:lstStyle/>
          <a:p>
            <a:r>
              <a:rPr lang="en-US" sz="1400" b="1" dirty="0" smtClean="0"/>
              <a:t>Utility</a:t>
            </a:r>
            <a:endParaRPr lang="en-US" sz="1400" b="1" dirty="0"/>
          </a:p>
        </p:txBody>
      </p:sp>
      <p:sp>
        <p:nvSpPr>
          <p:cNvPr id="17" name="Rechteck 16"/>
          <p:cNvSpPr/>
          <p:nvPr/>
        </p:nvSpPr>
        <p:spPr>
          <a:xfrm>
            <a:off x="6353" y="6086554"/>
            <a:ext cx="9011523" cy="461665"/>
          </a:xfrm>
          <a:prstGeom prst="rect">
            <a:avLst/>
          </a:prstGeom>
        </p:spPr>
        <p:txBody>
          <a:bodyPr wrap="square">
            <a:spAutoFit/>
          </a:bodyPr>
          <a:lstStyle/>
          <a:p>
            <a:pPr algn="l"/>
            <a:r>
              <a:rPr lang="de-DE" sz="1200" dirty="0" err="1" smtClean="0">
                <a:latin typeface="Arial Narrow" pitchFamily="34" charset="0"/>
              </a:rPr>
              <a:t>adapted</a:t>
            </a:r>
            <a:r>
              <a:rPr lang="de-DE" sz="1200" dirty="0" smtClean="0">
                <a:latin typeface="Arial Narrow" pitchFamily="34" charset="0"/>
              </a:rPr>
              <a:t> </a:t>
            </a:r>
            <a:r>
              <a:rPr lang="de-DE" sz="1200" dirty="0" err="1" smtClean="0">
                <a:latin typeface="Arial Narrow" pitchFamily="34" charset="0"/>
              </a:rPr>
              <a:t>from</a:t>
            </a:r>
            <a:r>
              <a:rPr lang="de-DE" sz="1200" dirty="0" smtClean="0">
                <a:latin typeface="Arial Narrow" pitchFamily="34" charset="0"/>
              </a:rPr>
              <a:t> </a:t>
            </a:r>
            <a:r>
              <a:rPr lang="de-DE" sz="1200" dirty="0" err="1">
                <a:latin typeface="Arial Narrow" pitchFamily="34" charset="0"/>
              </a:rPr>
              <a:t>Corley</a:t>
            </a:r>
            <a:r>
              <a:rPr lang="de-DE" sz="1200" dirty="0">
                <a:latin typeface="Arial Narrow" pitchFamily="34" charset="0"/>
              </a:rPr>
              <a:t>, K. G., &amp; </a:t>
            </a:r>
            <a:r>
              <a:rPr lang="de-DE" sz="1200" dirty="0" err="1">
                <a:latin typeface="Arial Narrow" pitchFamily="34" charset="0"/>
              </a:rPr>
              <a:t>Gioia</a:t>
            </a:r>
            <a:r>
              <a:rPr lang="de-DE" sz="1200" dirty="0">
                <a:latin typeface="Arial Narrow" pitchFamily="34" charset="0"/>
              </a:rPr>
              <a:t>, D. A. (2011). </a:t>
            </a:r>
            <a:r>
              <a:rPr lang="de-DE" sz="1200" dirty="0" err="1">
                <a:latin typeface="Arial Narrow" pitchFamily="34" charset="0"/>
              </a:rPr>
              <a:t>Building</a:t>
            </a:r>
            <a:r>
              <a:rPr lang="de-DE" sz="1200" dirty="0">
                <a:latin typeface="Arial Narrow" pitchFamily="34" charset="0"/>
              </a:rPr>
              <a:t> </a:t>
            </a:r>
            <a:r>
              <a:rPr lang="de-DE" sz="1200" dirty="0" err="1">
                <a:latin typeface="Arial Narrow" pitchFamily="34" charset="0"/>
              </a:rPr>
              <a:t>Theory</a:t>
            </a:r>
            <a:r>
              <a:rPr lang="de-DE" sz="1200" dirty="0">
                <a:latin typeface="Arial Narrow" pitchFamily="34" charset="0"/>
              </a:rPr>
              <a:t> </a:t>
            </a:r>
            <a:r>
              <a:rPr lang="de-DE" sz="1200" dirty="0" err="1">
                <a:latin typeface="Arial Narrow" pitchFamily="34" charset="0"/>
              </a:rPr>
              <a:t>About</a:t>
            </a:r>
            <a:r>
              <a:rPr lang="de-DE" sz="1200" dirty="0">
                <a:latin typeface="Arial Narrow" pitchFamily="34" charset="0"/>
              </a:rPr>
              <a:t> </a:t>
            </a:r>
            <a:r>
              <a:rPr lang="de-DE" sz="1200" dirty="0" err="1">
                <a:latin typeface="Arial Narrow" pitchFamily="34" charset="0"/>
              </a:rPr>
              <a:t>Theory</a:t>
            </a:r>
            <a:r>
              <a:rPr lang="de-DE" sz="1200" dirty="0">
                <a:latin typeface="Arial Narrow" pitchFamily="34" charset="0"/>
              </a:rPr>
              <a:t> </a:t>
            </a:r>
            <a:r>
              <a:rPr lang="de-DE" sz="1200" dirty="0" err="1">
                <a:latin typeface="Arial Narrow" pitchFamily="34" charset="0"/>
              </a:rPr>
              <a:t>Building</a:t>
            </a:r>
            <a:r>
              <a:rPr lang="de-DE" sz="1200" dirty="0">
                <a:latin typeface="Arial Narrow" pitchFamily="34" charset="0"/>
              </a:rPr>
              <a:t>: </a:t>
            </a:r>
            <a:r>
              <a:rPr lang="de-DE" sz="1200" dirty="0" err="1">
                <a:latin typeface="Arial Narrow" pitchFamily="34" charset="0"/>
              </a:rPr>
              <a:t>What</a:t>
            </a:r>
            <a:r>
              <a:rPr lang="de-DE" sz="1200" dirty="0">
                <a:latin typeface="Arial Narrow" pitchFamily="34" charset="0"/>
              </a:rPr>
              <a:t> </a:t>
            </a:r>
            <a:r>
              <a:rPr lang="de-DE" sz="1200" dirty="0" err="1">
                <a:latin typeface="Arial Narrow" pitchFamily="34" charset="0"/>
              </a:rPr>
              <a:t>Constitutes</a:t>
            </a:r>
            <a:r>
              <a:rPr lang="de-DE" sz="1200" dirty="0">
                <a:latin typeface="Arial Narrow" pitchFamily="34" charset="0"/>
              </a:rPr>
              <a:t> A </a:t>
            </a:r>
            <a:r>
              <a:rPr lang="de-DE" sz="1200" dirty="0" err="1">
                <a:latin typeface="Arial Narrow" pitchFamily="34" charset="0"/>
              </a:rPr>
              <a:t>Theoretical</a:t>
            </a:r>
            <a:r>
              <a:rPr lang="de-DE" sz="1200" dirty="0">
                <a:latin typeface="Arial Narrow" pitchFamily="34" charset="0"/>
              </a:rPr>
              <a:t> </a:t>
            </a:r>
            <a:r>
              <a:rPr lang="de-DE" sz="1200" dirty="0" err="1">
                <a:latin typeface="Arial Narrow" pitchFamily="34" charset="0"/>
              </a:rPr>
              <a:t>Contribution</a:t>
            </a:r>
            <a:r>
              <a:rPr lang="de-DE" sz="1200" dirty="0">
                <a:latin typeface="Arial Narrow" pitchFamily="34" charset="0"/>
              </a:rPr>
              <a:t>? </a:t>
            </a:r>
            <a:endParaRPr lang="de-DE" sz="1200" dirty="0" smtClean="0">
              <a:latin typeface="Arial Narrow" pitchFamily="34" charset="0"/>
            </a:endParaRPr>
          </a:p>
          <a:p>
            <a:pPr algn="l"/>
            <a:r>
              <a:rPr lang="de-DE" sz="1200" dirty="0" err="1" smtClean="0">
                <a:latin typeface="Arial Narrow" pitchFamily="34" charset="0"/>
              </a:rPr>
              <a:t>Academy</a:t>
            </a:r>
            <a:r>
              <a:rPr lang="de-DE" sz="1200" dirty="0" smtClean="0">
                <a:latin typeface="Arial Narrow" pitchFamily="34" charset="0"/>
              </a:rPr>
              <a:t> </a:t>
            </a:r>
            <a:r>
              <a:rPr lang="de-DE" sz="1200" dirty="0" err="1">
                <a:latin typeface="Arial Narrow" pitchFamily="34" charset="0"/>
              </a:rPr>
              <a:t>of</a:t>
            </a:r>
            <a:r>
              <a:rPr lang="de-DE" sz="1200" dirty="0">
                <a:latin typeface="Arial Narrow" pitchFamily="34" charset="0"/>
              </a:rPr>
              <a:t> Management Review, 36(1), 12-32.</a:t>
            </a:r>
          </a:p>
        </p:txBody>
      </p:sp>
      <p:sp>
        <p:nvSpPr>
          <p:cNvPr id="3" name="Rechteck 2"/>
          <p:cNvSpPr/>
          <p:nvPr/>
        </p:nvSpPr>
        <p:spPr bwMode="auto">
          <a:xfrm>
            <a:off x="4855150" y="4728032"/>
            <a:ext cx="1783471" cy="606623"/>
          </a:xfrm>
          <a:prstGeom prst="rect">
            <a:avLst/>
          </a:prstGeom>
          <a:solidFill>
            <a:schemeClr val="bg1">
              <a:lumMod val="85000"/>
            </a:schemeClr>
          </a:solidFill>
          <a:ln w="9525" cap="flat" cmpd="sng" algn="ctr">
            <a:solidFill>
              <a:schemeClr val="bg2">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1800" b="1" i="0" u="none" strike="noStrike" cap="none" normalizeH="0" baseline="0" dirty="0" smtClean="0">
              <a:ln>
                <a:noFill/>
              </a:ln>
              <a:solidFill>
                <a:schemeClr val="bg2">
                  <a:lumMod val="75000"/>
                </a:schemeClr>
              </a:solidFill>
              <a:effectLst/>
              <a:latin typeface="Arial" pitchFamily="34" charset="0"/>
            </a:endParaRPr>
          </a:p>
        </p:txBody>
      </p:sp>
    </p:spTree>
    <p:extLst>
      <p:ext uri="{BB962C8B-B14F-4D97-AF65-F5344CB8AC3E}">
        <p14:creationId xmlns:p14="http://schemas.microsoft.com/office/powerpoint/2010/main" val="3024438774"/>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dirty="0" smtClean="0"/>
              <a:t>Why do we want to do research?</a:t>
            </a:r>
            <a:endParaRPr lang="en-US" dirty="0"/>
          </a:p>
        </p:txBody>
      </p:sp>
      <p:sp>
        <p:nvSpPr>
          <p:cNvPr id="6" name="Textplatzhalter 5"/>
          <p:cNvSpPr>
            <a:spLocks noGrp="1"/>
          </p:cNvSpPr>
          <p:nvPr>
            <p:ph type="body" sz="quarter" idx="12"/>
          </p:nvPr>
        </p:nvSpPr>
        <p:spPr/>
        <p:txBody>
          <a:bodyPr/>
          <a:lstStyle/>
          <a:p>
            <a:r>
              <a:rPr lang="en-US" smtClean="0">
                <a:solidFill>
                  <a:schemeClr val="bg2">
                    <a:lumMod val="75000"/>
                  </a:schemeClr>
                </a:solidFill>
              </a:rPr>
              <a:t>The holy grail</a:t>
            </a:r>
            <a:endParaRPr lang="en-US">
              <a:solidFill>
                <a:schemeClr val="bg2">
                  <a:lumMod val="75000"/>
                </a:schemeClr>
              </a:solidFill>
            </a:endParaRPr>
          </a:p>
        </p:txBody>
      </p:sp>
      <p:sp>
        <p:nvSpPr>
          <p:cNvPr id="5" name="Rechteck 4"/>
          <p:cNvSpPr/>
          <p:nvPr/>
        </p:nvSpPr>
        <p:spPr bwMode="auto">
          <a:xfrm>
            <a:off x="2187260" y="1749377"/>
            <a:ext cx="2202287" cy="1764406"/>
          </a:xfrm>
          <a:prstGeom prst="rect">
            <a:avLst/>
          </a:prstGeom>
          <a:solidFill>
            <a:schemeClr val="bg1"/>
          </a:solidFill>
          <a:ln w="9525" cap="flat" cmpd="sng" algn="ctr">
            <a:solidFill>
              <a:schemeClr val="bg2">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bg2">
                  <a:lumMod val="75000"/>
                </a:schemeClr>
              </a:solidFill>
              <a:effectLst/>
              <a:latin typeface="Arial" pitchFamily="34" charset="0"/>
            </a:endParaRPr>
          </a:p>
        </p:txBody>
      </p:sp>
      <p:sp>
        <p:nvSpPr>
          <p:cNvPr id="7" name="Rechteck 6"/>
          <p:cNvSpPr/>
          <p:nvPr/>
        </p:nvSpPr>
        <p:spPr bwMode="auto">
          <a:xfrm>
            <a:off x="4700790" y="1749377"/>
            <a:ext cx="2202287" cy="1764406"/>
          </a:xfrm>
          <a:prstGeom prst="rect">
            <a:avLst/>
          </a:prstGeom>
          <a:solidFill>
            <a:schemeClr val="bg1"/>
          </a:solidFill>
          <a:ln w="9525" cap="flat" cmpd="sng" algn="ctr">
            <a:solidFill>
              <a:schemeClr val="bg2">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bg2">
                  <a:lumMod val="75000"/>
                </a:schemeClr>
              </a:solidFill>
              <a:effectLst/>
              <a:latin typeface="Arial" pitchFamily="34" charset="0"/>
            </a:endParaRPr>
          </a:p>
        </p:txBody>
      </p:sp>
      <p:sp>
        <p:nvSpPr>
          <p:cNvPr id="8" name="Rechteck 7"/>
          <p:cNvSpPr/>
          <p:nvPr/>
        </p:nvSpPr>
        <p:spPr bwMode="auto">
          <a:xfrm>
            <a:off x="2187260" y="3691941"/>
            <a:ext cx="2202287" cy="1764406"/>
          </a:xfrm>
          <a:prstGeom prst="rect">
            <a:avLst/>
          </a:prstGeom>
          <a:solidFill>
            <a:schemeClr val="bg1"/>
          </a:solidFill>
          <a:ln w="9525" cap="flat" cmpd="sng" algn="ctr">
            <a:solidFill>
              <a:schemeClr val="bg2">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bg2">
                  <a:lumMod val="75000"/>
                </a:schemeClr>
              </a:solidFill>
              <a:effectLst/>
              <a:latin typeface="Arial" pitchFamily="34" charset="0"/>
            </a:endParaRPr>
          </a:p>
        </p:txBody>
      </p:sp>
      <p:sp>
        <p:nvSpPr>
          <p:cNvPr id="9" name="Rechteck 8"/>
          <p:cNvSpPr/>
          <p:nvPr/>
        </p:nvSpPr>
        <p:spPr bwMode="auto">
          <a:xfrm>
            <a:off x="4700790" y="3691941"/>
            <a:ext cx="2202287" cy="1764406"/>
          </a:xfrm>
          <a:prstGeom prst="rect">
            <a:avLst/>
          </a:prstGeom>
          <a:solidFill>
            <a:schemeClr val="bg1"/>
          </a:solidFill>
          <a:ln w="9525" cap="flat" cmpd="sng" algn="ctr">
            <a:solidFill>
              <a:schemeClr val="bg2">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bg2">
                  <a:lumMod val="75000"/>
                </a:schemeClr>
              </a:solidFill>
              <a:effectLst/>
              <a:latin typeface="Arial" pitchFamily="34" charset="0"/>
            </a:endParaRPr>
          </a:p>
        </p:txBody>
      </p:sp>
      <p:sp>
        <p:nvSpPr>
          <p:cNvPr id="10" name="Textfeld 9"/>
          <p:cNvSpPr txBox="1"/>
          <p:nvPr/>
        </p:nvSpPr>
        <p:spPr>
          <a:xfrm>
            <a:off x="2523610" y="5486396"/>
            <a:ext cx="1529586" cy="307777"/>
          </a:xfrm>
          <a:prstGeom prst="rect">
            <a:avLst/>
          </a:prstGeom>
          <a:noFill/>
        </p:spPr>
        <p:txBody>
          <a:bodyPr wrap="none" rtlCol="0">
            <a:spAutoFit/>
          </a:bodyPr>
          <a:lstStyle/>
          <a:p>
            <a:r>
              <a:rPr lang="en-US" sz="1400" dirty="0" smtClean="0"/>
              <a:t>Practically useful</a:t>
            </a:r>
            <a:endParaRPr lang="en-US" sz="1400" dirty="0"/>
          </a:p>
        </p:txBody>
      </p:sp>
      <p:sp>
        <p:nvSpPr>
          <p:cNvPr id="11" name="Textfeld 10"/>
          <p:cNvSpPr txBox="1"/>
          <p:nvPr/>
        </p:nvSpPr>
        <p:spPr>
          <a:xfrm>
            <a:off x="4952181" y="5486396"/>
            <a:ext cx="1699504" cy="307777"/>
          </a:xfrm>
          <a:prstGeom prst="rect">
            <a:avLst/>
          </a:prstGeom>
          <a:noFill/>
        </p:spPr>
        <p:txBody>
          <a:bodyPr wrap="none" rtlCol="0">
            <a:spAutoFit/>
          </a:bodyPr>
          <a:lstStyle/>
          <a:p>
            <a:r>
              <a:rPr lang="en-US" sz="1400" smtClean="0"/>
              <a:t>Scientifically useful</a:t>
            </a:r>
            <a:endParaRPr lang="en-US" sz="1400"/>
          </a:p>
        </p:txBody>
      </p:sp>
      <p:sp>
        <p:nvSpPr>
          <p:cNvPr id="12" name="Textfeld 11"/>
          <p:cNvSpPr txBox="1"/>
          <p:nvPr/>
        </p:nvSpPr>
        <p:spPr>
          <a:xfrm>
            <a:off x="1028465" y="2477692"/>
            <a:ext cx="1040670" cy="307777"/>
          </a:xfrm>
          <a:prstGeom prst="rect">
            <a:avLst/>
          </a:prstGeom>
          <a:noFill/>
        </p:spPr>
        <p:txBody>
          <a:bodyPr wrap="none" rtlCol="0">
            <a:spAutoFit/>
          </a:bodyPr>
          <a:lstStyle/>
          <a:p>
            <a:r>
              <a:rPr lang="en-US" sz="1400" dirty="0" err="1" smtClean="0"/>
              <a:t>Relevatory</a:t>
            </a:r>
            <a:endParaRPr lang="en-US" sz="1400" dirty="0"/>
          </a:p>
        </p:txBody>
      </p:sp>
      <p:sp>
        <p:nvSpPr>
          <p:cNvPr id="13" name="Textfeld 12"/>
          <p:cNvSpPr txBox="1"/>
          <p:nvPr/>
        </p:nvSpPr>
        <p:spPr>
          <a:xfrm>
            <a:off x="949918" y="4420256"/>
            <a:ext cx="1119217" cy="307777"/>
          </a:xfrm>
          <a:prstGeom prst="rect">
            <a:avLst/>
          </a:prstGeom>
          <a:noFill/>
        </p:spPr>
        <p:txBody>
          <a:bodyPr wrap="none" rtlCol="0">
            <a:spAutoFit/>
          </a:bodyPr>
          <a:lstStyle/>
          <a:p>
            <a:r>
              <a:rPr lang="en-US" sz="1400" dirty="0" smtClean="0"/>
              <a:t>Incremental</a:t>
            </a:r>
            <a:endParaRPr lang="en-US" sz="1400" dirty="0"/>
          </a:p>
        </p:txBody>
      </p:sp>
      <p:sp>
        <p:nvSpPr>
          <p:cNvPr id="14" name="Textfeld 13"/>
          <p:cNvSpPr txBox="1"/>
          <p:nvPr/>
        </p:nvSpPr>
        <p:spPr>
          <a:xfrm>
            <a:off x="999611" y="3454340"/>
            <a:ext cx="1069524" cy="307777"/>
          </a:xfrm>
          <a:prstGeom prst="rect">
            <a:avLst/>
          </a:prstGeom>
          <a:noFill/>
        </p:spPr>
        <p:txBody>
          <a:bodyPr wrap="none" rtlCol="0">
            <a:spAutoFit/>
          </a:bodyPr>
          <a:lstStyle/>
          <a:p>
            <a:r>
              <a:rPr lang="en-US" sz="1400" b="1" dirty="0" smtClean="0"/>
              <a:t>Originality</a:t>
            </a:r>
            <a:endParaRPr lang="en-US" sz="1400" b="1" dirty="0"/>
          </a:p>
        </p:txBody>
      </p:sp>
      <p:sp>
        <p:nvSpPr>
          <p:cNvPr id="15" name="Textfeld 14"/>
          <p:cNvSpPr txBox="1"/>
          <p:nvPr/>
        </p:nvSpPr>
        <p:spPr>
          <a:xfrm>
            <a:off x="4231980" y="5821907"/>
            <a:ext cx="681597" cy="307777"/>
          </a:xfrm>
          <a:prstGeom prst="rect">
            <a:avLst/>
          </a:prstGeom>
          <a:noFill/>
        </p:spPr>
        <p:txBody>
          <a:bodyPr wrap="none" rtlCol="0">
            <a:spAutoFit/>
          </a:bodyPr>
          <a:lstStyle/>
          <a:p>
            <a:r>
              <a:rPr lang="en-US" sz="1400" b="1" dirty="0" smtClean="0"/>
              <a:t>Utility</a:t>
            </a:r>
            <a:endParaRPr lang="en-US" sz="1400" b="1" dirty="0"/>
          </a:p>
        </p:txBody>
      </p:sp>
      <p:sp>
        <p:nvSpPr>
          <p:cNvPr id="17" name="Rechteck 16"/>
          <p:cNvSpPr/>
          <p:nvPr/>
        </p:nvSpPr>
        <p:spPr>
          <a:xfrm>
            <a:off x="2582214" y="6401874"/>
            <a:ext cx="4572000" cy="338554"/>
          </a:xfrm>
          <a:prstGeom prst="rect">
            <a:avLst/>
          </a:prstGeom>
        </p:spPr>
        <p:txBody>
          <a:bodyPr>
            <a:spAutoFit/>
          </a:bodyPr>
          <a:lstStyle/>
          <a:p>
            <a:r>
              <a:rPr lang="de-DE" sz="800" dirty="0" err="1" smtClean="0"/>
              <a:t>adapted</a:t>
            </a:r>
            <a:r>
              <a:rPr lang="de-DE" sz="800" dirty="0" smtClean="0"/>
              <a:t> </a:t>
            </a:r>
            <a:r>
              <a:rPr lang="de-DE" sz="800" dirty="0" err="1" smtClean="0"/>
              <a:t>from</a:t>
            </a:r>
            <a:r>
              <a:rPr lang="de-DE" sz="800" dirty="0" smtClean="0"/>
              <a:t> </a:t>
            </a:r>
            <a:r>
              <a:rPr lang="de-DE" sz="800" dirty="0" err="1"/>
              <a:t>Corley</a:t>
            </a:r>
            <a:r>
              <a:rPr lang="de-DE" sz="800" dirty="0"/>
              <a:t>, K. G., &amp; </a:t>
            </a:r>
            <a:r>
              <a:rPr lang="de-DE" sz="800" dirty="0" err="1"/>
              <a:t>Gioia</a:t>
            </a:r>
            <a:r>
              <a:rPr lang="de-DE" sz="800" dirty="0"/>
              <a:t>, D. A. (2011). </a:t>
            </a:r>
            <a:r>
              <a:rPr lang="de-DE" sz="800" dirty="0" err="1"/>
              <a:t>Building</a:t>
            </a:r>
            <a:r>
              <a:rPr lang="de-DE" sz="800" dirty="0"/>
              <a:t> </a:t>
            </a:r>
            <a:r>
              <a:rPr lang="de-DE" sz="800" dirty="0" err="1"/>
              <a:t>Theory</a:t>
            </a:r>
            <a:r>
              <a:rPr lang="de-DE" sz="800" dirty="0"/>
              <a:t> </a:t>
            </a:r>
            <a:r>
              <a:rPr lang="de-DE" sz="800" dirty="0" err="1"/>
              <a:t>About</a:t>
            </a:r>
            <a:r>
              <a:rPr lang="de-DE" sz="800" dirty="0"/>
              <a:t> </a:t>
            </a:r>
            <a:r>
              <a:rPr lang="de-DE" sz="800" dirty="0" err="1"/>
              <a:t>Theory</a:t>
            </a:r>
            <a:r>
              <a:rPr lang="de-DE" sz="800" dirty="0"/>
              <a:t> </a:t>
            </a:r>
            <a:r>
              <a:rPr lang="de-DE" sz="800" dirty="0" err="1"/>
              <a:t>Building</a:t>
            </a:r>
            <a:r>
              <a:rPr lang="de-DE" sz="800" dirty="0"/>
              <a:t>: </a:t>
            </a:r>
            <a:r>
              <a:rPr lang="de-DE" sz="800" dirty="0" err="1"/>
              <a:t>What</a:t>
            </a:r>
            <a:r>
              <a:rPr lang="de-DE" sz="800" dirty="0"/>
              <a:t> </a:t>
            </a:r>
            <a:r>
              <a:rPr lang="de-DE" sz="800" dirty="0" err="1"/>
              <a:t>Constitutes</a:t>
            </a:r>
            <a:r>
              <a:rPr lang="de-DE" sz="800" dirty="0"/>
              <a:t> A </a:t>
            </a:r>
            <a:r>
              <a:rPr lang="de-DE" sz="800" dirty="0" err="1"/>
              <a:t>Theoretical</a:t>
            </a:r>
            <a:r>
              <a:rPr lang="de-DE" sz="800" dirty="0"/>
              <a:t> </a:t>
            </a:r>
            <a:r>
              <a:rPr lang="de-DE" sz="800" dirty="0" err="1"/>
              <a:t>Contribution</a:t>
            </a:r>
            <a:r>
              <a:rPr lang="de-DE" sz="800" dirty="0"/>
              <a:t>? </a:t>
            </a:r>
            <a:r>
              <a:rPr lang="de-DE" sz="800" dirty="0" err="1"/>
              <a:t>Academy</a:t>
            </a:r>
            <a:r>
              <a:rPr lang="de-DE" sz="800" dirty="0"/>
              <a:t> </a:t>
            </a:r>
            <a:r>
              <a:rPr lang="de-DE" sz="800" dirty="0" err="1"/>
              <a:t>of</a:t>
            </a:r>
            <a:r>
              <a:rPr lang="de-DE" sz="800" dirty="0"/>
              <a:t> Management Review, 36(1), 12-32.</a:t>
            </a:r>
          </a:p>
        </p:txBody>
      </p:sp>
      <p:sp>
        <p:nvSpPr>
          <p:cNvPr id="18" name="Rechteck 17"/>
          <p:cNvSpPr/>
          <p:nvPr/>
        </p:nvSpPr>
        <p:spPr bwMode="auto">
          <a:xfrm>
            <a:off x="4855150" y="4728032"/>
            <a:ext cx="1783471" cy="606623"/>
          </a:xfrm>
          <a:prstGeom prst="rect">
            <a:avLst/>
          </a:prstGeom>
          <a:solidFill>
            <a:schemeClr val="bg1">
              <a:lumMod val="85000"/>
            </a:schemeClr>
          </a:solidFill>
          <a:ln w="9525" cap="flat" cmpd="sng" algn="ctr">
            <a:solidFill>
              <a:schemeClr val="bg2">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1800" b="1" i="0" u="none" strike="noStrike" cap="none" normalizeH="0" baseline="0" dirty="0" smtClean="0">
              <a:ln>
                <a:noFill/>
              </a:ln>
              <a:solidFill>
                <a:schemeClr val="bg2">
                  <a:lumMod val="75000"/>
                </a:schemeClr>
              </a:solidFill>
              <a:effectLst/>
              <a:latin typeface="Arial" pitchFamily="34" charset="0"/>
            </a:endParaRPr>
          </a:p>
        </p:txBody>
      </p:sp>
      <p:sp>
        <p:nvSpPr>
          <p:cNvPr id="19" name="Rechteck 18"/>
          <p:cNvSpPr/>
          <p:nvPr/>
        </p:nvSpPr>
        <p:spPr bwMode="auto">
          <a:xfrm>
            <a:off x="3288403" y="3200399"/>
            <a:ext cx="2025358" cy="1750423"/>
          </a:xfrm>
          <a:prstGeom prst="rect">
            <a:avLst/>
          </a:prstGeom>
          <a:solidFill>
            <a:schemeClr val="bg2">
              <a:lumMod val="60000"/>
              <a:lumOff val="40000"/>
            </a:schemeClr>
          </a:solidFill>
          <a:ln w="9525" cap="flat" cmpd="sng" algn="ctr">
            <a:solidFill>
              <a:schemeClr val="bg2">
                <a:lumMod val="75000"/>
              </a:schemeClr>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1800" b="1" i="0" u="none" strike="noStrike" cap="none" normalizeH="0" baseline="0" dirty="0" smtClean="0">
              <a:ln>
                <a:noFill/>
              </a:ln>
              <a:solidFill>
                <a:schemeClr val="bg2">
                  <a:lumMod val="75000"/>
                </a:schemeClr>
              </a:solidFill>
              <a:effectLst/>
              <a:latin typeface="Arial" pitchFamily="34" charset="0"/>
            </a:endParaRPr>
          </a:p>
        </p:txBody>
      </p:sp>
    </p:spTree>
    <p:extLst>
      <p:ext uri="{BB962C8B-B14F-4D97-AF65-F5344CB8AC3E}">
        <p14:creationId xmlns:p14="http://schemas.microsoft.com/office/powerpoint/2010/main" val="3533851035"/>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Now</a:t>
            </a:r>
            <a:r>
              <a:rPr lang="de-DE" dirty="0" smtClean="0"/>
              <a:t>, </a:t>
            </a:r>
            <a:r>
              <a:rPr lang="de-DE" dirty="0" err="1" smtClean="0"/>
              <a:t>what</a:t>
            </a:r>
            <a:r>
              <a:rPr lang="de-DE" dirty="0" smtClean="0"/>
              <a:t> </a:t>
            </a:r>
            <a:r>
              <a:rPr lang="de-DE" dirty="0" err="1" smtClean="0"/>
              <a:t>could</a:t>
            </a:r>
            <a:r>
              <a:rPr lang="de-DE" dirty="0" smtClean="0"/>
              <a:t> </a:t>
            </a:r>
            <a:r>
              <a:rPr lang="de-DE" dirty="0" err="1" smtClean="0"/>
              <a:t>be</a:t>
            </a:r>
            <a:r>
              <a:rPr lang="de-DE" dirty="0" smtClean="0"/>
              <a:t> </a:t>
            </a:r>
            <a:r>
              <a:rPr lang="de-DE" dirty="0" err="1" smtClean="0"/>
              <a:t>the</a:t>
            </a:r>
            <a:r>
              <a:rPr lang="de-DE" dirty="0" smtClean="0"/>
              <a:t> </a:t>
            </a:r>
            <a:r>
              <a:rPr lang="de-DE" dirty="0" err="1" smtClean="0"/>
              <a:t>impact</a:t>
            </a:r>
            <a:r>
              <a:rPr lang="de-DE" dirty="0" smtClean="0"/>
              <a:t> </a:t>
            </a:r>
            <a:r>
              <a:rPr lang="de-DE" dirty="0" err="1" smtClean="0"/>
              <a:t>of</a:t>
            </a:r>
            <a:r>
              <a:rPr lang="de-DE" dirty="0" smtClean="0"/>
              <a:t> DT </a:t>
            </a:r>
            <a:r>
              <a:rPr lang="de-DE" dirty="0" err="1" smtClean="0"/>
              <a:t>research</a:t>
            </a:r>
            <a:r>
              <a:rPr lang="de-DE" dirty="0" smtClean="0"/>
              <a:t> </a:t>
            </a:r>
            <a:endParaRPr lang="de-DE" dirty="0"/>
          </a:p>
        </p:txBody>
      </p:sp>
      <p:sp>
        <p:nvSpPr>
          <p:cNvPr id="3" name="Inhaltsplatzhalter 2"/>
          <p:cNvSpPr>
            <a:spLocks noGrp="1"/>
          </p:cNvSpPr>
          <p:nvPr>
            <p:ph idx="1"/>
          </p:nvPr>
        </p:nvSpPr>
        <p:spPr/>
        <p:txBody>
          <a:bodyPr/>
          <a:lstStyle/>
          <a:p>
            <a:r>
              <a:rPr lang="de-DE" dirty="0" smtClean="0"/>
              <a:t>More </a:t>
            </a:r>
            <a:r>
              <a:rPr lang="de-DE" dirty="0" err="1" smtClean="0"/>
              <a:t>papers</a:t>
            </a:r>
            <a:endParaRPr lang="de-DE" dirty="0" smtClean="0"/>
          </a:p>
          <a:p>
            <a:r>
              <a:rPr lang="de-DE" dirty="0" smtClean="0"/>
              <a:t>More </a:t>
            </a:r>
            <a:r>
              <a:rPr lang="de-DE" dirty="0" err="1" smtClean="0"/>
              <a:t>citations</a:t>
            </a:r>
            <a:endParaRPr lang="de-DE" dirty="0" smtClean="0"/>
          </a:p>
          <a:p>
            <a:endParaRPr lang="de-DE" dirty="0" smtClean="0"/>
          </a:p>
          <a:p>
            <a:r>
              <a:rPr lang="de-DE" dirty="0" smtClean="0"/>
              <a:t>Change in </a:t>
            </a:r>
            <a:r>
              <a:rPr lang="de-DE" dirty="0" err="1" smtClean="0"/>
              <a:t>the</a:t>
            </a:r>
            <a:r>
              <a:rPr lang="de-DE" dirty="0" smtClean="0"/>
              <a:t> </a:t>
            </a:r>
            <a:r>
              <a:rPr lang="de-DE" dirty="0" err="1" smtClean="0"/>
              <a:t>perception</a:t>
            </a:r>
            <a:r>
              <a:rPr lang="de-DE" dirty="0" smtClean="0"/>
              <a:t> </a:t>
            </a:r>
            <a:r>
              <a:rPr lang="de-DE" dirty="0" err="1" smtClean="0"/>
              <a:t>of</a:t>
            </a:r>
            <a:r>
              <a:rPr lang="de-DE" dirty="0" smtClean="0"/>
              <a:t> </a:t>
            </a:r>
            <a:r>
              <a:rPr lang="de-DE" dirty="0" err="1" smtClean="0"/>
              <a:t>actors</a:t>
            </a:r>
            <a:r>
              <a:rPr lang="de-DE" dirty="0" smtClean="0"/>
              <a:t> (in </a:t>
            </a:r>
            <a:r>
              <a:rPr lang="de-DE" dirty="0" err="1" smtClean="0"/>
              <a:t>academia</a:t>
            </a:r>
            <a:r>
              <a:rPr lang="de-DE" dirty="0" smtClean="0"/>
              <a:t> </a:t>
            </a:r>
            <a:r>
              <a:rPr lang="de-DE" dirty="0" err="1" smtClean="0"/>
              <a:t>and</a:t>
            </a:r>
            <a:r>
              <a:rPr lang="de-DE" dirty="0" smtClean="0"/>
              <a:t> </a:t>
            </a:r>
            <a:r>
              <a:rPr lang="de-DE" dirty="0" err="1" smtClean="0"/>
              <a:t>practice</a:t>
            </a:r>
            <a:r>
              <a:rPr lang="de-DE" dirty="0" smtClean="0"/>
              <a:t>, </a:t>
            </a:r>
            <a:r>
              <a:rPr lang="de-DE" dirty="0" err="1" smtClean="0"/>
              <a:t>suppliers</a:t>
            </a:r>
            <a:r>
              <a:rPr lang="de-DE" dirty="0" smtClean="0"/>
              <a:t> </a:t>
            </a:r>
            <a:r>
              <a:rPr lang="de-DE" dirty="0" err="1" smtClean="0"/>
              <a:t>and</a:t>
            </a:r>
            <a:r>
              <a:rPr lang="de-DE" dirty="0" smtClean="0"/>
              <a:t> </a:t>
            </a:r>
            <a:r>
              <a:rPr lang="de-DE" dirty="0" err="1" smtClean="0"/>
              <a:t>customers</a:t>
            </a:r>
            <a:r>
              <a:rPr lang="de-DE" dirty="0" smtClean="0"/>
              <a:t>, …)</a:t>
            </a:r>
          </a:p>
          <a:p>
            <a:endParaRPr lang="de-DE" dirty="0" smtClean="0"/>
          </a:p>
          <a:p>
            <a:r>
              <a:rPr lang="de-DE" dirty="0" smtClean="0"/>
              <a:t>New </a:t>
            </a:r>
            <a:r>
              <a:rPr lang="de-DE" dirty="0" err="1" smtClean="0"/>
              <a:t>product</a:t>
            </a:r>
            <a:r>
              <a:rPr lang="de-DE" dirty="0" smtClean="0"/>
              <a:t> </a:t>
            </a:r>
            <a:r>
              <a:rPr lang="de-DE" dirty="0" err="1" smtClean="0"/>
              <a:t>features</a:t>
            </a:r>
            <a:r>
              <a:rPr lang="de-DE" dirty="0" smtClean="0"/>
              <a:t>, </a:t>
            </a:r>
            <a:r>
              <a:rPr lang="de-DE" dirty="0" err="1" smtClean="0"/>
              <a:t>implementation</a:t>
            </a:r>
            <a:r>
              <a:rPr lang="de-DE" dirty="0" smtClean="0"/>
              <a:t> </a:t>
            </a:r>
            <a:r>
              <a:rPr lang="de-DE" dirty="0" err="1" smtClean="0"/>
              <a:t>processes</a:t>
            </a:r>
            <a:r>
              <a:rPr lang="de-DE" dirty="0" smtClean="0"/>
              <a:t>, …</a:t>
            </a:r>
          </a:p>
          <a:p>
            <a:r>
              <a:rPr lang="de-DE" dirty="0" smtClean="0"/>
              <a:t>New </a:t>
            </a:r>
            <a:r>
              <a:rPr lang="de-DE" dirty="0" err="1" smtClean="0"/>
              <a:t>suppliers</a:t>
            </a:r>
            <a:r>
              <a:rPr lang="de-DE" dirty="0" smtClean="0"/>
              <a:t> (Startups, </a:t>
            </a:r>
            <a:r>
              <a:rPr lang="de-DE" dirty="0" err="1" smtClean="0"/>
              <a:t>Spinoffs</a:t>
            </a:r>
            <a:r>
              <a:rPr lang="de-DE" dirty="0" smtClean="0"/>
              <a:t>, Business </a:t>
            </a:r>
            <a:r>
              <a:rPr lang="de-DE" dirty="0" err="1" smtClean="0"/>
              <a:t>units</a:t>
            </a:r>
            <a:r>
              <a:rPr lang="de-DE" dirty="0" smtClean="0"/>
              <a:t>, …) </a:t>
            </a:r>
          </a:p>
          <a:p>
            <a:r>
              <a:rPr lang="de-DE" dirty="0" smtClean="0"/>
              <a:t>…</a:t>
            </a:r>
          </a:p>
          <a:p>
            <a:endParaRPr lang="de-DE" dirty="0"/>
          </a:p>
        </p:txBody>
      </p:sp>
    </p:spTree>
    <p:extLst>
      <p:ext uri="{BB962C8B-B14F-4D97-AF65-F5344CB8AC3E}">
        <p14:creationId xmlns:p14="http://schemas.microsoft.com/office/powerpoint/2010/main" val="83807804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6"/>
          <p:cNvGrpSpPr/>
          <p:nvPr/>
        </p:nvGrpSpPr>
        <p:grpSpPr>
          <a:xfrm>
            <a:off x="2472245" y="148313"/>
            <a:ext cx="6026023" cy="6497631"/>
            <a:chOff x="1646621" y="148313"/>
            <a:chExt cx="6026023" cy="6497631"/>
          </a:xfrm>
        </p:grpSpPr>
        <p:sp>
          <p:nvSpPr>
            <p:cNvPr id="58" name="Oval 57"/>
            <p:cNvSpPr/>
            <p:nvPr/>
          </p:nvSpPr>
          <p:spPr>
            <a:xfrm>
              <a:off x="2025188" y="894171"/>
              <a:ext cx="5208602" cy="5208604"/>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Oval 125"/>
            <p:cNvSpPr/>
            <p:nvPr/>
          </p:nvSpPr>
          <p:spPr>
            <a:xfrm>
              <a:off x="2504996" y="1373979"/>
              <a:ext cx="4246426" cy="4246428"/>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rot="5400000">
              <a:off x="4304418" y="1941869"/>
              <a:ext cx="1321196" cy="584775"/>
            </a:xfrm>
            <a:prstGeom prst="rect">
              <a:avLst/>
            </a:prstGeom>
            <a:noFill/>
          </p:spPr>
          <p:txBody>
            <a:bodyPr wrap="none" rtlCol="0">
              <a:spAutoFit/>
            </a:bodyPr>
            <a:lstStyle/>
            <a:p>
              <a:pPr algn="ctr"/>
              <a:r>
                <a:rPr lang="en-US" sz="1600" dirty="0" smtClean="0"/>
                <a:t>Unexplained</a:t>
              </a:r>
            </a:p>
            <a:p>
              <a:pPr algn="ctr"/>
              <a:r>
                <a:rPr lang="en-US" sz="1600" dirty="0" smtClean="0"/>
                <a:t>Effects</a:t>
              </a:r>
              <a:endParaRPr lang="en-US" sz="1600" dirty="0"/>
            </a:p>
          </p:txBody>
        </p:sp>
        <p:sp>
          <p:nvSpPr>
            <p:cNvPr id="6" name="TextBox 5"/>
            <p:cNvSpPr txBox="1"/>
            <p:nvPr/>
          </p:nvSpPr>
          <p:spPr>
            <a:xfrm rot="5400000">
              <a:off x="3627992" y="1898500"/>
              <a:ext cx="1264578" cy="584775"/>
            </a:xfrm>
            <a:prstGeom prst="rect">
              <a:avLst/>
            </a:prstGeom>
            <a:noFill/>
          </p:spPr>
          <p:txBody>
            <a:bodyPr wrap="none" rtlCol="0">
              <a:spAutoFit/>
            </a:bodyPr>
            <a:lstStyle/>
            <a:p>
              <a:pPr algn="ctr"/>
              <a:r>
                <a:rPr lang="en-US" sz="1600" dirty="0" smtClean="0"/>
                <a:t>Avenues of </a:t>
              </a:r>
            </a:p>
            <a:p>
              <a:pPr algn="ctr"/>
              <a:r>
                <a:rPr lang="en-US" sz="1600" dirty="0" smtClean="0"/>
                <a:t>Enquiry</a:t>
              </a:r>
              <a:endParaRPr lang="en-US" sz="1600" dirty="0"/>
            </a:p>
          </p:txBody>
        </p:sp>
        <p:sp>
          <p:nvSpPr>
            <p:cNvPr id="7" name="TextBox 6"/>
            <p:cNvSpPr txBox="1"/>
            <p:nvPr/>
          </p:nvSpPr>
          <p:spPr>
            <a:xfrm rot="19788645">
              <a:off x="3152751" y="4203204"/>
              <a:ext cx="1119217" cy="584775"/>
            </a:xfrm>
            <a:prstGeom prst="rect">
              <a:avLst/>
            </a:prstGeom>
            <a:noFill/>
          </p:spPr>
          <p:txBody>
            <a:bodyPr wrap="none" rtlCol="0">
              <a:spAutoFit/>
            </a:bodyPr>
            <a:lstStyle/>
            <a:p>
              <a:pPr algn="ctr"/>
              <a:r>
                <a:rPr lang="en-US" sz="1600" dirty="0" smtClean="0"/>
                <a:t>Refutation</a:t>
              </a:r>
            </a:p>
            <a:p>
              <a:pPr algn="ctr"/>
              <a:r>
                <a:rPr lang="en-US" sz="1600" dirty="0" smtClean="0"/>
                <a:t>Validation</a:t>
              </a:r>
              <a:endParaRPr lang="en-US" sz="1600" dirty="0"/>
            </a:p>
          </p:txBody>
        </p:sp>
        <p:sp>
          <p:nvSpPr>
            <p:cNvPr id="8" name="TextBox 7"/>
            <p:cNvSpPr txBox="1"/>
            <p:nvPr/>
          </p:nvSpPr>
          <p:spPr>
            <a:xfrm rot="19788645">
              <a:off x="2765765" y="3770683"/>
              <a:ext cx="1266693" cy="338554"/>
            </a:xfrm>
            <a:prstGeom prst="rect">
              <a:avLst/>
            </a:prstGeom>
            <a:noFill/>
          </p:spPr>
          <p:txBody>
            <a:bodyPr wrap="none" rtlCol="0">
              <a:spAutoFit/>
            </a:bodyPr>
            <a:lstStyle/>
            <a:p>
              <a:pPr algn="ctr"/>
              <a:r>
                <a:rPr lang="en-US" sz="1600" dirty="0" smtClean="0"/>
                <a:t>Hypotheses</a:t>
              </a:r>
              <a:endParaRPr lang="en-US" sz="1600" dirty="0"/>
            </a:p>
          </p:txBody>
        </p:sp>
        <p:sp>
          <p:nvSpPr>
            <p:cNvPr id="9" name="TextBox 8"/>
            <p:cNvSpPr txBox="1"/>
            <p:nvPr/>
          </p:nvSpPr>
          <p:spPr>
            <a:xfrm rot="1806897">
              <a:off x="5208960" y="3759840"/>
              <a:ext cx="1367682" cy="338554"/>
            </a:xfrm>
            <a:prstGeom prst="rect">
              <a:avLst/>
            </a:prstGeom>
            <a:noFill/>
          </p:spPr>
          <p:txBody>
            <a:bodyPr wrap="none" rtlCol="0">
              <a:spAutoFit/>
            </a:bodyPr>
            <a:lstStyle/>
            <a:p>
              <a:pPr algn="ctr"/>
              <a:r>
                <a:rPr lang="en-US" sz="1600" dirty="0" smtClean="0"/>
                <a:t>Design Logic</a:t>
              </a:r>
              <a:endParaRPr lang="en-US" sz="1600" dirty="0"/>
            </a:p>
          </p:txBody>
        </p:sp>
        <p:sp>
          <p:nvSpPr>
            <p:cNvPr id="10" name="TextBox 9"/>
            <p:cNvSpPr txBox="1"/>
            <p:nvPr/>
          </p:nvSpPr>
          <p:spPr>
            <a:xfrm rot="1806897">
              <a:off x="5021883" y="4220465"/>
              <a:ext cx="1119217" cy="584775"/>
            </a:xfrm>
            <a:prstGeom prst="rect">
              <a:avLst/>
            </a:prstGeom>
            <a:noFill/>
          </p:spPr>
          <p:txBody>
            <a:bodyPr wrap="none" rtlCol="0">
              <a:spAutoFit/>
            </a:bodyPr>
            <a:lstStyle/>
            <a:p>
              <a:pPr algn="ctr"/>
              <a:r>
                <a:rPr lang="en-US" sz="1600" dirty="0" smtClean="0"/>
                <a:t>Refutation</a:t>
              </a:r>
            </a:p>
            <a:p>
              <a:pPr algn="ctr"/>
              <a:r>
                <a:rPr lang="en-US" sz="1600" dirty="0" smtClean="0"/>
                <a:t>Validation</a:t>
              </a:r>
              <a:endParaRPr lang="en-US" sz="1600" dirty="0"/>
            </a:p>
          </p:txBody>
        </p:sp>
        <p:sp>
          <p:nvSpPr>
            <p:cNvPr id="33" name="Oval 32"/>
            <p:cNvSpPr/>
            <p:nvPr/>
          </p:nvSpPr>
          <p:spPr>
            <a:xfrm>
              <a:off x="3888113" y="148313"/>
              <a:ext cx="1487626" cy="1487626"/>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solidFill>
                    <a:schemeClr val="tx1"/>
                  </a:solidFill>
                </a:rPr>
                <a:t>Exploratory</a:t>
              </a:r>
            </a:p>
            <a:p>
              <a:pPr algn="ctr"/>
              <a:r>
                <a:rPr lang="en-US" dirty="0" smtClean="0">
                  <a:solidFill>
                    <a:schemeClr val="tx1"/>
                  </a:solidFill>
                </a:rPr>
                <a:t>Research</a:t>
              </a:r>
              <a:endParaRPr lang="en-US" dirty="0">
                <a:solidFill>
                  <a:schemeClr val="tx1"/>
                </a:solidFill>
              </a:endParaRPr>
            </a:p>
          </p:txBody>
        </p:sp>
        <p:sp>
          <p:nvSpPr>
            <p:cNvPr id="34" name="Oval 33"/>
            <p:cNvSpPr/>
            <p:nvPr/>
          </p:nvSpPr>
          <p:spPr>
            <a:xfrm>
              <a:off x="1646621" y="4063189"/>
              <a:ext cx="1487626" cy="1487626"/>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solidFill>
                    <a:schemeClr val="tx1"/>
                  </a:solidFill>
                </a:rPr>
                <a:t>Experimental</a:t>
              </a:r>
            </a:p>
            <a:p>
              <a:pPr algn="ctr"/>
              <a:r>
                <a:rPr lang="en-US" dirty="0" smtClean="0">
                  <a:solidFill>
                    <a:schemeClr val="tx1"/>
                  </a:solidFill>
                </a:rPr>
                <a:t>Research</a:t>
              </a:r>
              <a:endParaRPr lang="en-US" dirty="0">
                <a:solidFill>
                  <a:schemeClr val="tx1"/>
                </a:solidFill>
              </a:endParaRPr>
            </a:p>
          </p:txBody>
        </p:sp>
        <p:sp>
          <p:nvSpPr>
            <p:cNvPr id="35" name="Oval 34"/>
            <p:cNvSpPr/>
            <p:nvPr/>
          </p:nvSpPr>
          <p:spPr>
            <a:xfrm>
              <a:off x="6165673" y="4063189"/>
              <a:ext cx="1487626" cy="1487626"/>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solidFill>
                    <a:schemeClr val="tx1"/>
                  </a:solidFill>
                </a:rPr>
                <a:t>Applied</a:t>
              </a:r>
            </a:p>
            <a:p>
              <a:pPr algn="ctr"/>
              <a:r>
                <a:rPr lang="en-US" dirty="0" smtClean="0">
                  <a:solidFill>
                    <a:schemeClr val="tx1"/>
                  </a:solidFill>
                </a:rPr>
                <a:t>Research /</a:t>
              </a:r>
            </a:p>
            <a:p>
              <a:pPr algn="ctr"/>
              <a:r>
                <a:rPr lang="en-US" dirty="0" smtClean="0">
                  <a:solidFill>
                    <a:schemeClr val="tx1"/>
                  </a:solidFill>
                </a:rPr>
                <a:t>Engineering</a:t>
              </a:r>
            </a:p>
            <a:p>
              <a:pPr algn="ctr"/>
              <a:endParaRPr lang="en-US" dirty="0">
                <a:solidFill>
                  <a:schemeClr val="tx1"/>
                </a:solidFill>
              </a:endParaRPr>
            </a:p>
          </p:txBody>
        </p:sp>
        <p:sp>
          <p:nvSpPr>
            <p:cNvPr id="36" name="Oval 35"/>
            <p:cNvSpPr/>
            <p:nvPr/>
          </p:nvSpPr>
          <p:spPr>
            <a:xfrm>
              <a:off x="3888113" y="2763244"/>
              <a:ext cx="1487626" cy="1487628"/>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solidFill>
                    <a:schemeClr val="tx1"/>
                  </a:solidFill>
                </a:rPr>
                <a:t>Theoretical</a:t>
              </a:r>
            </a:p>
            <a:p>
              <a:pPr algn="ctr"/>
              <a:r>
                <a:rPr lang="en-US" dirty="0" smtClean="0">
                  <a:solidFill>
                    <a:schemeClr val="tx1"/>
                  </a:solidFill>
                </a:rPr>
                <a:t>Research</a:t>
              </a:r>
              <a:endParaRPr lang="en-US" dirty="0">
                <a:solidFill>
                  <a:schemeClr val="tx1"/>
                </a:solidFill>
              </a:endParaRPr>
            </a:p>
          </p:txBody>
        </p:sp>
        <p:sp>
          <p:nvSpPr>
            <p:cNvPr id="12" name="TextBox 11"/>
            <p:cNvSpPr txBox="1"/>
            <p:nvPr/>
          </p:nvSpPr>
          <p:spPr>
            <a:xfrm rot="18000000">
              <a:off x="2454875" y="2348437"/>
              <a:ext cx="947696" cy="338554"/>
            </a:xfrm>
            <a:prstGeom prst="rect">
              <a:avLst/>
            </a:prstGeom>
            <a:noFill/>
          </p:spPr>
          <p:txBody>
            <a:bodyPr wrap="none" rtlCol="0">
              <a:spAutoFit/>
            </a:bodyPr>
            <a:lstStyle/>
            <a:p>
              <a:pPr algn="ctr"/>
              <a:r>
                <a:rPr lang="en-US" sz="1600" dirty="0" smtClean="0"/>
                <a:t>Controls</a:t>
              </a:r>
              <a:endParaRPr lang="en-US" sz="1600" dirty="0"/>
            </a:p>
          </p:txBody>
        </p:sp>
        <p:sp>
          <p:nvSpPr>
            <p:cNvPr id="13" name="TextBox 12"/>
            <p:cNvSpPr txBox="1"/>
            <p:nvPr/>
          </p:nvSpPr>
          <p:spPr>
            <a:xfrm rot="18000000">
              <a:off x="1423254" y="1785424"/>
              <a:ext cx="1378904" cy="584775"/>
            </a:xfrm>
            <a:prstGeom prst="rect">
              <a:avLst/>
            </a:prstGeom>
            <a:noFill/>
          </p:spPr>
          <p:txBody>
            <a:bodyPr wrap="none" rtlCol="0">
              <a:spAutoFit/>
            </a:bodyPr>
            <a:lstStyle/>
            <a:p>
              <a:pPr algn="ctr"/>
              <a:r>
                <a:rPr lang="en-US" sz="1600" dirty="0" smtClean="0"/>
                <a:t>Unexplained </a:t>
              </a:r>
            </a:p>
            <a:p>
              <a:pPr algn="ctr"/>
              <a:r>
                <a:rPr lang="en-US" sz="1600" dirty="0" smtClean="0"/>
                <a:t>Effects</a:t>
              </a:r>
              <a:endParaRPr lang="en-US" sz="1600" dirty="0"/>
            </a:p>
          </p:txBody>
        </p:sp>
        <p:cxnSp>
          <p:nvCxnSpPr>
            <p:cNvPr id="31" name="Straight Connector 30"/>
            <p:cNvCxnSpPr/>
            <p:nvPr/>
          </p:nvCxnSpPr>
          <p:spPr>
            <a:xfrm>
              <a:off x="5329525" y="3786952"/>
              <a:ext cx="988787" cy="570877"/>
            </a:xfrm>
            <a:prstGeom prst="line">
              <a:avLst/>
            </a:prstGeom>
            <a:ln>
              <a:solidFill>
                <a:schemeClr val="tx1"/>
              </a:solidFill>
              <a:headEnd type="none" w="med" len="lg"/>
              <a:tailEnd type="stealth" w="med" len="lg"/>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5203465" y="3984446"/>
              <a:ext cx="1003715" cy="579496"/>
            </a:xfrm>
            <a:prstGeom prst="line">
              <a:avLst/>
            </a:prstGeom>
            <a:ln>
              <a:solidFill>
                <a:schemeClr val="tx1"/>
              </a:solidFill>
              <a:headEnd type="stealth" w="med" len="lg"/>
              <a:tailEnd type="none" w="med" len="lg"/>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2969984" y="3778446"/>
              <a:ext cx="984741" cy="568541"/>
            </a:xfrm>
            <a:prstGeom prst="line">
              <a:avLst/>
            </a:prstGeom>
            <a:ln>
              <a:solidFill>
                <a:schemeClr val="tx1"/>
              </a:solidFill>
              <a:headEnd type="none" w="med" len="lg"/>
              <a:tailEnd type="stealth" w="med" len="lg"/>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3089248" y="3995289"/>
              <a:ext cx="984741" cy="568541"/>
            </a:xfrm>
            <a:prstGeom prst="line">
              <a:avLst/>
            </a:prstGeom>
            <a:ln>
              <a:solidFill>
                <a:schemeClr val="tx1"/>
              </a:solidFill>
              <a:headEnd type="stealth" w="med" len="lg"/>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7200000" flipH="1">
              <a:off x="4259226" y="1916165"/>
              <a:ext cx="984742" cy="568540"/>
            </a:xfrm>
            <a:prstGeom prst="line">
              <a:avLst/>
            </a:prstGeom>
            <a:ln>
              <a:solidFill>
                <a:schemeClr val="tx1"/>
              </a:solidFill>
              <a:headEnd type="stealth" w="med" len="lg"/>
              <a:tailEnd type="non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rot="3606520">
              <a:off x="6334457" y="1505914"/>
              <a:ext cx="1845377" cy="830997"/>
            </a:xfrm>
            <a:prstGeom prst="rect">
              <a:avLst/>
            </a:prstGeom>
            <a:noFill/>
          </p:spPr>
          <p:txBody>
            <a:bodyPr wrap="none" rtlCol="0">
              <a:spAutoFit/>
            </a:bodyPr>
            <a:lstStyle/>
            <a:p>
              <a:pPr algn="ctr"/>
              <a:endParaRPr lang="en-US" sz="1600" dirty="0" smtClean="0"/>
            </a:p>
            <a:p>
              <a:pPr algn="ctr"/>
              <a:r>
                <a:rPr lang="en-US" sz="1600" dirty="0" smtClean="0"/>
                <a:t>Design Guidelines</a:t>
              </a:r>
            </a:p>
            <a:p>
              <a:pPr algn="ctr"/>
              <a:r>
                <a:rPr lang="en-US" sz="1600" dirty="0" smtClean="0"/>
                <a:t>Correlations</a:t>
              </a:r>
              <a:endParaRPr lang="en-US" sz="1600" dirty="0"/>
            </a:p>
          </p:txBody>
        </p:sp>
        <p:sp>
          <p:nvSpPr>
            <p:cNvPr id="18" name="TextBox 17"/>
            <p:cNvSpPr txBox="1"/>
            <p:nvPr/>
          </p:nvSpPr>
          <p:spPr>
            <a:xfrm rot="3606520">
              <a:off x="5408508" y="2341979"/>
              <a:ext cx="1321196" cy="584775"/>
            </a:xfrm>
            <a:prstGeom prst="rect">
              <a:avLst/>
            </a:prstGeom>
            <a:noFill/>
          </p:spPr>
          <p:txBody>
            <a:bodyPr wrap="none" rtlCol="0">
              <a:spAutoFit/>
            </a:bodyPr>
            <a:lstStyle/>
            <a:p>
              <a:pPr algn="ctr"/>
              <a:r>
                <a:rPr lang="en-US" sz="1600" dirty="0" smtClean="0"/>
                <a:t>Unexplained</a:t>
              </a:r>
            </a:p>
            <a:p>
              <a:pPr algn="ctr"/>
              <a:r>
                <a:rPr lang="en-US" sz="1600" dirty="0" smtClean="0"/>
                <a:t>Effects</a:t>
              </a:r>
              <a:endParaRPr lang="en-US" sz="1600" dirty="0"/>
            </a:p>
          </p:txBody>
        </p:sp>
        <p:cxnSp>
          <p:nvCxnSpPr>
            <p:cNvPr id="19" name="Straight Connector 18"/>
            <p:cNvCxnSpPr/>
            <p:nvPr/>
          </p:nvCxnSpPr>
          <p:spPr>
            <a:xfrm rot="7200000" flipH="1">
              <a:off x="3999014" y="1927007"/>
              <a:ext cx="984742" cy="568540"/>
            </a:xfrm>
            <a:prstGeom prst="line">
              <a:avLst/>
            </a:prstGeom>
            <a:ln>
              <a:solidFill>
                <a:schemeClr val="tx1"/>
              </a:solidFill>
              <a:headEnd type="none" w="med" len="lg"/>
              <a:tailEnd type="stealth" w="med" len="lg"/>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023810" y="6061169"/>
              <a:ext cx="1215782" cy="584775"/>
            </a:xfrm>
            <a:prstGeom prst="rect">
              <a:avLst/>
            </a:prstGeom>
            <a:noFill/>
          </p:spPr>
          <p:txBody>
            <a:bodyPr wrap="none" rtlCol="0">
              <a:spAutoFit/>
            </a:bodyPr>
            <a:lstStyle/>
            <a:p>
              <a:pPr algn="ctr"/>
              <a:r>
                <a:rPr lang="en-US" sz="1600" dirty="0" smtClean="0"/>
                <a:t>Treatments</a:t>
              </a:r>
            </a:p>
            <a:p>
              <a:pPr algn="ctr"/>
              <a:r>
                <a:rPr lang="en-US" sz="1600" dirty="0" smtClean="0"/>
                <a:t>Controls</a:t>
              </a:r>
              <a:endParaRPr lang="en-US" sz="1600" dirty="0"/>
            </a:p>
          </p:txBody>
        </p:sp>
        <p:sp>
          <p:nvSpPr>
            <p:cNvPr id="21" name="TextBox 20"/>
            <p:cNvSpPr txBox="1"/>
            <p:nvPr/>
          </p:nvSpPr>
          <p:spPr>
            <a:xfrm>
              <a:off x="4074401" y="5029200"/>
              <a:ext cx="1151277" cy="584775"/>
            </a:xfrm>
            <a:prstGeom prst="rect">
              <a:avLst/>
            </a:prstGeom>
            <a:noFill/>
          </p:spPr>
          <p:txBody>
            <a:bodyPr wrap="none" rtlCol="0">
              <a:spAutoFit/>
            </a:bodyPr>
            <a:lstStyle/>
            <a:p>
              <a:pPr algn="ctr"/>
              <a:r>
                <a:rPr lang="en-US" sz="1600" dirty="0" smtClean="0"/>
                <a:t>Design </a:t>
              </a:r>
            </a:p>
            <a:p>
              <a:pPr algn="ctr"/>
              <a:r>
                <a:rPr lang="en-US" sz="1600" dirty="0" smtClean="0"/>
                <a:t>Guidelines</a:t>
              </a:r>
              <a:endParaRPr lang="en-US" sz="1600" dirty="0"/>
            </a:p>
          </p:txBody>
        </p:sp>
        <p:cxnSp>
          <p:nvCxnSpPr>
            <p:cNvPr id="80" name="Straight Connector 79"/>
            <p:cNvCxnSpPr/>
            <p:nvPr/>
          </p:nvCxnSpPr>
          <p:spPr>
            <a:xfrm flipV="1">
              <a:off x="3795915" y="998928"/>
              <a:ext cx="99892" cy="30736"/>
            </a:xfrm>
            <a:prstGeom prst="line">
              <a:avLst/>
            </a:prstGeom>
            <a:ln>
              <a:solidFill>
                <a:schemeClr val="tx1"/>
              </a:solidFill>
              <a:headEnd type="none" w="med" len="lg"/>
              <a:tailEnd type="stealth" w="lg" len="lg"/>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rot="5400000">
              <a:off x="7120232" y="4061985"/>
              <a:ext cx="83243" cy="27509"/>
            </a:xfrm>
            <a:prstGeom prst="line">
              <a:avLst/>
            </a:prstGeom>
            <a:ln>
              <a:solidFill>
                <a:schemeClr val="tx1"/>
              </a:solidFill>
              <a:headEnd type="none" w="med" len="lg"/>
              <a:tailEnd type="stealth" w="lg" len="lg"/>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flipH="1" flipV="1">
              <a:off x="5139335" y="1427952"/>
              <a:ext cx="99892" cy="30736"/>
            </a:xfrm>
            <a:prstGeom prst="line">
              <a:avLst/>
            </a:prstGeom>
            <a:ln>
              <a:solidFill>
                <a:schemeClr val="tx1"/>
              </a:solidFill>
              <a:headEnd type="none" w="med" len="lg"/>
              <a:tailEnd type="stealth" w="lg" len="lg"/>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540546" y="4038933"/>
              <a:ext cx="83243" cy="27509"/>
            </a:xfrm>
            <a:prstGeom prst="line">
              <a:avLst/>
            </a:prstGeom>
            <a:ln>
              <a:solidFill>
                <a:schemeClr val="tx1"/>
              </a:solidFill>
              <a:headEnd type="none" w="med" len="lg"/>
              <a:tailEnd type="stealth" w="lg" len="lg"/>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rot="16200000" flipV="1">
              <a:off x="2846625" y="5397724"/>
              <a:ext cx="78126" cy="68492"/>
            </a:xfrm>
            <a:prstGeom prst="line">
              <a:avLst/>
            </a:prstGeom>
            <a:ln>
              <a:solidFill>
                <a:schemeClr val="tx1"/>
              </a:solidFill>
              <a:headEnd type="none" w="med" len="lg"/>
              <a:tailEnd type="stealth" w="lg" len="lg"/>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rot="5400000" flipH="1" flipV="1">
              <a:off x="6103374" y="4943085"/>
              <a:ext cx="78126" cy="68492"/>
            </a:xfrm>
            <a:prstGeom prst="line">
              <a:avLst/>
            </a:prstGeom>
            <a:ln>
              <a:solidFill>
                <a:schemeClr val="tx1"/>
              </a:solidFill>
              <a:headEnd type="none" w="med" len="lg"/>
              <a:tailEnd type="stealth" w="lg" len="lg"/>
            </a:ln>
          </p:spPr>
          <p:style>
            <a:lnRef idx="1">
              <a:schemeClr val="accent1"/>
            </a:lnRef>
            <a:fillRef idx="0">
              <a:schemeClr val="accent1"/>
            </a:fillRef>
            <a:effectRef idx="0">
              <a:schemeClr val="accent1"/>
            </a:effectRef>
            <a:fontRef idx="minor">
              <a:schemeClr val="tx1"/>
            </a:fontRef>
          </p:style>
        </p:cxnSp>
      </p:grpSp>
      <p:sp>
        <p:nvSpPr>
          <p:cNvPr id="37" name="Titel 36"/>
          <p:cNvSpPr>
            <a:spLocks noGrp="1"/>
          </p:cNvSpPr>
          <p:nvPr>
            <p:ph type="title"/>
          </p:nvPr>
        </p:nvSpPr>
        <p:spPr>
          <a:xfrm>
            <a:off x="40942" y="578173"/>
            <a:ext cx="4102360" cy="609600"/>
          </a:xfrm>
        </p:spPr>
        <p:txBody>
          <a:bodyPr/>
          <a:lstStyle/>
          <a:p>
            <a:r>
              <a:rPr lang="de-DE" dirty="0" smtClean="0">
                <a:latin typeface="Arial Narrow" panose="020B0606020202030204" pitchFamily="34" charset="0"/>
              </a:rPr>
              <a:t/>
            </a:r>
            <a:br>
              <a:rPr lang="de-DE" dirty="0" smtClean="0">
                <a:latin typeface="Arial Narrow" panose="020B0606020202030204" pitchFamily="34" charset="0"/>
              </a:rPr>
            </a:br>
            <a:r>
              <a:rPr lang="de-DE" dirty="0" smtClean="0">
                <a:latin typeface="Arial Narrow" panose="020B0606020202030204" pitchFamily="34" charset="0"/>
              </a:rPr>
              <a:t>All Modes </a:t>
            </a:r>
            <a:r>
              <a:rPr lang="de-DE" dirty="0" err="1" smtClean="0">
                <a:latin typeface="Arial Narrow" pitchFamily="34" charset="0"/>
              </a:rPr>
              <a:t>of</a:t>
            </a:r>
            <a:r>
              <a:rPr lang="de-DE" dirty="0" smtClean="0">
                <a:latin typeface="Arial Narrow" pitchFamily="34" charset="0"/>
              </a:rPr>
              <a:t> Scientific </a:t>
            </a:r>
            <a:r>
              <a:rPr lang="de-DE" dirty="0" err="1" smtClean="0">
                <a:latin typeface="Arial Narrow" pitchFamily="34" charset="0"/>
              </a:rPr>
              <a:t>Inquiry</a:t>
            </a:r>
            <a:r>
              <a:rPr lang="de-DE" dirty="0" smtClean="0">
                <a:latin typeface="Arial Narrow" pitchFamily="34" charset="0"/>
              </a:rPr>
              <a:t> </a:t>
            </a:r>
            <a:r>
              <a:rPr lang="de-DE" dirty="0" err="1" smtClean="0">
                <a:latin typeface="Arial Narrow" pitchFamily="34" charset="0"/>
              </a:rPr>
              <a:t>for</a:t>
            </a:r>
            <a:r>
              <a:rPr lang="de-DE" dirty="0" smtClean="0">
                <a:latin typeface="Arial Narrow" pitchFamily="34" charset="0"/>
              </a:rPr>
              <a:t> </a:t>
            </a:r>
            <a:r>
              <a:rPr lang="de-DE" dirty="0" err="1" smtClean="0">
                <a:latin typeface="Arial Narrow" panose="020B0606020202030204" pitchFamily="34" charset="0"/>
              </a:rPr>
              <a:t>rigor</a:t>
            </a:r>
            <a:r>
              <a:rPr lang="de-DE" dirty="0" smtClean="0">
                <a:latin typeface="Arial Narrow" panose="020B0606020202030204" pitchFamily="34" charset="0"/>
              </a:rPr>
              <a:t> </a:t>
            </a:r>
            <a:r>
              <a:rPr lang="de-DE" dirty="0">
                <a:latin typeface="Arial Narrow" panose="020B0606020202030204" pitchFamily="34" charset="0"/>
              </a:rPr>
              <a:t>AND </a:t>
            </a:r>
            <a:r>
              <a:rPr lang="de-DE" dirty="0" err="1" smtClean="0">
                <a:latin typeface="Arial Narrow" panose="020B0606020202030204" pitchFamily="34" charset="0"/>
              </a:rPr>
              <a:t>relevance</a:t>
            </a:r>
            <a:r>
              <a:rPr lang="de-DE" dirty="0" smtClean="0">
                <a:latin typeface="Arial Narrow" panose="020B0606020202030204" pitchFamily="34" charset="0"/>
              </a:rPr>
              <a:t/>
            </a:r>
            <a:br>
              <a:rPr lang="de-DE" dirty="0" smtClean="0">
                <a:latin typeface="Arial Narrow" panose="020B0606020202030204" pitchFamily="34" charset="0"/>
              </a:rPr>
            </a:br>
            <a:r>
              <a:rPr lang="de-DE" dirty="0" smtClean="0">
                <a:latin typeface="Arial Narrow" panose="020B0606020202030204" pitchFamily="34" charset="0"/>
              </a:rPr>
              <a:t>in </a:t>
            </a:r>
            <a:r>
              <a:rPr lang="de-DE" dirty="0" err="1" smtClean="0">
                <a:latin typeface="Arial Narrow" panose="020B0606020202030204" pitchFamily="34" charset="0"/>
              </a:rPr>
              <a:t>the</a:t>
            </a:r>
            <a:r>
              <a:rPr lang="de-DE" dirty="0" smtClean="0">
                <a:latin typeface="Arial Narrow" panose="020B0606020202030204" pitchFamily="34" charset="0"/>
              </a:rPr>
              <a:t> IS </a:t>
            </a:r>
            <a:r>
              <a:rPr lang="de-DE" dirty="0" err="1" smtClean="0">
                <a:latin typeface="Arial Narrow" panose="020B0606020202030204" pitchFamily="34" charset="0"/>
              </a:rPr>
              <a:t>discipline</a:t>
            </a:r>
            <a:r>
              <a:rPr lang="de-DE" dirty="0" smtClean="0">
                <a:latin typeface="Arial Narrow" panose="020B0606020202030204" pitchFamily="34" charset="0"/>
              </a:rPr>
              <a:t> </a:t>
            </a:r>
            <a:r>
              <a:rPr lang="de-DE" dirty="0" err="1" smtClean="0">
                <a:latin typeface="Arial Narrow" panose="020B0606020202030204" pitchFamily="34" charset="0"/>
              </a:rPr>
              <a:t>portfolio</a:t>
            </a:r>
            <a:endParaRPr lang="de-DE" dirty="0">
              <a:latin typeface="Arial Narrow" pitchFamily="34" charset="0"/>
            </a:endParaRPr>
          </a:p>
        </p:txBody>
      </p:sp>
      <p:sp>
        <p:nvSpPr>
          <p:cNvPr id="7169" name="Rectangle 1"/>
          <p:cNvSpPr>
            <a:spLocks noChangeArrowheads="1"/>
          </p:cNvSpPr>
          <p:nvPr/>
        </p:nvSpPr>
        <p:spPr bwMode="auto">
          <a:xfrm>
            <a:off x="754476" y="5814161"/>
            <a:ext cx="3202488"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cs typeface="Arial" pitchFamily="34" charset="0"/>
              </a:rPr>
              <a:t>From: Briggs, R.O., </a:t>
            </a:r>
            <a:r>
              <a:rPr kumimoji="0" lang="en-US" sz="1000" b="0" i="0" u="none" strike="noStrike" cap="none" normalizeH="0" baseline="0" dirty="0" err="1" smtClean="0">
                <a:ln>
                  <a:noFill/>
                </a:ln>
                <a:solidFill>
                  <a:schemeClr val="tx1"/>
                </a:solidFill>
                <a:effectLst/>
                <a:latin typeface="Arial" pitchFamily="34" charset="0"/>
                <a:cs typeface="Arial" pitchFamily="34" charset="0"/>
              </a:rPr>
              <a:t>Schwabe</a:t>
            </a:r>
            <a:r>
              <a:rPr kumimoji="0" lang="en-US" sz="1000" b="0" i="0" u="none" strike="noStrike" cap="none" normalizeH="0" baseline="0" dirty="0" smtClean="0">
                <a:ln>
                  <a:noFill/>
                </a:ln>
                <a:solidFill>
                  <a:schemeClr val="tx1"/>
                </a:solidFill>
                <a:effectLst/>
                <a:latin typeface="Arial" pitchFamily="34" charset="0"/>
                <a:cs typeface="Arial" pitchFamily="34" charset="0"/>
              </a:rPr>
              <a:t>, G. (2011) On Expanding the Scope of Design Science Research. In H. Jain, A.P. </a:t>
            </a:r>
            <a:r>
              <a:rPr kumimoji="0" lang="en-US" sz="1000" b="0" i="0" u="none" strike="noStrike" cap="none" normalizeH="0" baseline="0" dirty="0" err="1" smtClean="0">
                <a:ln>
                  <a:noFill/>
                </a:ln>
                <a:solidFill>
                  <a:schemeClr val="tx1"/>
                </a:solidFill>
                <a:effectLst/>
                <a:latin typeface="Arial" pitchFamily="34" charset="0"/>
                <a:cs typeface="Arial" pitchFamily="34" charset="0"/>
              </a:rPr>
              <a:t>Sinha</a:t>
            </a:r>
            <a:r>
              <a:rPr kumimoji="0" lang="en-US" sz="1000" b="0" i="0" u="none" strike="noStrike" cap="none" normalizeH="0" baseline="0" dirty="0" smtClean="0">
                <a:ln>
                  <a:noFill/>
                </a:ln>
                <a:solidFill>
                  <a:schemeClr val="tx1"/>
                </a:solidFill>
                <a:effectLst/>
                <a:latin typeface="Arial" pitchFamily="34" charset="0"/>
                <a:cs typeface="Arial" pitchFamily="34" charset="0"/>
              </a:rPr>
              <a:t>, and P. </a:t>
            </a:r>
            <a:r>
              <a:rPr kumimoji="0" lang="en-US" sz="1000" b="0" i="0" u="none" strike="noStrike" cap="none" normalizeH="0" baseline="0" dirty="0" err="1" smtClean="0">
                <a:ln>
                  <a:noFill/>
                </a:ln>
                <a:solidFill>
                  <a:schemeClr val="tx1"/>
                </a:solidFill>
                <a:effectLst/>
                <a:latin typeface="Arial" pitchFamily="34" charset="0"/>
                <a:cs typeface="Arial" pitchFamily="34" charset="0"/>
              </a:rPr>
              <a:t>Vitharana</a:t>
            </a:r>
            <a:r>
              <a:rPr kumimoji="0" lang="en-US" sz="1000" b="0" i="0" u="none" strike="noStrike" cap="none" normalizeH="0" baseline="0" dirty="0" smtClean="0">
                <a:ln>
                  <a:noFill/>
                </a:ln>
                <a:solidFill>
                  <a:schemeClr val="tx1"/>
                </a:solidFill>
                <a:effectLst/>
                <a:latin typeface="Arial" pitchFamily="34" charset="0"/>
                <a:cs typeface="Arial" pitchFamily="34" charset="0"/>
              </a:rPr>
              <a:t> (Eds.): Proceedings of Design Science Research in Information Systems and Technologies: DESRIST 2011, LNCS 6629, pp. 92–106, 2011.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669831550"/>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el 1"/>
          <p:cNvSpPr>
            <a:spLocks noGrp="1"/>
          </p:cNvSpPr>
          <p:nvPr>
            <p:ph type="title"/>
          </p:nvPr>
        </p:nvSpPr>
        <p:spPr>
          <a:xfrm>
            <a:off x="289527" y="-79482"/>
            <a:ext cx="8128000" cy="609600"/>
          </a:xfrm>
        </p:spPr>
        <p:txBody>
          <a:bodyPr>
            <a:normAutofit/>
          </a:bodyPr>
          <a:lstStyle/>
          <a:p>
            <a:r>
              <a:rPr lang="de-DE" dirty="0" err="1" smtClean="0"/>
              <a:t>Some</a:t>
            </a:r>
            <a:r>
              <a:rPr lang="de-DE" dirty="0" smtClean="0"/>
              <a:t> </a:t>
            </a:r>
            <a:r>
              <a:rPr lang="de-DE" dirty="0" err="1" smtClean="0"/>
              <a:t>Implications</a:t>
            </a:r>
            <a:r>
              <a:rPr lang="de-DE" dirty="0" smtClean="0"/>
              <a:t> </a:t>
            </a:r>
          </a:p>
        </p:txBody>
      </p:sp>
      <p:sp>
        <p:nvSpPr>
          <p:cNvPr id="30723" name="Inhaltsplatzhalter 2"/>
          <p:cNvSpPr>
            <a:spLocks noGrp="1"/>
          </p:cNvSpPr>
          <p:nvPr>
            <p:ph idx="1"/>
          </p:nvPr>
        </p:nvSpPr>
        <p:spPr>
          <a:xfrm>
            <a:off x="289526" y="829384"/>
            <a:ext cx="8641409" cy="4343400"/>
          </a:xfrm>
        </p:spPr>
        <p:txBody>
          <a:bodyPr>
            <a:noAutofit/>
          </a:bodyPr>
          <a:lstStyle/>
          <a:p>
            <a:r>
              <a:rPr lang="de-DE" sz="2000" dirty="0" err="1" smtClean="0">
                <a:latin typeface="Arial Narrow" panose="020B0606020202030204" pitchFamily="34" charset="0"/>
              </a:rPr>
              <a:t>Collobaration</a:t>
            </a:r>
            <a:r>
              <a:rPr lang="de-DE" sz="2000" dirty="0" smtClean="0">
                <a:latin typeface="Arial Narrow" panose="020B0606020202030204" pitchFamily="34" charset="0"/>
              </a:rPr>
              <a:t> in </a:t>
            </a:r>
            <a:r>
              <a:rPr lang="de-DE" sz="2000" dirty="0" err="1" smtClean="0">
                <a:latin typeface="Arial Narrow" panose="020B0606020202030204" pitchFamily="34" charset="0"/>
              </a:rPr>
              <a:t>and</a:t>
            </a:r>
            <a:r>
              <a:rPr lang="de-DE" sz="2000" dirty="0" smtClean="0">
                <a:latin typeface="Arial Narrow" panose="020B0606020202030204" pitchFamily="34" charset="0"/>
              </a:rPr>
              <a:t> </a:t>
            </a:r>
            <a:r>
              <a:rPr lang="de-DE" sz="2000" dirty="0" err="1" smtClean="0">
                <a:latin typeface="Arial Narrow" panose="020B0606020202030204" pitchFamily="34" charset="0"/>
              </a:rPr>
              <a:t>with</a:t>
            </a:r>
            <a:r>
              <a:rPr lang="de-DE" sz="2000" dirty="0" smtClean="0">
                <a:latin typeface="Arial Narrow" panose="020B0606020202030204" pitchFamily="34" charset="0"/>
              </a:rPr>
              <a:t> </a:t>
            </a:r>
            <a:r>
              <a:rPr lang="de-DE" sz="2000" dirty="0" err="1" smtClean="0">
                <a:latin typeface="Arial Narrow" panose="020B0606020202030204" pitchFamily="34" charset="0"/>
              </a:rPr>
              <a:t>the</a:t>
            </a:r>
            <a:r>
              <a:rPr lang="de-DE" sz="2000" dirty="0" smtClean="0">
                <a:latin typeface="Arial Narrow" panose="020B0606020202030204" pitchFamily="34" charset="0"/>
              </a:rPr>
              <a:t> „</a:t>
            </a:r>
            <a:r>
              <a:rPr lang="de-DE" sz="2000" dirty="0" err="1" smtClean="0">
                <a:latin typeface="Arial Narrow" panose="020B0606020202030204" pitchFamily="34" charset="0"/>
              </a:rPr>
              <a:t>theatre</a:t>
            </a:r>
            <a:r>
              <a:rPr lang="de-DE" sz="2000" dirty="0" smtClean="0">
                <a:latin typeface="Arial Narrow" panose="020B0606020202030204" pitchFamily="34" charset="0"/>
              </a:rPr>
              <a:t> </a:t>
            </a:r>
            <a:r>
              <a:rPr lang="de-DE" sz="2000" dirty="0" err="1" smtClean="0">
                <a:latin typeface="Arial Narrow" panose="020B0606020202030204" pitchFamily="34" charset="0"/>
              </a:rPr>
              <a:t>of</a:t>
            </a:r>
            <a:r>
              <a:rPr lang="de-DE" sz="2000" dirty="0" smtClean="0">
                <a:latin typeface="Arial Narrow" panose="020B0606020202030204" pitchFamily="34" charset="0"/>
              </a:rPr>
              <a:t> </a:t>
            </a:r>
            <a:r>
              <a:rPr lang="de-DE" sz="2000" dirty="0" err="1" smtClean="0">
                <a:latin typeface="Arial Narrow" panose="020B0606020202030204" pitchFamily="34" charset="0"/>
              </a:rPr>
              <a:t>action</a:t>
            </a:r>
            <a:r>
              <a:rPr lang="de-DE" sz="2000" dirty="0" smtClean="0">
                <a:latin typeface="Arial Narrow" panose="020B0606020202030204" pitchFamily="34" charset="0"/>
              </a:rPr>
              <a:t>“ </a:t>
            </a:r>
          </a:p>
          <a:p>
            <a:pPr lvl="1"/>
            <a:r>
              <a:rPr lang="de-DE" sz="2000" i="1" dirty="0" smtClean="0">
                <a:latin typeface="Arial Narrow" panose="020B0606020202030204" pitchFamily="34" charset="0"/>
              </a:rPr>
              <a:t>„in </a:t>
            </a:r>
            <a:r>
              <a:rPr lang="de-DE" sz="2000" i="1" dirty="0" err="1" smtClean="0">
                <a:latin typeface="Arial Narrow" panose="020B0606020202030204" pitchFamily="34" charset="0"/>
              </a:rPr>
              <a:t>and</a:t>
            </a:r>
            <a:r>
              <a:rPr lang="de-DE" sz="2000" i="1" dirty="0" smtClean="0">
                <a:latin typeface="Arial Narrow" panose="020B0606020202030204" pitchFamily="34" charset="0"/>
              </a:rPr>
              <a:t> out </a:t>
            </a:r>
            <a:r>
              <a:rPr lang="de-DE" sz="2000" i="1" dirty="0" err="1" smtClean="0">
                <a:latin typeface="Arial Narrow" panose="020B0606020202030204" pitchFamily="34" charset="0"/>
              </a:rPr>
              <a:t>of</a:t>
            </a:r>
            <a:r>
              <a:rPr lang="de-DE" sz="2000" i="1" dirty="0" smtClean="0">
                <a:latin typeface="Arial Narrow" panose="020B0606020202030204" pitchFamily="34" charset="0"/>
              </a:rPr>
              <a:t> </a:t>
            </a:r>
            <a:r>
              <a:rPr lang="de-DE" sz="2000" i="1" dirty="0" err="1" smtClean="0">
                <a:latin typeface="Arial Narrow" panose="020B0606020202030204" pitchFamily="34" charset="0"/>
              </a:rPr>
              <a:t>the</a:t>
            </a:r>
            <a:r>
              <a:rPr lang="de-DE" sz="2000" i="1" dirty="0" smtClean="0">
                <a:latin typeface="Arial Narrow" panose="020B0606020202030204" pitchFamily="34" charset="0"/>
              </a:rPr>
              <a:t> </a:t>
            </a:r>
            <a:r>
              <a:rPr lang="de-DE" sz="2000" i="1" dirty="0" err="1" smtClean="0">
                <a:latin typeface="Arial Narrow" panose="020B0606020202030204" pitchFamily="34" charset="0"/>
              </a:rPr>
              <a:t>ivory</a:t>
            </a:r>
            <a:r>
              <a:rPr lang="de-DE" sz="2000" i="1" dirty="0" smtClean="0">
                <a:latin typeface="Arial Narrow" panose="020B0606020202030204" pitchFamily="34" charset="0"/>
              </a:rPr>
              <a:t> </a:t>
            </a:r>
            <a:r>
              <a:rPr lang="de-DE" sz="2000" i="1" dirty="0" err="1" smtClean="0">
                <a:latin typeface="Arial Narrow" panose="020B0606020202030204" pitchFamily="34" charset="0"/>
              </a:rPr>
              <a:t>tower</a:t>
            </a:r>
            <a:r>
              <a:rPr lang="de-DE" sz="2000" i="1" dirty="0" smtClean="0">
                <a:latin typeface="Arial Narrow" panose="020B0606020202030204" pitchFamily="34" charset="0"/>
              </a:rPr>
              <a:t>“ </a:t>
            </a:r>
            <a:r>
              <a:rPr lang="de-DE" sz="2000" i="1" dirty="0">
                <a:latin typeface="Arial Narrow" panose="020B0606020202030204" pitchFamily="34" charset="0"/>
              </a:rPr>
              <a:t> </a:t>
            </a:r>
            <a:r>
              <a:rPr lang="de-DE" sz="2000" i="1" dirty="0" err="1" smtClean="0">
                <a:latin typeface="Arial Narrow" panose="020B0606020202030204" pitchFamily="34" charset="0"/>
              </a:rPr>
              <a:t>with</a:t>
            </a:r>
            <a:r>
              <a:rPr lang="de-DE" sz="2000" i="1" dirty="0" smtClean="0">
                <a:latin typeface="Arial Narrow" panose="020B0606020202030204" pitchFamily="34" charset="0"/>
              </a:rPr>
              <a:t> </a:t>
            </a:r>
            <a:r>
              <a:rPr lang="de-DE" sz="2000" i="1" dirty="0" err="1" smtClean="0">
                <a:latin typeface="Arial Narrow" panose="020B0606020202030204" pitchFamily="34" charset="0"/>
              </a:rPr>
              <a:t>shared</a:t>
            </a:r>
            <a:r>
              <a:rPr lang="de-DE" sz="2000" i="1" dirty="0" smtClean="0">
                <a:latin typeface="Arial Narrow" panose="020B0606020202030204" pitchFamily="34" charset="0"/>
              </a:rPr>
              <a:t> </a:t>
            </a:r>
            <a:r>
              <a:rPr lang="de-DE" sz="2000" i="1" dirty="0" err="1" smtClean="0">
                <a:latin typeface="Arial Narrow" panose="020B0606020202030204" pitchFamily="34" charset="0"/>
              </a:rPr>
              <a:t>data</a:t>
            </a:r>
            <a:r>
              <a:rPr lang="de-DE" sz="2000" i="1" dirty="0" smtClean="0">
                <a:latin typeface="Arial Narrow" panose="020B0606020202030204" pitchFamily="34" charset="0"/>
              </a:rPr>
              <a:t> </a:t>
            </a:r>
            <a:r>
              <a:rPr lang="de-DE" sz="2000" i="1" dirty="0" err="1" smtClean="0">
                <a:latin typeface="Arial Narrow" panose="020B0606020202030204" pitchFamily="34" charset="0"/>
              </a:rPr>
              <a:t>sets</a:t>
            </a:r>
            <a:r>
              <a:rPr lang="de-DE" sz="2000" i="1" dirty="0" smtClean="0">
                <a:latin typeface="Arial Narrow" panose="020B0606020202030204" pitchFamily="34" charset="0"/>
              </a:rPr>
              <a:t>  </a:t>
            </a:r>
          </a:p>
          <a:p>
            <a:r>
              <a:rPr lang="de-DE" sz="2000" dirty="0" err="1" smtClean="0">
                <a:latin typeface="Arial Narrow" panose="020B0606020202030204" pitchFamily="34" charset="0"/>
              </a:rPr>
              <a:t>With</a:t>
            </a:r>
            <a:r>
              <a:rPr lang="de-DE" sz="2000" dirty="0" smtClean="0">
                <a:latin typeface="Arial Narrow" panose="020B0606020202030204" pitchFamily="34" charset="0"/>
              </a:rPr>
              <a:t> </a:t>
            </a:r>
            <a:r>
              <a:rPr lang="de-DE" sz="2000" dirty="0" err="1" smtClean="0">
                <a:latin typeface="Arial Narrow" panose="020B0606020202030204" pitchFamily="34" charset="0"/>
              </a:rPr>
              <a:t>many</a:t>
            </a:r>
            <a:r>
              <a:rPr lang="de-DE" sz="2000" dirty="0" smtClean="0">
                <a:latin typeface="Arial Narrow" panose="020B0606020202030204" pitchFamily="34" charset="0"/>
              </a:rPr>
              <a:t> </a:t>
            </a:r>
            <a:r>
              <a:rPr lang="de-DE" sz="2000" dirty="0" err="1" smtClean="0">
                <a:latin typeface="Arial Narrow" panose="020B0606020202030204" pitchFamily="34" charset="0"/>
              </a:rPr>
              <a:t>cycles</a:t>
            </a:r>
            <a:r>
              <a:rPr lang="de-DE" sz="2000" dirty="0" smtClean="0">
                <a:latin typeface="Arial Narrow" panose="020B0606020202030204" pitchFamily="34" charset="0"/>
              </a:rPr>
              <a:t> </a:t>
            </a:r>
            <a:r>
              <a:rPr lang="de-DE" sz="2000" dirty="0" err="1" smtClean="0">
                <a:latin typeface="Arial Narrow" panose="020B0606020202030204" pitchFamily="34" charset="0"/>
              </a:rPr>
              <a:t>and</a:t>
            </a:r>
            <a:r>
              <a:rPr lang="de-DE" sz="2000" dirty="0" smtClean="0">
                <a:latin typeface="Arial Narrow" panose="020B0606020202030204" pitchFamily="34" charset="0"/>
              </a:rPr>
              <a:t> on </a:t>
            </a:r>
            <a:r>
              <a:rPr lang="de-DE" sz="2000" dirty="0" err="1" smtClean="0">
                <a:latin typeface="Arial Narrow" panose="020B0606020202030204" pitchFamily="34" charset="0"/>
              </a:rPr>
              <a:t>many</a:t>
            </a:r>
            <a:r>
              <a:rPr lang="de-DE" sz="2000" dirty="0" smtClean="0">
                <a:latin typeface="Arial Narrow" panose="020B0606020202030204" pitchFamily="34" charset="0"/>
              </a:rPr>
              <a:t> </a:t>
            </a:r>
            <a:r>
              <a:rPr lang="de-DE" sz="2000" dirty="0" err="1" smtClean="0">
                <a:latin typeface="Arial Narrow" panose="020B0606020202030204" pitchFamily="34" charset="0"/>
              </a:rPr>
              <a:t>levels</a:t>
            </a:r>
            <a:r>
              <a:rPr lang="de-DE" sz="2000" dirty="0" smtClean="0">
                <a:latin typeface="Arial Narrow" panose="020B0606020202030204" pitchFamily="34" charset="0"/>
              </a:rPr>
              <a:t> </a:t>
            </a:r>
            <a:r>
              <a:rPr lang="de-DE" sz="2000" dirty="0" err="1" smtClean="0">
                <a:latin typeface="Arial Narrow" panose="020B0606020202030204" pitchFamily="34" charset="0"/>
              </a:rPr>
              <a:t>over</a:t>
            </a:r>
            <a:r>
              <a:rPr lang="de-DE" sz="2000" dirty="0" smtClean="0">
                <a:latin typeface="Arial Narrow" panose="020B0606020202030204" pitchFamily="34" charset="0"/>
              </a:rPr>
              <a:t> </a:t>
            </a:r>
            <a:r>
              <a:rPr lang="de-DE" sz="2000" dirty="0" err="1" smtClean="0">
                <a:latin typeface="Arial Narrow" panose="020B0606020202030204" pitchFamily="34" charset="0"/>
              </a:rPr>
              <a:t>extended</a:t>
            </a:r>
            <a:r>
              <a:rPr lang="de-DE" sz="2000" dirty="0" smtClean="0">
                <a:latin typeface="Arial Narrow" panose="020B0606020202030204" pitchFamily="34" charset="0"/>
              </a:rPr>
              <a:t> time</a:t>
            </a:r>
          </a:p>
          <a:p>
            <a:pPr lvl="1"/>
            <a:r>
              <a:rPr lang="de-DE" sz="2000" i="1" dirty="0" smtClean="0">
                <a:latin typeface="Arial Narrow" panose="020B0606020202030204" pitchFamily="34" charset="0"/>
              </a:rPr>
              <a:t>„</a:t>
            </a:r>
            <a:r>
              <a:rPr lang="de-DE" sz="2000" i="1" dirty="0" err="1" smtClean="0">
                <a:latin typeface="Arial Narrow" panose="020B0606020202030204" pitchFamily="34" charset="0"/>
              </a:rPr>
              <a:t>concatenated</a:t>
            </a:r>
            <a:r>
              <a:rPr lang="de-DE" sz="2000" i="1" dirty="0" smtClean="0">
                <a:latin typeface="Arial Narrow" panose="020B0606020202030204" pitchFamily="34" charset="0"/>
              </a:rPr>
              <a:t> </a:t>
            </a:r>
            <a:r>
              <a:rPr lang="de-DE" sz="2000" i="1" dirty="0" err="1" smtClean="0">
                <a:latin typeface="Arial Narrow" panose="020B0606020202030204" pitchFamily="34" charset="0"/>
              </a:rPr>
              <a:t>exploration</a:t>
            </a:r>
            <a:r>
              <a:rPr lang="de-DE" sz="2000" i="1" dirty="0" smtClean="0">
                <a:latin typeface="Arial Narrow" panose="020B0606020202030204" pitchFamily="34" charset="0"/>
              </a:rPr>
              <a:t>“ (Stebbins, 2001,p.12) </a:t>
            </a:r>
          </a:p>
          <a:p>
            <a:r>
              <a:rPr lang="de-DE" sz="2000" dirty="0" err="1" smtClean="0">
                <a:latin typeface="Arial Narrow" panose="020B0606020202030204" pitchFamily="34" charset="0"/>
              </a:rPr>
              <a:t>with</a:t>
            </a:r>
            <a:r>
              <a:rPr lang="de-DE" sz="2000" dirty="0" smtClean="0">
                <a:latin typeface="Arial Narrow" panose="020B0606020202030204" pitchFamily="34" charset="0"/>
              </a:rPr>
              <a:t> different </a:t>
            </a:r>
            <a:r>
              <a:rPr lang="de-DE" sz="2000" dirty="0" err="1" smtClean="0">
                <a:latin typeface="Arial Narrow" panose="020B0606020202030204" pitchFamily="34" charset="0"/>
              </a:rPr>
              <a:t>skills</a:t>
            </a:r>
            <a:r>
              <a:rPr lang="de-DE" sz="2000" dirty="0" smtClean="0">
                <a:latin typeface="Arial Narrow" panose="020B0606020202030204" pitchFamily="34" charset="0"/>
              </a:rPr>
              <a:t> </a:t>
            </a:r>
            <a:r>
              <a:rPr lang="de-DE" sz="2000" dirty="0" err="1" smtClean="0">
                <a:latin typeface="Arial Narrow" panose="020B0606020202030204" pitchFamily="34" charset="0"/>
              </a:rPr>
              <a:t>needed</a:t>
            </a:r>
            <a:r>
              <a:rPr lang="de-DE" sz="2000" dirty="0" smtClean="0">
                <a:latin typeface="Arial Narrow" panose="020B0606020202030204" pitchFamily="34" charset="0"/>
              </a:rPr>
              <a:t> </a:t>
            </a:r>
            <a:r>
              <a:rPr lang="de-DE" sz="2000" dirty="0" err="1" smtClean="0">
                <a:latin typeface="Arial Narrow" panose="020B0606020202030204" pitchFamily="34" charset="0"/>
              </a:rPr>
              <a:t>for</a:t>
            </a:r>
            <a:r>
              <a:rPr lang="de-DE" sz="2000" dirty="0" smtClean="0">
                <a:latin typeface="Arial Narrow" panose="020B0606020202030204" pitchFamily="34" charset="0"/>
              </a:rPr>
              <a:t> </a:t>
            </a:r>
            <a:r>
              <a:rPr lang="de-DE" sz="2000" dirty="0" err="1" smtClean="0">
                <a:latin typeface="Arial Narrow" panose="020B0606020202030204" pitchFamily="34" charset="0"/>
              </a:rPr>
              <a:t>each</a:t>
            </a:r>
            <a:r>
              <a:rPr lang="de-DE" sz="2000" dirty="0" smtClean="0">
                <a:latin typeface="Arial Narrow" panose="020B0606020202030204" pitchFamily="34" charset="0"/>
              </a:rPr>
              <a:t> </a:t>
            </a:r>
            <a:r>
              <a:rPr lang="de-DE" sz="2000" dirty="0" err="1" smtClean="0">
                <a:latin typeface="Arial Narrow" panose="020B0606020202030204" pitchFamily="34" charset="0"/>
              </a:rPr>
              <a:t>mode</a:t>
            </a:r>
            <a:r>
              <a:rPr lang="de-DE" sz="2000" dirty="0" smtClean="0">
                <a:latin typeface="Arial Narrow" panose="020B0606020202030204" pitchFamily="34" charset="0"/>
              </a:rPr>
              <a:t> </a:t>
            </a:r>
            <a:r>
              <a:rPr lang="de-DE" sz="2000" dirty="0" err="1" smtClean="0">
                <a:latin typeface="Arial Narrow" panose="020B0606020202030204" pitchFamily="34" charset="0"/>
              </a:rPr>
              <a:t>of</a:t>
            </a:r>
            <a:r>
              <a:rPr lang="de-DE" sz="2000" dirty="0" smtClean="0">
                <a:latin typeface="Arial Narrow" panose="020B0606020202030204" pitchFamily="34" charset="0"/>
              </a:rPr>
              <a:t> </a:t>
            </a:r>
            <a:r>
              <a:rPr lang="de-DE" sz="2000" dirty="0" err="1" smtClean="0">
                <a:latin typeface="Arial Narrow" panose="020B0606020202030204" pitchFamily="34" charset="0"/>
              </a:rPr>
              <a:t>scientific</a:t>
            </a:r>
            <a:r>
              <a:rPr lang="de-DE" sz="2000" dirty="0" smtClean="0">
                <a:latin typeface="Arial Narrow" panose="020B0606020202030204" pitchFamily="34" charset="0"/>
              </a:rPr>
              <a:t> </a:t>
            </a:r>
            <a:r>
              <a:rPr lang="de-DE" sz="2000" dirty="0" err="1" smtClean="0">
                <a:latin typeface="Arial Narrow" panose="020B0606020202030204" pitchFamily="34" charset="0"/>
              </a:rPr>
              <a:t>inquiry</a:t>
            </a:r>
            <a:r>
              <a:rPr lang="de-DE" sz="2000" dirty="0" smtClean="0">
                <a:latin typeface="Arial Narrow" panose="020B0606020202030204" pitchFamily="34" charset="0"/>
              </a:rPr>
              <a:t> </a:t>
            </a:r>
          </a:p>
          <a:p>
            <a:pPr lvl="1"/>
            <a:r>
              <a:rPr lang="de-DE" sz="2000" i="1" dirty="0" err="1" smtClean="0">
                <a:latin typeface="Arial Narrow" panose="020B0606020202030204" pitchFamily="34" charset="0"/>
              </a:rPr>
              <a:t>Methodological</a:t>
            </a:r>
            <a:r>
              <a:rPr lang="de-DE" sz="2000" i="1" dirty="0" smtClean="0">
                <a:latin typeface="Arial Narrow" panose="020B0606020202030204" pitchFamily="34" charset="0"/>
              </a:rPr>
              <a:t> </a:t>
            </a:r>
            <a:r>
              <a:rPr lang="de-DE" sz="2000" i="1" dirty="0" err="1" smtClean="0">
                <a:latin typeface="Arial Narrow" panose="020B0606020202030204" pitchFamily="34" charset="0"/>
              </a:rPr>
              <a:t>plurality</a:t>
            </a:r>
            <a:r>
              <a:rPr lang="de-DE" sz="2000" i="1" dirty="0" smtClean="0">
                <a:latin typeface="Arial Narrow" panose="020B0606020202030204" pitchFamily="34" charset="0"/>
              </a:rPr>
              <a:t> </a:t>
            </a:r>
            <a:r>
              <a:rPr lang="de-DE" sz="2000" i="1" dirty="0" err="1" smtClean="0">
                <a:latin typeface="Arial Narrow" panose="020B0606020202030204" pitchFamily="34" charset="0"/>
              </a:rPr>
              <a:t>and</a:t>
            </a:r>
            <a:r>
              <a:rPr lang="de-DE" sz="2000" i="1" dirty="0" smtClean="0">
                <a:latin typeface="Arial Narrow" panose="020B0606020202030204" pitchFamily="34" charset="0"/>
              </a:rPr>
              <a:t> </a:t>
            </a:r>
            <a:r>
              <a:rPr lang="de-DE" sz="2000" i="1" dirty="0" err="1" smtClean="0">
                <a:latin typeface="Arial Narrow" panose="020B0606020202030204" pitchFamily="34" charset="0"/>
              </a:rPr>
              <a:t>tolerance</a:t>
            </a:r>
            <a:endParaRPr lang="de-DE" sz="2000" dirty="0" smtClean="0">
              <a:latin typeface="Arial Narrow" panose="020B0606020202030204" pitchFamily="34" charset="0"/>
            </a:endParaRPr>
          </a:p>
          <a:p>
            <a:r>
              <a:rPr lang="de-DE" sz="2000" dirty="0" err="1" smtClean="0">
                <a:latin typeface="Arial Narrow" panose="020B0606020202030204" pitchFamily="34" charset="0"/>
              </a:rPr>
              <a:t>and</a:t>
            </a:r>
            <a:r>
              <a:rPr lang="de-DE" sz="2000" dirty="0" smtClean="0">
                <a:latin typeface="Arial Narrow" panose="020B0606020202030204" pitchFamily="34" charset="0"/>
              </a:rPr>
              <a:t> different </a:t>
            </a:r>
            <a:r>
              <a:rPr lang="de-DE" sz="2000" dirty="0" err="1" smtClean="0">
                <a:latin typeface="Arial Narrow" panose="020B0606020202030204" pitchFamily="34" charset="0"/>
              </a:rPr>
              <a:t>pitfalls</a:t>
            </a:r>
            <a:r>
              <a:rPr lang="de-DE" sz="2000" dirty="0" smtClean="0">
                <a:latin typeface="Arial Narrow" panose="020B0606020202030204" pitchFamily="34" charset="0"/>
              </a:rPr>
              <a:t> </a:t>
            </a:r>
            <a:r>
              <a:rPr lang="de-DE" sz="2000" dirty="0" err="1" smtClean="0">
                <a:latin typeface="Arial Narrow" panose="020B0606020202030204" pitchFamily="34" charset="0"/>
              </a:rPr>
              <a:t>to</a:t>
            </a:r>
            <a:r>
              <a:rPr lang="de-DE" sz="2000" dirty="0" smtClean="0">
                <a:latin typeface="Arial Narrow" panose="020B0606020202030204" pitchFamily="34" charset="0"/>
              </a:rPr>
              <a:t> </a:t>
            </a:r>
            <a:r>
              <a:rPr lang="de-DE" sz="2000" dirty="0" err="1" smtClean="0">
                <a:latin typeface="Arial Narrow" panose="020B0606020202030204" pitchFamily="34" charset="0"/>
              </a:rPr>
              <a:t>avoid</a:t>
            </a:r>
            <a:r>
              <a:rPr lang="de-DE" sz="2000" dirty="0" smtClean="0">
                <a:latin typeface="Arial Narrow" panose="020B0606020202030204" pitchFamily="34" charset="0"/>
              </a:rPr>
              <a:t> </a:t>
            </a:r>
            <a:r>
              <a:rPr lang="de-DE" sz="2000" dirty="0" err="1" smtClean="0">
                <a:latin typeface="Arial Narrow" panose="020B0606020202030204" pitchFamily="34" charset="0"/>
              </a:rPr>
              <a:t>for</a:t>
            </a:r>
            <a:r>
              <a:rPr lang="de-DE" sz="2000" dirty="0" smtClean="0">
                <a:latin typeface="Arial Narrow" panose="020B0606020202030204" pitchFamily="34" charset="0"/>
              </a:rPr>
              <a:t> </a:t>
            </a:r>
            <a:r>
              <a:rPr lang="de-DE" sz="2000" dirty="0" err="1" smtClean="0">
                <a:latin typeface="Arial Narrow" panose="020B0606020202030204" pitchFamily="34" charset="0"/>
              </a:rPr>
              <a:t>each</a:t>
            </a:r>
            <a:r>
              <a:rPr lang="de-DE" sz="2000" dirty="0" smtClean="0">
                <a:latin typeface="Arial Narrow" panose="020B0606020202030204" pitchFamily="34" charset="0"/>
              </a:rPr>
              <a:t> </a:t>
            </a:r>
            <a:r>
              <a:rPr lang="de-DE" sz="2000" dirty="0" err="1" smtClean="0">
                <a:latin typeface="Arial Narrow" panose="020B0606020202030204" pitchFamily="34" charset="0"/>
              </a:rPr>
              <a:t>mode</a:t>
            </a:r>
            <a:r>
              <a:rPr lang="de-DE" sz="2000" dirty="0" smtClean="0">
                <a:latin typeface="Arial Narrow" panose="020B0606020202030204" pitchFamily="34" charset="0"/>
              </a:rPr>
              <a:t> </a:t>
            </a:r>
            <a:r>
              <a:rPr lang="de-DE" sz="2000" dirty="0" err="1" smtClean="0">
                <a:latin typeface="Arial Narrow" panose="020B0606020202030204" pitchFamily="34" charset="0"/>
              </a:rPr>
              <a:t>of</a:t>
            </a:r>
            <a:r>
              <a:rPr lang="de-DE" sz="2000" dirty="0" smtClean="0">
                <a:latin typeface="Arial Narrow" panose="020B0606020202030204" pitchFamily="34" charset="0"/>
              </a:rPr>
              <a:t> </a:t>
            </a:r>
            <a:r>
              <a:rPr lang="de-DE" sz="2000" dirty="0" err="1" smtClean="0">
                <a:latin typeface="Arial Narrow" panose="020B0606020202030204" pitchFamily="34" charset="0"/>
              </a:rPr>
              <a:t>scientific</a:t>
            </a:r>
            <a:r>
              <a:rPr lang="de-DE" sz="2000" dirty="0" smtClean="0">
                <a:latin typeface="Arial Narrow" panose="020B0606020202030204" pitchFamily="34" charset="0"/>
              </a:rPr>
              <a:t> </a:t>
            </a:r>
            <a:r>
              <a:rPr lang="de-DE" sz="2000" dirty="0" err="1" smtClean="0">
                <a:latin typeface="Arial Narrow" panose="020B0606020202030204" pitchFamily="34" charset="0"/>
              </a:rPr>
              <a:t>inquiry</a:t>
            </a:r>
            <a:endParaRPr lang="de-DE" sz="2000" dirty="0" smtClean="0">
              <a:latin typeface="Arial Narrow" panose="020B0606020202030204" pitchFamily="34" charset="0"/>
            </a:endParaRPr>
          </a:p>
          <a:p>
            <a:pPr lvl="1"/>
            <a:r>
              <a:rPr lang="de-DE" sz="2000" i="1" dirty="0" err="1" smtClean="0">
                <a:latin typeface="Arial Narrow" panose="020B0606020202030204" pitchFamily="34" charset="0"/>
              </a:rPr>
              <a:t>Often</a:t>
            </a:r>
            <a:r>
              <a:rPr lang="de-DE" sz="2000" i="1" dirty="0" smtClean="0">
                <a:latin typeface="Arial Narrow" panose="020B0606020202030204" pitchFamily="34" charset="0"/>
              </a:rPr>
              <a:t> </a:t>
            </a:r>
            <a:r>
              <a:rPr lang="de-DE" sz="2000" i="1" dirty="0" err="1" smtClean="0">
                <a:latin typeface="Arial Narrow" panose="020B0606020202030204" pitchFamily="34" charset="0"/>
              </a:rPr>
              <a:t>spanning</a:t>
            </a:r>
            <a:r>
              <a:rPr lang="de-DE" sz="2000" i="1" dirty="0" smtClean="0">
                <a:latin typeface="Arial Narrow" panose="020B0606020202030204" pitchFamily="34" charset="0"/>
              </a:rPr>
              <a:t> different </a:t>
            </a:r>
            <a:r>
              <a:rPr lang="de-DE" sz="2000" i="1" dirty="0" err="1" smtClean="0">
                <a:latin typeface="Arial Narrow" panose="020B0606020202030204" pitchFamily="34" charset="0"/>
              </a:rPr>
              <a:t>academic</a:t>
            </a:r>
            <a:r>
              <a:rPr lang="de-DE" sz="2000" i="1" dirty="0" smtClean="0">
                <a:latin typeface="Arial Narrow" panose="020B0606020202030204" pitchFamily="34" charset="0"/>
              </a:rPr>
              <a:t> </a:t>
            </a:r>
            <a:r>
              <a:rPr lang="de-DE" sz="2000" i="1" dirty="0" err="1" smtClean="0">
                <a:latin typeface="Arial Narrow" panose="020B0606020202030204" pitchFamily="34" charset="0"/>
              </a:rPr>
              <a:t>communities</a:t>
            </a:r>
            <a:endParaRPr lang="de-DE" sz="2000" i="1" dirty="0">
              <a:latin typeface="Arial Narrow" panose="020B0606020202030204" pitchFamily="34" charset="0"/>
            </a:endParaRPr>
          </a:p>
          <a:p>
            <a:r>
              <a:rPr lang="de-DE" sz="2000" dirty="0" smtClean="0">
                <a:latin typeface="Arial Narrow" panose="020B0606020202030204" pitchFamily="34" charset="0"/>
              </a:rPr>
              <a:t>In </a:t>
            </a:r>
            <a:r>
              <a:rPr lang="de-DE" sz="2000" dirty="0" err="1" smtClean="0">
                <a:latin typeface="Arial Narrow" panose="020B0606020202030204" pitchFamily="34" charset="0"/>
              </a:rPr>
              <a:t>research</a:t>
            </a:r>
            <a:r>
              <a:rPr lang="de-DE" sz="2000" dirty="0" smtClean="0">
                <a:latin typeface="Arial Narrow" panose="020B0606020202030204" pitchFamily="34" charset="0"/>
              </a:rPr>
              <a:t> </a:t>
            </a:r>
            <a:r>
              <a:rPr lang="de-DE" sz="2000" dirty="0" err="1" smtClean="0">
                <a:latin typeface="Arial Narrow" panose="020B0606020202030204" pitchFamily="34" charset="0"/>
              </a:rPr>
              <a:t>programmes</a:t>
            </a:r>
            <a:r>
              <a:rPr lang="de-DE" sz="2000" dirty="0" smtClean="0">
                <a:latin typeface="Arial Narrow" panose="020B0606020202030204" pitchFamily="34" charset="0"/>
              </a:rPr>
              <a:t> </a:t>
            </a:r>
            <a:r>
              <a:rPr lang="de-DE" sz="2000" dirty="0" err="1" smtClean="0">
                <a:latin typeface="Arial Narrow" panose="020B0606020202030204" pitchFamily="34" charset="0"/>
              </a:rPr>
              <a:t>with</a:t>
            </a:r>
            <a:r>
              <a:rPr lang="de-DE" sz="2000" dirty="0" smtClean="0">
                <a:latin typeface="Arial Narrow" panose="020B0606020202030204" pitchFamily="34" charset="0"/>
              </a:rPr>
              <a:t> </a:t>
            </a:r>
            <a:r>
              <a:rPr lang="de-DE" sz="2000" dirty="0">
                <a:latin typeface="Arial Narrow" panose="020B0606020202030204" pitchFamily="34" charset="0"/>
              </a:rPr>
              <a:t>an </a:t>
            </a:r>
            <a:r>
              <a:rPr lang="de-DE" sz="2000" dirty="0" err="1">
                <a:latin typeface="Arial Narrow" panose="020B0606020202030204" pitchFamily="34" charset="0"/>
              </a:rPr>
              <a:t>overarching</a:t>
            </a:r>
            <a:r>
              <a:rPr lang="de-DE" sz="2000" dirty="0">
                <a:latin typeface="Arial Narrow" panose="020B0606020202030204" pitchFamily="34" charset="0"/>
              </a:rPr>
              <a:t> </a:t>
            </a:r>
            <a:r>
              <a:rPr lang="de-DE" sz="2000" dirty="0" err="1">
                <a:latin typeface="Arial Narrow" panose="020B0606020202030204" pitchFamily="34" charset="0"/>
              </a:rPr>
              <a:t>question</a:t>
            </a:r>
            <a:endParaRPr lang="de-DE" sz="2000" dirty="0">
              <a:latin typeface="Arial Narrow" panose="020B0606020202030204" pitchFamily="34" charset="0"/>
            </a:endParaRPr>
          </a:p>
          <a:p>
            <a:pPr lvl="1"/>
            <a:r>
              <a:rPr lang="de-DE" sz="2000" dirty="0">
                <a:latin typeface="Arial Narrow" panose="020B0606020202030204" pitchFamily="34" charset="0"/>
              </a:rPr>
              <a:t> </a:t>
            </a:r>
            <a:r>
              <a:rPr lang="de-DE" sz="2000" i="1" dirty="0" smtClean="0">
                <a:latin typeface="Arial Narrow" panose="020B0606020202030204" pitchFamily="34" charset="0"/>
              </a:rPr>
              <a:t>„</a:t>
            </a:r>
            <a:r>
              <a:rPr lang="de-DE" sz="2000" i="1" dirty="0" err="1">
                <a:latin typeface="Arial Narrow" panose="020B0606020202030204" pitchFamily="34" charset="0"/>
              </a:rPr>
              <a:t>How</a:t>
            </a:r>
            <a:r>
              <a:rPr lang="de-DE" sz="2000" i="1" dirty="0">
                <a:latin typeface="Arial Narrow" panose="020B0606020202030204" pitchFamily="34" charset="0"/>
              </a:rPr>
              <a:t> </a:t>
            </a:r>
            <a:r>
              <a:rPr lang="de-DE" sz="2000" i="1" dirty="0" err="1">
                <a:latin typeface="Arial Narrow" panose="020B0606020202030204" pitchFamily="34" charset="0"/>
              </a:rPr>
              <a:t>to</a:t>
            </a:r>
            <a:r>
              <a:rPr lang="de-DE" sz="2000" i="1" dirty="0">
                <a:latin typeface="Arial Narrow" panose="020B0606020202030204" pitchFamily="34" charset="0"/>
              </a:rPr>
              <a:t> </a:t>
            </a:r>
            <a:r>
              <a:rPr lang="de-DE" sz="2000" i="1" dirty="0" err="1">
                <a:latin typeface="Arial Narrow" panose="020B0606020202030204" pitchFamily="34" charset="0"/>
              </a:rPr>
              <a:t>make</a:t>
            </a:r>
            <a:r>
              <a:rPr lang="de-DE" sz="2000" i="1" dirty="0">
                <a:latin typeface="Arial Narrow" panose="020B0606020202030204" pitchFamily="34" charset="0"/>
              </a:rPr>
              <a:t> Digital Transformation </a:t>
            </a:r>
            <a:r>
              <a:rPr lang="de-DE" sz="2000" i="1" dirty="0" err="1">
                <a:latin typeface="Arial Narrow" panose="020B0606020202030204" pitchFamily="34" charset="0"/>
              </a:rPr>
              <a:t>work</a:t>
            </a:r>
            <a:r>
              <a:rPr lang="de-DE" sz="2000" i="1" dirty="0" smtClean="0">
                <a:latin typeface="Arial Narrow" panose="020B0606020202030204" pitchFamily="34" charset="0"/>
              </a:rPr>
              <a:t>“</a:t>
            </a:r>
          </a:p>
          <a:p>
            <a:pPr lvl="1"/>
            <a:endParaRPr lang="de-DE" sz="2000" i="1" dirty="0">
              <a:latin typeface="Arial Narrow" panose="020B0606020202030204" pitchFamily="34" charset="0"/>
            </a:endParaRPr>
          </a:p>
          <a:p>
            <a:pPr marL="0" indent="0" algn="ctr">
              <a:buNone/>
            </a:pPr>
            <a:r>
              <a:rPr lang="de-DE" sz="2000" i="1" dirty="0" smtClean="0">
                <a:latin typeface="Arial Narrow" panose="020B0606020202030204" pitchFamily="34" charset="0"/>
              </a:rPr>
              <a:t>A </a:t>
            </a:r>
            <a:r>
              <a:rPr lang="de-DE" sz="2000" i="1" dirty="0">
                <a:latin typeface="Arial Narrow" panose="020B0606020202030204" pitchFamily="34" charset="0"/>
              </a:rPr>
              <a:t>non-trivial </a:t>
            </a:r>
            <a:r>
              <a:rPr lang="de-DE" sz="2000" i="1" dirty="0" err="1">
                <a:latin typeface="Arial Narrow" panose="020B0606020202030204" pitchFamily="34" charset="0"/>
              </a:rPr>
              <a:t>balancing</a:t>
            </a:r>
            <a:r>
              <a:rPr lang="de-DE" sz="2000" i="1" dirty="0">
                <a:latin typeface="Arial Narrow" panose="020B0606020202030204" pitchFamily="34" charset="0"/>
              </a:rPr>
              <a:t> </a:t>
            </a:r>
            <a:r>
              <a:rPr lang="de-DE" sz="2000" i="1" dirty="0" err="1">
                <a:latin typeface="Arial Narrow" panose="020B0606020202030204" pitchFamily="34" charset="0"/>
              </a:rPr>
              <a:t>act</a:t>
            </a:r>
            <a:r>
              <a:rPr lang="de-DE" sz="2000" i="1" dirty="0">
                <a:latin typeface="Arial Narrow" panose="020B0606020202030204" pitchFamily="34" charset="0"/>
              </a:rPr>
              <a:t> </a:t>
            </a:r>
            <a:r>
              <a:rPr lang="de-DE" sz="2000" i="1" dirty="0" err="1">
                <a:latin typeface="Arial Narrow" panose="020B0606020202030204" pitchFamily="34" charset="0"/>
              </a:rPr>
              <a:t>over</a:t>
            </a:r>
            <a:r>
              <a:rPr lang="de-DE" sz="2000" i="1" dirty="0">
                <a:latin typeface="Arial Narrow" panose="020B0606020202030204" pitchFamily="34" charset="0"/>
              </a:rPr>
              <a:t> </a:t>
            </a:r>
            <a:r>
              <a:rPr lang="de-DE" sz="2000" i="1" dirty="0" smtClean="0">
                <a:latin typeface="Arial Narrow" panose="020B0606020202030204" pitchFamily="34" charset="0"/>
              </a:rPr>
              <a:t>time </a:t>
            </a:r>
            <a:r>
              <a:rPr lang="de-DE" sz="2000" i="1" dirty="0" err="1" smtClean="0">
                <a:latin typeface="Arial Narrow" panose="020B0606020202030204" pitchFamily="34" charset="0"/>
              </a:rPr>
              <a:t>as</a:t>
            </a:r>
            <a:r>
              <a:rPr lang="de-DE" sz="2000" i="1" dirty="0" smtClean="0">
                <a:latin typeface="Arial Narrow" panose="020B0606020202030204" pitchFamily="34" charset="0"/>
              </a:rPr>
              <a:t> </a:t>
            </a:r>
            <a:r>
              <a:rPr lang="de-DE" sz="2000" i="1" dirty="0" err="1" smtClean="0">
                <a:latin typeface="Arial Narrow" panose="020B0606020202030204" pitchFamily="34" charset="0"/>
              </a:rPr>
              <a:t>research</a:t>
            </a:r>
            <a:r>
              <a:rPr lang="de-DE" sz="2000" i="1" dirty="0" smtClean="0">
                <a:latin typeface="Arial Narrow" panose="020B0606020202030204" pitchFamily="34" charset="0"/>
              </a:rPr>
              <a:t> </a:t>
            </a:r>
            <a:r>
              <a:rPr lang="de-DE" sz="2000" i="1" dirty="0" err="1" smtClean="0">
                <a:latin typeface="Arial Narrow" panose="020B0606020202030204" pitchFamily="34" charset="0"/>
              </a:rPr>
              <a:t>programmes</a:t>
            </a:r>
            <a:r>
              <a:rPr lang="de-DE" sz="2000" i="1" dirty="0" smtClean="0">
                <a:latin typeface="Arial Narrow" panose="020B0606020202030204" pitchFamily="34" charset="0"/>
              </a:rPr>
              <a:t> </a:t>
            </a:r>
            <a:r>
              <a:rPr lang="de-DE" sz="2000" i="1" dirty="0" err="1">
                <a:latin typeface="Arial Narrow" panose="020B0606020202030204" pitchFamily="34" charset="0"/>
              </a:rPr>
              <a:t>are</a:t>
            </a:r>
            <a:r>
              <a:rPr lang="de-DE" sz="2000" i="1" dirty="0">
                <a:latin typeface="Arial Narrow" panose="020B0606020202030204" pitchFamily="34" charset="0"/>
              </a:rPr>
              <a:t> reality-</a:t>
            </a:r>
            <a:r>
              <a:rPr lang="de-DE" sz="2000" i="1" dirty="0" err="1">
                <a:latin typeface="Arial Narrow" panose="020B0606020202030204" pitchFamily="34" charset="0"/>
              </a:rPr>
              <a:t>driven</a:t>
            </a:r>
            <a:r>
              <a:rPr lang="de-DE" sz="2000" i="1" dirty="0">
                <a:latin typeface="Arial Narrow" panose="020B0606020202030204" pitchFamily="34" charset="0"/>
              </a:rPr>
              <a:t>, </a:t>
            </a:r>
            <a:r>
              <a:rPr lang="de-DE" sz="2000" i="1" dirty="0" err="1">
                <a:latin typeface="Arial Narrow" panose="020B0606020202030204" pitchFamily="34" charset="0"/>
              </a:rPr>
              <a:t>projects</a:t>
            </a:r>
            <a:r>
              <a:rPr lang="de-DE" sz="2000" i="1" dirty="0">
                <a:latin typeface="Arial Narrow" panose="020B0606020202030204" pitchFamily="34" charset="0"/>
              </a:rPr>
              <a:t> </a:t>
            </a:r>
            <a:r>
              <a:rPr lang="de-DE" sz="2000" i="1" dirty="0" err="1">
                <a:latin typeface="Arial Narrow" panose="020B0606020202030204" pitchFamily="34" charset="0"/>
              </a:rPr>
              <a:t>are</a:t>
            </a:r>
            <a:r>
              <a:rPr lang="de-DE" sz="2000" i="1" dirty="0">
                <a:latin typeface="Arial Narrow" panose="020B0606020202030204" pitchFamily="34" charset="0"/>
              </a:rPr>
              <a:t> </a:t>
            </a:r>
            <a:r>
              <a:rPr lang="de-DE" sz="2000" i="1" dirty="0" err="1">
                <a:latin typeface="Arial Narrow" panose="020B0606020202030204" pitchFamily="34" charset="0"/>
              </a:rPr>
              <a:t>funding-driven</a:t>
            </a:r>
            <a:r>
              <a:rPr lang="de-DE" sz="2000" i="1" dirty="0">
                <a:latin typeface="Arial Narrow" panose="020B0606020202030204" pitchFamily="34" charset="0"/>
              </a:rPr>
              <a:t>, </a:t>
            </a:r>
            <a:r>
              <a:rPr lang="de-DE" sz="2000" i="1" dirty="0" err="1">
                <a:latin typeface="Arial Narrow" panose="020B0606020202030204" pitchFamily="34" charset="0"/>
              </a:rPr>
              <a:t>publications</a:t>
            </a:r>
            <a:r>
              <a:rPr lang="de-DE" sz="2000" i="1" dirty="0">
                <a:latin typeface="Arial Narrow" panose="020B0606020202030204" pitchFamily="34" charset="0"/>
              </a:rPr>
              <a:t> </a:t>
            </a:r>
            <a:r>
              <a:rPr lang="de-DE" sz="2000" i="1" dirty="0" err="1">
                <a:latin typeface="Arial Narrow" panose="020B0606020202030204" pitchFamily="34" charset="0"/>
              </a:rPr>
              <a:t>are</a:t>
            </a:r>
            <a:r>
              <a:rPr lang="de-DE" sz="2000" i="1" dirty="0">
                <a:latin typeface="Arial Narrow" panose="020B0606020202030204" pitchFamily="34" charset="0"/>
              </a:rPr>
              <a:t> </a:t>
            </a:r>
            <a:r>
              <a:rPr lang="de-DE" sz="2000" i="1" dirty="0" err="1">
                <a:latin typeface="Arial Narrow" panose="020B0606020202030204" pitchFamily="34" charset="0"/>
              </a:rPr>
              <a:t>outlet</a:t>
            </a:r>
            <a:r>
              <a:rPr lang="de-DE" sz="2000" i="1" dirty="0">
                <a:latin typeface="Arial Narrow" panose="020B0606020202030204" pitchFamily="34" charset="0"/>
              </a:rPr>
              <a:t> </a:t>
            </a:r>
            <a:r>
              <a:rPr lang="de-DE" sz="2000" i="1" dirty="0" err="1">
                <a:latin typeface="Arial Narrow" panose="020B0606020202030204" pitchFamily="34" charset="0"/>
              </a:rPr>
              <a:t>driven</a:t>
            </a:r>
            <a:r>
              <a:rPr lang="de-DE" sz="2000" i="1" dirty="0">
                <a:latin typeface="Arial Narrow" panose="020B0606020202030204" pitchFamily="34" charset="0"/>
              </a:rPr>
              <a:t> </a:t>
            </a:r>
            <a:r>
              <a:rPr lang="de-DE" sz="2000" i="1" dirty="0" err="1">
                <a:latin typeface="Arial Narrow" panose="020B0606020202030204" pitchFamily="34" charset="0"/>
              </a:rPr>
              <a:t>for</a:t>
            </a:r>
            <a:r>
              <a:rPr lang="de-DE" sz="2000" i="1" dirty="0">
                <a:latin typeface="Arial Narrow" panose="020B0606020202030204" pitchFamily="34" charset="0"/>
              </a:rPr>
              <a:t> </a:t>
            </a:r>
            <a:r>
              <a:rPr lang="de-DE" sz="2000" i="1" dirty="0" err="1">
                <a:latin typeface="Arial Narrow" panose="020B0606020202030204" pitchFamily="34" charset="0"/>
              </a:rPr>
              <a:t>each</a:t>
            </a:r>
            <a:r>
              <a:rPr lang="de-DE" sz="2000" i="1" dirty="0">
                <a:latin typeface="Arial Narrow" panose="020B0606020202030204" pitchFamily="34" charset="0"/>
              </a:rPr>
              <a:t> Knowledge </a:t>
            </a:r>
            <a:r>
              <a:rPr lang="de-DE" sz="2000" i="1" dirty="0" err="1" smtClean="0">
                <a:latin typeface="Arial Narrow" panose="020B0606020202030204" pitchFamily="34" charset="0"/>
              </a:rPr>
              <a:t>nugget</a:t>
            </a:r>
            <a:r>
              <a:rPr lang="de-DE" sz="2000" i="1" dirty="0" smtClean="0">
                <a:latin typeface="Arial Narrow" panose="020B0606020202030204" pitchFamily="34" charset="0"/>
              </a:rPr>
              <a:t> </a:t>
            </a:r>
          </a:p>
          <a:p>
            <a:pPr marL="0" indent="0" algn="ctr">
              <a:buNone/>
            </a:pPr>
            <a:r>
              <a:rPr lang="de-DE" sz="2000" i="1" dirty="0" err="1" smtClean="0">
                <a:latin typeface="Arial Narrow" panose="020B0606020202030204" pitchFamily="34" charset="0"/>
              </a:rPr>
              <a:t>based</a:t>
            </a:r>
            <a:r>
              <a:rPr lang="de-DE" sz="2000" i="1" dirty="0" smtClean="0">
                <a:latin typeface="Arial Narrow" panose="020B0606020202030204" pitchFamily="34" charset="0"/>
              </a:rPr>
              <a:t> </a:t>
            </a:r>
            <a:r>
              <a:rPr lang="de-DE" sz="2000" i="1" dirty="0">
                <a:latin typeface="Arial Narrow" panose="020B0606020202030204" pitchFamily="34" charset="0"/>
              </a:rPr>
              <a:t>on individual </a:t>
            </a:r>
            <a:r>
              <a:rPr lang="de-DE" sz="2000" i="1" dirty="0" err="1">
                <a:latin typeface="Arial Narrow" panose="020B0606020202030204" pitchFamily="34" charset="0"/>
              </a:rPr>
              <a:t>researcher´s</a:t>
            </a:r>
            <a:r>
              <a:rPr lang="de-DE" sz="2000" i="1" dirty="0">
                <a:latin typeface="Arial Narrow" panose="020B0606020202030204" pitchFamily="34" charset="0"/>
              </a:rPr>
              <a:t> </a:t>
            </a:r>
            <a:r>
              <a:rPr lang="de-DE" sz="2000" i="1" dirty="0" err="1">
                <a:latin typeface="Arial Narrow" panose="020B0606020202030204" pitchFamily="34" charset="0"/>
              </a:rPr>
              <a:t>perspectives</a:t>
            </a:r>
            <a:r>
              <a:rPr lang="de-DE" sz="2000" i="1" dirty="0">
                <a:latin typeface="Arial Narrow" panose="020B0606020202030204" pitchFamily="34" charset="0"/>
              </a:rPr>
              <a:t> </a:t>
            </a:r>
            <a:r>
              <a:rPr lang="de-DE" sz="2000" i="1" dirty="0" err="1">
                <a:latin typeface="Arial Narrow" panose="020B0606020202030204" pitchFamily="34" charset="0"/>
              </a:rPr>
              <a:t>and</a:t>
            </a:r>
            <a:r>
              <a:rPr lang="de-DE" sz="2000" i="1" dirty="0">
                <a:latin typeface="Arial Narrow" panose="020B0606020202030204" pitchFamily="34" charset="0"/>
              </a:rPr>
              <a:t> </a:t>
            </a:r>
            <a:r>
              <a:rPr lang="de-DE" sz="2000" i="1" dirty="0" err="1">
                <a:latin typeface="Arial Narrow" panose="020B0606020202030204" pitchFamily="34" charset="0"/>
              </a:rPr>
              <a:t>motivation</a:t>
            </a:r>
            <a:r>
              <a:rPr lang="de-DE" sz="2000" i="1" dirty="0">
                <a:latin typeface="Arial Narrow" panose="020B0606020202030204" pitchFamily="34" charset="0"/>
              </a:rPr>
              <a:t> </a:t>
            </a:r>
            <a:r>
              <a:rPr lang="de-DE" sz="2000" i="1" dirty="0" err="1" smtClean="0">
                <a:latin typeface="Arial Narrow" panose="020B0606020202030204" pitchFamily="34" charset="0"/>
              </a:rPr>
              <a:t>instead</a:t>
            </a:r>
            <a:r>
              <a:rPr lang="de-DE" sz="2000" i="1" dirty="0" smtClean="0">
                <a:latin typeface="Arial Narrow" panose="020B0606020202030204" pitchFamily="34" charset="0"/>
              </a:rPr>
              <a:t> </a:t>
            </a:r>
            <a:r>
              <a:rPr lang="de-DE" sz="2000" i="1" dirty="0" err="1">
                <a:latin typeface="Arial Narrow" panose="020B0606020202030204" pitchFamily="34" charset="0"/>
              </a:rPr>
              <a:t>of</a:t>
            </a:r>
            <a:r>
              <a:rPr lang="de-DE" sz="2000" i="1" dirty="0">
                <a:latin typeface="Arial Narrow" panose="020B0606020202030204" pitchFamily="34" charset="0"/>
              </a:rPr>
              <a:t> just </a:t>
            </a:r>
            <a:r>
              <a:rPr lang="de-DE" sz="2000" i="1" dirty="0" err="1">
                <a:latin typeface="Arial Narrow" panose="020B0606020202030204" pitchFamily="34" charset="0"/>
              </a:rPr>
              <a:t>following</a:t>
            </a:r>
            <a:r>
              <a:rPr lang="de-DE" sz="2000" i="1" dirty="0">
                <a:latin typeface="Arial Narrow" panose="020B0606020202030204" pitchFamily="34" charset="0"/>
              </a:rPr>
              <a:t> </a:t>
            </a:r>
            <a:r>
              <a:rPr lang="de-DE" sz="2000" i="1" dirty="0" err="1">
                <a:latin typeface="Arial Narrow" panose="020B0606020202030204" pitchFamily="34" charset="0"/>
              </a:rPr>
              <a:t>generally</a:t>
            </a:r>
            <a:r>
              <a:rPr lang="de-DE" sz="2000" i="1" dirty="0">
                <a:latin typeface="Arial Narrow" panose="020B0606020202030204" pitchFamily="34" charset="0"/>
              </a:rPr>
              <a:t> </a:t>
            </a:r>
            <a:r>
              <a:rPr lang="de-DE" sz="2000" i="1" dirty="0" err="1">
                <a:latin typeface="Arial Narrow" panose="020B0606020202030204" pitchFamily="34" charset="0"/>
              </a:rPr>
              <a:t>prescribed</a:t>
            </a:r>
            <a:r>
              <a:rPr lang="de-DE" sz="2000" i="1" dirty="0">
                <a:latin typeface="Arial Narrow" panose="020B0606020202030204" pitchFamily="34" charset="0"/>
              </a:rPr>
              <a:t> </a:t>
            </a:r>
            <a:r>
              <a:rPr lang="de-DE" sz="2000" i="1" dirty="0" err="1">
                <a:latin typeface="Arial Narrow" panose="020B0606020202030204" pitchFamily="34" charset="0"/>
              </a:rPr>
              <a:t>research</a:t>
            </a:r>
            <a:r>
              <a:rPr lang="de-DE" sz="2000" i="1" dirty="0">
                <a:latin typeface="Arial Narrow" panose="020B0606020202030204" pitchFamily="34" charset="0"/>
              </a:rPr>
              <a:t> </a:t>
            </a:r>
            <a:r>
              <a:rPr lang="de-DE" sz="2000" i="1" dirty="0" err="1">
                <a:latin typeface="Arial Narrow" panose="020B0606020202030204" pitchFamily="34" charset="0"/>
              </a:rPr>
              <a:t>as</a:t>
            </a:r>
            <a:r>
              <a:rPr lang="de-DE" sz="2000" i="1" dirty="0">
                <a:latin typeface="Arial Narrow" panose="020B0606020202030204" pitchFamily="34" charset="0"/>
              </a:rPr>
              <a:t> </a:t>
            </a:r>
            <a:r>
              <a:rPr lang="de-DE" sz="2000" i="1" dirty="0" err="1">
                <a:latin typeface="Arial Narrow" panose="020B0606020202030204" pitchFamily="34" charset="0"/>
              </a:rPr>
              <a:t>as</a:t>
            </a:r>
            <a:r>
              <a:rPr lang="de-DE" sz="2000" i="1" dirty="0">
                <a:latin typeface="Arial Narrow" panose="020B0606020202030204" pitchFamily="34" charset="0"/>
              </a:rPr>
              <a:t> </a:t>
            </a:r>
            <a:r>
              <a:rPr lang="de-DE" sz="2000" i="1" dirty="0" err="1">
                <a:latin typeface="Arial Narrow" panose="020B0606020202030204" pitchFamily="34" charset="0"/>
              </a:rPr>
              <a:t>craft</a:t>
            </a:r>
            <a:r>
              <a:rPr lang="de-DE" sz="2000" i="1" dirty="0">
                <a:latin typeface="Arial Narrow" panose="020B0606020202030204" pitchFamily="34" charset="0"/>
              </a:rPr>
              <a:t> </a:t>
            </a:r>
            <a:r>
              <a:rPr lang="de-DE" sz="2000" i="1" dirty="0" err="1" smtClean="0">
                <a:latin typeface="Arial Narrow" panose="020B0606020202030204" pitchFamily="34" charset="0"/>
              </a:rPr>
              <a:t>prescriptions</a:t>
            </a:r>
            <a:r>
              <a:rPr lang="de-DE" sz="2000" i="1" dirty="0" smtClean="0">
                <a:latin typeface="Arial Narrow" panose="020B0606020202030204" pitchFamily="34" charset="0"/>
              </a:rPr>
              <a:t> </a:t>
            </a:r>
          </a:p>
        </p:txBody>
      </p:sp>
    </p:spTree>
    <p:extLst>
      <p:ext uri="{BB962C8B-B14F-4D97-AF65-F5344CB8AC3E}">
        <p14:creationId xmlns:p14="http://schemas.microsoft.com/office/powerpoint/2010/main" val="23240641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upload.wikimedia.org/wikipedia/commons/5/51/Google.pn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189376" y="4394805"/>
            <a:ext cx="1657685" cy="600772"/>
          </a:xfrm>
          <a:prstGeom prst="rect">
            <a:avLst/>
          </a:prstGeom>
          <a:noFill/>
          <a:extLst>
            <a:ext uri="{909E8E84-426E-40DD-AFC4-6F175D3DCCD1}">
              <a14:hiddenFill xmlns:a14="http://schemas.microsoft.com/office/drawing/2010/main">
                <a:solidFill>
                  <a:srgbClr val="FFFFFF"/>
                </a:solidFill>
              </a14:hiddenFill>
            </a:ext>
          </a:extLst>
        </p:spPr>
      </p:pic>
      <p:pic>
        <p:nvPicPr>
          <p:cNvPr id="6" name="Grafik 5"/>
          <p:cNvPicPr>
            <a:picLocks noChangeAspect="1"/>
          </p:cNvPicPr>
          <p:nvPr/>
        </p:nvPicPr>
        <p:blipFill>
          <a:blip r:embed="rId4"/>
          <a:stretch>
            <a:fillRect/>
          </a:stretch>
        </p:blipFill>
        <p:spPr>
          <a:xfrm>
            <a:off x="3827093" y="975166"/>
            <a:ext cx="1191126" cy="1191126"/>
          </a:xfrm>
          <a:prstGeom prst="rect">
            <a:avLst/>
          </a:prstGeom>
        </p:spPr>
      </p:pic>
      <p:pic>
        <p:nvPicPr>
          <p:cNvPr id="7" name="Picture 6" descr="https://myt-homepage.s3.amazonaws.com/images/blog/logo_blo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13803" y="2347155"/>
            <a:ext cx="1252120" cy="50182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http://blogs-images.forbes.com/davidvinjamuri/files/2014/07/airbnb_horizontal_lockup_print.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34472" y="1163192"/>
            <a:ext cx="1830309" cy="81507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http://www.dannybryant.com/wp-content/uploads/2014/08/itunes-logo.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70958" y="4018064"/>
            <a:ext cx="1436718" cy="86203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4" descr="http://www.brandwatch.com/de/wp-content/uploads/brandwatch/kickstarter-logo.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69121" y="2276638"/>
            <a:ext cx="2022141" cy="51059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6" descr="http://www.pks.cc/img/Produkt_bilder/kaeser.gi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925097" y="3214293"/>
            <a:ext cx="2174395" cy="56217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8" descr="http://upload.wikimedia.org/wikipedia/commons/thumb/b/b0/Apple_Pay_logo.svg/1280px-Apple_Pay_logo.svg.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114515" y="3108232"/>
            <a:ext cx="1326848" cy="63854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0" descr="http://www.voxeljet.de/mmp/images/logo_voxeljet.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370659" y="2273345"/>
            <a:ext cx="2036852" cy="575632"/>
          </a:xfrm>
          <a:prstGeom prst="rect">
            <a:avLst/>
          </a:prstGeom>
          <a:noFill/>
          <a:extLst>
            <a:ext uri="{909E8E84-426E-40DD-AFC4-6F175D3DCCD1}">
              <a14:hiddenFill xmlns:a14="http://schemas.microsoft.com/office/drawing/2010/main">
                <a:solidFill>
                  <a:srgbClr val="FFFFFF"/>
                </a:solidFill>
              </a14:hiddenFill>
            </a:ext>
          </a:extLst>
        </p:spPr>
      </p:pic>
      <p:pic>
        <p:nvPicPr>
          <p:cNvPr id="15" name="Grafik 1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291308" y="1119960"/>
            <a:ext cx="1616368" cy="754001"/>
          </a:xfrm>
          <a:prstGeom prst="rect">
            <a:avLst/>
          </a:prstGeom>
        </p:spPr>
      </p:pic>
      <p:pic>
        <p:nvPicPr>
          <p:cNvPr id="16" name="Picture 51" descr="Bild in Originalgröße anzeigen"/>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29087" y="4449080"/>
            <a:ext cx="1635694" cy="546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feld 2"/>
          <p:cNvSpPr txBox="1"/>
          <p:nvPr/>
        </p:nvSpPr>
        <p:spPr>
          <a:xfrm>
            <a:off x="-216922" y="5833519"/>
            <a:ext cx="9333389" cy="707886"/>
          </a:xfrm>
          <a:prstGeom prst="rect">
            <a:avLst/>
          </a:prstGeom>
          <a:noFill/>
        </p:spPr>
        <p:txBody>
          <a:bodyPr wrap="none" rtlCol="0">
            <a:spAutoFit/>
          </a:bodyPr>
          <a:lstStyle/>
          <a:p>
            <a:r>
              <a:rPr lang="de-DE" b="1" dirty="0" smtClean="0"/>
              <a:t>„</a:t>
            </a:r>
            <a:r>
              <a:rPr lang="de-DE" b="1" dirty="0" err="1" smtClean="0"/>
              <a:t>Industry</a:t>
            </a:r>
            <a:r>
              <a:rPr lang="de-DE" b="1" dirty="0" smtClean="0"/>
              <a:t> 4.0“   -   „Smart Service World“   -   „Digitale </a:t>
            </a:r>
            <a:r>
              <a:rPr lang="de-DE" b="1" dirty="0"/>
              <a:t>Agenda </a:t>
            </a:r>
            <a:r>
              <a:rPr lang="de-DE" b="1" dirty="0" smtClean="0"/>
              <a:t>2014–2017“</a:t>
            </a:r>
            <a:endParaRPr lang="de-DE" b="1" dirty="0"/>
          </a:p>
          <a:p>
            <a:endParaRPr lang="de-DE" b="1" dirty="0"/>
          </a:p>
        </p:txBody>
      </p:sp>
    </p:spTree>
    <p:extLst>
      <p:ext uri="{BB962C8B-B14F-4D97-AF65-F5344CB8AC3E}">
        <p14:creationId xmlns:p14="http://schemas.microsoft.com/office/powerpoint/2010/main" val="44996598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el 1"/>
          <p:cNvSpPr>
            <a:spLocks noGrp="1"/>
          </p:cNvSpPr>
          <p:nvPr>
            <p:ph type="title"/>
          </p:nvPr>
        </p:nvSpPr>
        <p:spPr>
          <a:xfrm>
            <a:off x="522288" y="892175"/>
            <a:ext cx="8151812" cy="609600"/>
          </a:xfrm>
        </p:spPr>
        <p:txBody>
          <a:bodyPr/>
          <a:lstStyle/>
          <a:p>
            <a:r>
              <a:rPr lang="de-DE" altLang="de-DE" sz="2800" dirty="0" err="1" smtClean="0"/>
              <a:t>Engaged</a:t>
            </a:r>
            <a:r>
              <a:rPr lang="de-DE" altLang="de-DE" sz="2800" dirty="0" smtClean="0"/>
              <a:t> </a:t>
            </a:r>
            <a:r>
              <a:rPr lang="de-DE" altLang="de-DE" sz="2800" dirty="0" err="1" smtClean="0"/>
              <a:t>Scholarship</a:t>
            </a:r>
            <a:r>
              <a:rPr lang="de-DE" altLang="de-DE" sz="2800" dirty="0" smtClean="0"/>
              <a:t> </a:t>
            </a:r>
          </a:p>
        </p:txBody>
      </p:sp>
      <p:pic>
        <p:nvPicPr>
          <p:cNvPr id="583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288" y="1846263"/>
            <a:ext cx="6700837" cy="444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2" name="Textfeld 6"/>
          <p:cNvSpPr txBox="1">
            <a:spLocks noChangeArrowheads="1"/>
          </p:cNvSpPr>
          <p:nvPr/>
        </p:nvSpPr>
        <p:spPr bwMode="auto">
          <a:xfrm>
            <a:off x="7219950" y="5761038"/>
            <a:ext cx="192405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spcAft>
                <a:spcPct val="20000"/>
              </a:spcAft>
              <a:buClr>
                <a:schemeClr val="tx1"/>
              </a:buClr>
              <a:buFont typeface="Wingdings" panose="05000000000000000000" pitchFamily="2" charset="2"/>
              <a:buChar char="§"/>
              <a:defRPr sz="2400">
                <a:solidFill>
                  <a:schemeClr val="tx1"/>
                </a:solidFill>
                <a:latin typeface="Arial Narrow" panose="020B0606020202030204" pitchFamily="34" charset="0"/>
              </a:defRPr>
            </a:lvl1pPr>
            <a:lvl2pPr marL="742950" indent="-285750" algn="l">
              <a:buClr>
                <a:schemeClr val="tx1"/>
              </a:buClr>
              <a:buFont typeface="Wingdings" panose="05000000000000000000" pitchFamily="2" charset="2"/>
              <a:buChar char="§"/>
              <a:defRPr sz="2400">
                <a:solidFill>
                  <a:schemeClr val="tx1"/>
                </a:solidFill>
                <a:latin typeface="Arial Narrow" panose="020B0606020202030204" pitchFamily="34" charset="0"/>
              </a:defRPr>
            </a:lvl2pPr>
            <a:lvl3pPr marL="1143000" indent="-228600" algn="l">
              <a:spcBef>
                <a:spcPct val="20000"/>
              </a:spcBef>
              <a:buClr>
                <a:schemeClr val="tx1"/>
              </a:buClr>
              <a:buFont typeface="Wingdings" panose="05000000000000000000" pitchFamily="2" charset="2"/>
              <a:buChar char="§"/>
              <a:defRPr sz="2400">
                <a:solidFill>
                  <a:schemeClr val="tx1"/>
                </a:solidFill>
                <a:latin typeface="Arial Narrow" panose="020B0606020202030204" pitchFamily="34" charset="0"/>
              </a:defRPr>
            </a:lvl3pPr>
            <a:lvl4pPr marL="1600200" indent="-228600" algn="l">
              <a:spcBef>
                <a:spcPct val="20000"/>
              </a:spcBef>
              <a:buClr>
                <a:schemeClr val="tx1"/>
              </a:buClr>
              <a:buFont typeface="Wingdings" panose="05000000000000000000" pitchFamily="2" charset="2"/>
              <a:buChar char="§"/>
              <a:defRPr sz="2400">
                <a:solidFill>
                  <a:schemeClr val="tx1"/>
                </a:solidFill>
                <a:latin typeface="Arial Narrow" panose="020B0606020202030204" pitchFamily="34" charset="0"/>
              </a:defRPr>
            </a:lvl4pPr>
            <a:lvl5pPr marL="2057400" indent="-228600" algn="l">
              <a:spcBef>
                <a:spcPct val="20000"/>
              </a:spcBef>
              <a:buClr>
                <a:schemeClr val="tx1"/>
              </a:buClr>
              <a:buFont typeface="Wingdings" panose="05000000000000000000" pitchFamily="2" charset="2"/>
              <a:buChar char="§"/>
              <a:defRPr sz="2400">
                <a:solidFill>
                  <a:schemeClr val="tx1"/>
                </a:solidFill>
                <a:latin typeface="Arial Narrow" panose="020B0606020202030204" pitchFamily="34" charset="0"/>
              </a:defRPr>
            </a:lvl5pPr>
            <a:lvl6pPr marL="2514600" indent="-228600" eaLnBrk="0" fontAlgn="base" hangingPunct="0">
              <a:spcBef>
                <a:spcPct val="20000"/>
              </a:spcBef>
              <a:spcAft>
                <a:spcPct val="0"/>
              </a:spcAft>
              <a:buClr>
                <a:schemeClr val="tx1"/>
              </a:buClr>
              <a:buFont typeface="Wingdings" panose="05000000000000000000" pitchFamily="2" charset="2"/>
              <a:buChar char="§"/>
              <a:defRPr sz="2400">
                <a:solidFill>
                  <a:schemeClr val="tx1"/>
                </a:solidFill>
                <a:latin typeface="Arial Narrow" panose="020B0606020202030204" pitchFamily="34" charset="0"/>
              </a:defRPr>
            </a:lvl6pPr>
            <a:lvl7pPr marL="2971800" indent="-228600" eaLnBrk="0" fontAlgn="base" hangingPunct="0">
              <a:spcBef>
                <a:spcPct val="20000"/>
              </a:spcBef>
              <a:spcAft>
                <a:spcPct val="0"/>
              </a:spcAft>
              <a:buClr>
                <a:schemeClr val="tx1"/>
              </a:buClr>
              <a:buFont typeface="Wingdings" panose="05000000000000000000" pitchFamily="2" charset="2"/>
              <a:buChar char="§"/>
              <a:defRPr sz="2400">
                <a:solidFill>
                  <a:schemeClr val="tx1"/>
                </a:solidFill>
                <a:latin typeface="Arial Narrow" panose="020B0606020202030204" pitchFamily="34" charset="0"/>
              </a:defRPr>
            </a:lvl7pPr>
            <a:lvl8pPr marL="3429000" indent="-228600" eaLnBrk="0" fontAlgn="base" hangingPunct="0">
              <a:spcBef>
                <a:spcPct val="20000"/>
              </a:spcBef>
              <a:spcAft>
                <a:spcPct val="0"/>
              </a:spcAft>
              <a:buClr>
                <a:schemeClr val="tx1"/>
              </a:buClr>
              <a:buFont typeface="Wingdings" panose="05000000000000000000" pitchFamily="2" charset="2"/>
              <a:buChar char="§"/>
              <a:defRPr sz="2400">
                <a:solidFill>
                  <a:schemeClr val="tx1"/>
                </a:solidFill>
                <a:latin typeface="Arial Narrow" panose="020B0606020202030204" pitchFamily="34" charset="0"/>
              </a:defRPr>
            </a:lvl8pPr>
            <a:lvl9pPr marL="3886200" indent="-228600" eaLnBrk="0" fontAlgn="base" hangingPunct="0">
              <a:spcBef>
                <a:spcPct val="20000"/>
              </a:spcBef>
              <a:spcAft>
                <a:spcPct val="0"/>
              </a:spcAft>
              <a:buClr>
                <a:schemeClr val="tx1"/>
              </a:buClr>
              <a:buFont typeface="Wingdings" panose="05000000000000000000" pitchFamily="2" charset="2"/>
              <a:buChar char="§"/>
              <a:defRPr sz="2400">
                <a:solidFill>
                  <a:schemeClr val="tx1"/>
                </a:solidFill>
                <a:latin typeface="Arial Narrow" panose="020B0606020202030204" pitchFamily="34" charset="0"/>
              </a:defRPr>
            </a:lvl9pPr>
          </a:lstStyle>
          <a:p>
            <a:pPr>
              <a:spcBef>
                <a:spcPct val="0"/>
              </a:spcBef>
              <a:spcAft>
                <a:spcPct val="0"/>
              </a:spcAft>
              <a:buClrTx/>
              <a:buFontTx/>
              <a:buNone/>
            </a:pPr>
            <a:r>
              <a:rPr lang="de-DE" altLang="de-DE" sz="1400">
                <a:latin typeface="Helvetica Neue"/>
              </a:rPr>
              <a:t>(Quelle: Van de Ven, 2007)</a:t>
            </a:r>
          </a:p>
        </p:txBody>
      </p:sp>
    </p:spTree>
    <p:extLst>
      <p:ext uri="{BB962C8B-B14F-4D97-AF65-F5344CB8AC3E}">
        <p14:creationId xmlns:p14="http://schemas.microsoft.com/office/powerpoint/2010/main" val="372019702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4"/>
          <p:cNvSpPr>
            <a:spLocks noChangeArrowheads="1"/>
          </p:cNvSpPr>
          <p:nvPr/>
        </p:nvSpPr>
        <p:spPr bwMode="auto">
          <a:xfrm>
            <a:off x="107950" y="1071563"/>
            <a:ext cx="9036050" cy="5184775"/>
          </a:xfrm>
          <a:prstGeom prst="rect">
            <a:avLst/>
          </a:prstGeom>
          <a:noFill/>
          <a:ln w="9525">
            <a:noFill/>
            <a:miter lim="800000"/>
            <a:headEnd/>
            <a:tailEnd/>
          </a:ln>
        </p:spPr>
        <p:txBody>
          <a:bodyPr lIns="90488" tIns="44450" rIns="90488" bIns="44450"/>
          <a:lstStyle/>
          <a:p>
            <a:pPr marL="536575" indent="-536575" defTabSz="746125">
              <a:lnSpc>
                <a:spcPct val="90000"/>
              </a:lnSpc>
              <a:spcBef>
                <a:spcPct val="30000"/>
              </a:spcBef>
              <a:buFont typeface="Wingdings" pitchFamily="2" charset="2"/>
              <a:buNone/>
              <a:defRPr/>
            </a:pPr>
            <a:endParaRPr lang="en-US" sz="2800" b="1" i="1">
              <a:latin typeface="+mn-lt"/>
            </a:endParaRPr>
          </a:p>
        </p:txBody>
      </p:sp>
      <p:sp>
        <p:nvSpPr>
          <p:cNvPr id="6" name="Textfeld 5"/>
          <p:cNvSpPr txBox="1"/>
          <p:nvPr/>
        </p:nvSpPr>
        <p:spPr>
          <a:xfrm>
            <a:off x="536575" y="3923252"/>
            <a:ext cx="7708900" cy="2363724"/>
          </a:xfrm>
          <a:prstGeom prst="rect">
            <a:avLst/>
          </a:prstGeom>
          <a:noFill/>
        </p:spPr>
        <p:txBody>
          <a:bodyPr>
            <a:spAutoFit/>
          </a:bodyPr>
          <a:lstStyle/>
          <a:p>
            <a:pPr>
              <a:lnSpc>
                <a:spcPct val="90000"/>
              </a:lnSpc>
              <a:defRPr/>
            </a:pPr>
            <a:r>
              <a:rPr lang="en-GB" sz="2400" i="1" dirty="0">
                <a:latin typeface="Arial Narrow" pitchFamily="34" charset="0"/>
                <a:cs typeface="Times New Roman" pitchFamily="18" charset="0"/>
              </a:rPr>
              <a:t>“Everything can look like a failure in the middle. </a:t>
            </a:r>
          </a:p>
          <a:p>
            <a:pPr>
              <a:lnSpc>
                <a:spcPct val="90000"/>
              </a:lnSpc>
              <a:defRPr/>
            </a:pPr>
            <a:endParaRPr lang="en-GB" sz="2400" i="1" dirty="0">
              <a:latin typeface="Arial Narrow" pitchFamily="34" charset="0"/>
              <a:cs typeface="Times New Roman" pitchFamily="18" charset="0"/>
            </a:endParaRPr>
          </a:p>
          <a:p>
            <a:pPr>
              <a:lnSpc>
                <a:spcPct val="90000"/>
              </a:lnSpc>
              <a:defRPr/>
            </a:pPr>
            <a:r>
              <a:rPr lang="en-GB" sz="2400" i="1" dirty="0">
                <a:latin typeface="Arial Narrow" pitchFamily="34" charset="0"/>
                <a:cs typeface="Times New Roman" pitchFamily="18" charset="0"/>
              </a:rPr>
              <a:t>Every new idea runs into trouble before it reaches fruition, and the possibilities for trouble increase with the number of ways the venture differs from current approaches.” </a:t>
            </a:r>
          </a:p>
          <a:p>
            <a:pPr>
              <a:lnSpc>
                <a:spcPct val="90000"/>
              </a:lnSpc>
              <a:defRPr/>
            </a:pPr>
            <a:endParaRPr lang="en-GB" sz="2400" i="1" dirty="0">
              <a:latin typeface="Arial Narrow" pitchFamily="34" charset="0"/>
              <a:cs typeface="Times New Roman" pitchFamily="18" charset="0"/>
            </a:endParaRPr>
          </a:p>
          <a:p>
            <a:pPr>
              <a:lnSpc>
                <a:spcPct val="90000"/>
              </a:lnSpc>
              <a:defRPr/>
            </a:pPr>
            <a:r>
              <a:rPr lang="en-GB" i="1" dirty="0">
                <a:latin typeface="Arial Narrow" pitchFamily="34" charset="0"/>
                <a:cs typeface="Times New Roman" pitchFamily="18" charset="0"/>
              </a:rPr>
              <a:t>(</a:t>
            </a:r>
            <a:r>
              <a:rPr lang="en-GB" i="1" dirty="0" err="1">
                <a:latin typeface="Arial Narrow" pitchFamily="34" charset="0"/>
                <a:cs typeface="Times New Roman" pitchFamily="18" charset="0"/>
              </a:rPr>
              <a:t>Kanter</a:t>
            </a:r>
            <a:r>
              <a:rPr lang="en-GB" i="1" dirty="0">
                <a:latin typeface="Arial Narrow" pitchFamily="34" charset="0"/>
                <a:cs typeface="Times New Roman" pitchFamily="18" charset="0"/>
              </a:rPr>
              <a:t> 2001, S. 274).</a:t>
            </a:r>
            <a:endParaRPr lang="de-DE" sz="2400" i="1" dirty="0">
              <a:latin typeface="Arial Narrow" pitchFamily="34" charset="0"/>
            </a:endParaRPr>
          </a:p>
        </p:txBody>
      </p:sp>
      <p:sp>
        <p:nvSpPr>
          <p:cNvPr id="2" name="Rechteck 1"/>
          <p:cNvSpPr/>
          <p:nvPr/>
        </p:nvSpPr>
        <p:spPr>
          <a:xfrm>
            <a:off x="625915" y="1311260"/>
            <a:ext cx="7619559" cy="1569660"/>
          </a:xfrm>
          <a:prstGeom prst="rect">
            <a:avLst/>
          </a:prstGeom>
        </p:spPr>
        <p:txBody>
          <a:bodyPr wrap="square">
            <a:spAutoFit/>
          </a:bodyPr>
          <a:lstStyle/>
          <a:p>
            <a:pPr algn="l"/>
            <a:r>
              <a:rPr lang="de-DE" sz="3200" b="1" dirty="0" err="1" smtClean="0">
                <a:latin typeface="Arial Narrow" panose="020B0606020202030204" pitchFamily="34" charset="0"/>
              </a:rPr>
              <a:t>Ambassadors</a:t>
            </a:r>
            <a:r>
              <a:rPr lang="de-DE" sz="3200" b="1" dirty="0" smtClean="0">
                <a:latin typeface="Arial Narrow" panose="020B0606020202030204" pitchFamily="34" charset="0"/>
              </a:rPr>
              <a:t> </a:t>
            </a:r>
            <a:r>
              <a:rPr lang="de-DE" sz="3200" b="1" dirty="0" err="1">
                <a:latin typeface="Arial Narrow" panose="020B0606020202030204" pitchFamily="34" charset="0"/>
              </a:rPr>
              <a:t>of</a:t>
            </a:r>
            <a:r>
              <a:rPr lang="de-DE" sz="3200" b="1" dirty="0">
                <a:latin typeface="Arial Narrow" panose="020B0606020202030204" pitchFamily="34" charset="0"/>
              </a:rPr>
              <a:t> </a:t>
            </a:r>
            <a:r>
              <a:rPr lang="de-DE" sz="3200" b="1" dirty="0" err="1">
                <a:latin typeface="Arial Narrow" panose="020B0606020202030204" pitchFamily="34" charset="0"/>
              </a:rPr>
              <a:t>the</a:t>
            </a:r>
            <a:r>
              <a:rPr lang="de-DE" sz="3200" b="1" dirty="0">
                <a:latin typeface="Arial Narrow" panose="020B0606020202030204" pitchFamily="34" charset="0"/>
              </a:rPr>
              <a:t> </a:t>
            </a:r>
            <a:r>
              <a:rPr lang="de-DE" sz="3200" b="1" dirty="0" err="1" smtClean="0">
                <a:latin typeface="Arial Narrow" panose="020B0606020202030204" pitchFamily="34" charset="0"/>
              </a:rPr>
              <a:t>Possible</a:t>
            </a:r>
            <a:endParaRPr lang="de-DE" sz="3200" b="1" dirty="0" smtClean="0">
              <a:latin typeface="Arial Narrow" panose="020B0606020202030204" pitchFamily="34" charset="0"/>
            </a:endParaRPr>
          </a:p>
          <a:p>
            <a:pPr algn="l"/>
            <a:endParaRPr lang="de-DE" sz="3200" b="1" dirty="0">
              <a:latin typeface="Arial Narrow" panose="020B0606020202030204" pitchFamily="34" charset="0"/>
            </a:endParaRPr>
          </a:p>
          <a:p>
            <a:pPr algn="l"/>
            <a:r>
              <a:rPr lang="de-DE" sz="3200" b="1" dirty="0" smtClean="0">
                <a:latin typeface="Arial Narrow" panose="020B0606020202030204" pitchFamily="34" charset="0"/>
              </a:rPr>
              <a:t>		     	 </a:t>
            </a:r>
            <a:r>
              <a:rPr lang="de-DE" sz="3200" b="1" dirty="0" err="1" smtClean="0">
                <a:latin typeface="Arial Narrow" panose="020B0606020202030204" pitchFamily="34" charset="0"/>
              </a:rPr>
              <a:t>enjoy</a:t>
            </a:r>
            <a:r>
              <a:rPr lang="de-DE" sz="3200" b="1" dirty="0" smtClean="0">
                <a:latin typeface="Arial Narrow" panose="020B0606020202030204" pitchFamily="34" charset="0"/>
              </a:rPr>
              <a:t>, </a:t>
            </a:r>
            <a:r>
              <a:rPr lang="de-DE" sz="3200" b="1" dirty="0" err="1" smtClean="0">
                <a:latin typeface="Arial Narrow" panose="020B0606020202030204" pitchFamily="34" charset="0"/>
              </a:rPr>
              <a:t>research</a:t>
            </a:r>
            <a:r>
              <a:rPr lang="de-DE" sz="3200" b="1" dirty="0" smtClean="0">
                <a:latin typeface="Arial Narrow" panose="020B0606020202030204" pitchFamily="34" charset="0"/>
              </a:rPr>
              <a:t>, </a:t>
            </a:r>
            <a:r>
              <a:rPr lang="de-DE" sz="3200" b="1" dirty="0" err="1" smtClean="0">
                <a:latin typeface="Arial Narrow" panose="020B0606020202030204" pitchFamily="34" charset="0"/>
              </a:rPr>
              <a:t>and</a:t>
            </a:r>
            <a:r>
              <a:rPr lang="de-DE" sz="3200" b="1" dirty="0" smtClean="0">
                <a:latin typeface="Arial Narrow" panose="020B0606020202030204" pitchFamily="34" charset="0"/>
              </a:rPr>
              <a:t> </a:t>
            </a:r>
            <a:r>
              <a:rPr lang="de-DE" sz="3200" b="1" dirty="0" err="1" smtClean="0">
                <a:latin typeface="Arial Narrow" panose="020B0606020202030204" pitchFamily="34" charset="0"/>
              </a:rPr>
              <a:t>engage</a:t>
            </a:r>
            <a:r>
              <a:rPr lang="de-DE" sz="3200" b="1" dirty="0">
                <a:latin typeface="Arial Narrow" panose="020B0606020202030204" pitchFamily="34" charset="0"/>
              </a:rPr>
              <a:t>!</a:t>
            </a:r>
            <a:r>
              <a:rPr lang="de-DE" sz="3200" b="1" dirty="0" smtClean="0">
                <a:latin typeface="Arial Narrow" panose="020B0606020202030204" pitchFamily="34" charset="0"/>
              </a:rPr>
              <a:t> </a:t>
            </a:r>
            <a:endParaRPr lang="de-DE" sz="3200" b="1" dirty="0">
              <a:latin typeface="Arial Narrow" panose="020B0606020202030204" pitchFamily="34" charset="0"/>
            </a:endParaRPr>
          </a:p>
        </p:txBody>
      </p:sp>
    </p:spTree>
    <p:extLst>
      <p:ext uri="{BB962C8B-B14F-4D97-AF65-F5344CB8AC3E}">
        <p14:creationId xmlns:p14="http://schemas.microsoft.com/office/powerpoint/2010/main" val="1208747899"/>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816" y="727969"/>
            <a:ext cx="9769383" cy="5495278"/>
          </a:xfrm>
          <a:prstGeom prst="rect">
            <a:avLst/>
          </a:prstGeom>
        </p:spPr>
      </p:pic>
      <p:sp>
        <p:nvSpPr>
          <p:cNvPr id="2" name="Titel 1"/>
          <p:cNvSpPr>
            <a:spLocks noGrp="1"/>
          </p:cNvSpPr>
          <p:nvPr>
            <p:ph type="title"/>
          </p:nvPr>
        </p:nvSpPr>
        <p:spPr/>
        <p:txBody>
          <a:bodyPr/>
          <a:lstStyle/>
          <a:p>
            <a:r>
              <a:rPr lang="de-DE" dirty="0" smtClean="0"/>
              <a:t>A </a:t>
            </a:r>
            <a:r>
              <a:rPr lang="de-DE" dirty="0" err="1" smtClean="0"/>
              <a:t>new</a:t>
            </a:r>
            <a:r>
              <a:rPr lang="de-DE" dirty="0" smtClean="0"/>
              <a:t> </a:t>
            </a:r>
            <a:r>
              <a:rPr lang="de-DE" dirty="0" err="1" smtClean="0"/>
              <a:t>course</a:t>
            </a:r>
            <a:r>
              <a:rPr lang="de-DE" dirty="0" smtClean="0"/>
              <a:t> – </a:t>
            </a:r>
            <a:r>
              <a:rPr lang="de-DE" dirty="0" err="1" smtClean="0"/>
              <a:t>for</a:t>
            </a:r>
            <a:r>
              <a:rPr lang="de-DE" dirty="0" smtClean="0"/>
              <a:t> </a:t>
            </a:r>
            <a:r>
              <a:rPr lang="de-DE" dirty="0" err="1" smtClean="0"/>
              <a:t>you</a:t>
            </a:r>
            <a:r>
              <a:rPr lang="de-DE" dirty="0" smtClean="0"/>
              <a:t> </a:t>
            </a:r>
            <a:r>
              <a:rPr lang="de-DE" sz="4000" dirty="0" err="1" smtClean="0"/>
              <a:t>and</a:t>
            </a:r>
            <a:r>
              <a:rPr lang="de-DE" dirty="0" smtClean="0"/>
              <a:t> </a:t>
            </a:r>
            <a:r>
              <a:rPr lang="de-DE" dirty="0" err="1" smtClean="0"/>
              <a:t>your</a:t>
            </a:r>
            <a:r>
              <a:rPr lang="de-DE" dirty="0" smtClean="0"/>
              <a:t> </a:t>
            </a:r>
            <a:r>
              <a:rPr lang="de-DE" dirty="0" err="1" smtClean="0"/>
              <a:t>students</a:t>
            </a:r>
            <a:r>
              <a:rPr lang="de-DE" dirty="0" smtClean="0"/>
              <a:t> </a:t>
            </a:r>
            <a:endParaRPr lang="de-DE" dirty="0"/>
          </a:p>
        </p:txBody>
      </p:sp>
      <p:sp>
        <p:nvSpPr>
          <p:cNvPr id="3" name="Inhaltsplatzhalter 2"/>
          <p:cNvSpPr>
            <a:spLocks noGrp="1"/>
          </p:cNvSpPr>
          <p:nvPr>
            <p:ph idx="1"/>
          </p:nvPr>
        </p:nvSpPr>
        <p:spPr>
          <a:xfrm>
            <a:off x="596777" y="2175029"/>
            <a:ext cx="8128000" cy="4343400"/>
          </a:xfrm>
        </p:spPr>
        <p:txBody>
          <a:bodyPr/>
          <a:lstStyle/>
          <a:p>
            <a:pPr marL="0" indent="0">
              <a:buNone/>
            </a:pPr>
            <a:r>
              <a:rPr lang="en-US" b="1" dirty="0"/>
              <a:t>Leadership in Digital Transformation</a:t>
            </a:r>
          </a:p>
          <a:p>
            <a:pPr marL="0" indent="0">
              <a:buNone/>
            </a:pPr>
            <a:r>
              <a:rPr lang="en-US" b="1" dirty="0"/>
              <a:t>Prof. Dr. Helmut </a:t>
            </a:r>
            <a:r>
              <a:rPr lang="en-US" b="1" dirty="0" err="1"/>
              <a:t>Krcmar</a:t>
            </a:r>
            <a:endParaRPr lang="en-US" b="1" dirty="0"/>
          </a:p>
          <a:p>
            <a:pPr marL="0" indent="0">
              <a:buNone/>
            </a:pPr>
            <a:endParaRPr lang="de-DE" dirty="0" smtClean="0"/>
          </a:p>
          <a:p>
            <a:pPr marL="0" indent="0">
              <a:buNone/>
            </a:pPr>
            <a:r>
              <a:rPr lang="de-DE" dirty="0" err="1" smtClean="0"/>
              <a:t>Please</a:t>
            </a:r>
            <a:r>
              <a:rPr lang="de-DE" dirty="0" smtClean="0"/>
              <a:t> </a:t>
            </a:r>
            <a:r>
              <a:rPr lang="de-DE" dirty="0" err="1" smtClean="0"/>
              <a:t>join</a:t>
            </a:r>
            <a:r>
              <a:rPr lang="de-DE" dirty="0" smtClean="0"/>
              <a:t> </a:t>
            </a:r>
            <a:r>
              <a:rPr lang="de-DE" dirty="0" err="1" smtClean="0"/>
              <a:t>me</a:t>
            </a:r>
            <a:endParaRPr lang="de-DE" dirty="0" smtClean="0"/>
          </a:p>
          <a:p>
            <a:pPr marL="0" indent="0">
              <a:buNone/>
            </a:pPr>
            <a:r>
              <a:rPr lang="de-DE" dirty="0" err="1" smtClean="0"/>
              <a:t>Starting</a:t>
            </a:r>
            <a:r>
              <a:rPr lang="de-DE" dirty="0" smtClean="0"/>
              <a:t> on </a:t>
            </a:r>
            <a:r>
              <a:rPr lang="de-DE" dirty="0" err="1" smtClean="0"/>
              <a:t>October</a:t>
            </a:r>
            <a:r>
              <a:rPr lang="de-DE" dirty="0" smtClean="0"/>
              <a:t> 6 at </a:t>
            </a:r>
          </a:p>
          <a:p>
            <a:pPr marL="457200" lvl="1" indent="0">
              <a:buNone/>
            </a:pPr>
            <a:r>
              <a:rPr lang="de-DE" sz="3200" dirty="0">
                <a:hlinkClick r:id="rId3"/>
              </a:rPr>
              <a:t>https://</a:t>
            </a:r>
            <a:r>
              <a:rPr lang="de-DE" sz="3200" dirty="0" smtClean="0">
                <a:hlinkClick r:id="rId3"/>
              </a:rPr>
              <a:t>open.sap.com/courses/ldt1-tl</a:t>
            </a:r>
            <a:endParaRPr lang="de-DE" sz="3200" dirty="0" smtClean="0"/>
          </a:p>
          <a:p>
            <a:pPr marL="457200" lvl="1" indent="0">
              <a:buNone/>
            </a:pPr>
            <a:endParaRPr lang="de-DE" dirty="0"/>
          </a:p>
          <a:p>
            <a:pPr marL="457200" lvl="1" indent="0">
              <a:buNone/>
            </a:pPr>
            <a:endParaRPr lang="de-DE" dirty="0"/>
          </a:p>
        </p:txBody>
      </p:sp>
    </p:spTree>
    <p:extLst>
      <p:ext uri="{BB962C8B-B14F-4D97-AF65-F5344CB8AC3E}">
        <p14:creationId xmlns:p14="http://schemas.microsoft.com/office/powerpoint/2010/main" val="4422378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p:cNvPicPr>
            <a:picLocks noChangeAspect="1"/>
          </p:cNvPicPr>
          <p:nvPr/>
        </p:nvPicPr>
        <p:blipFill>
          <a:blip r:embed="rId2"/>
          <a:stretch>
            <a:fillRect/>
          </a:stretch>
        </p:blipFill>
        <p:spPr>
          <a:xfrm>
            <a:off x="821111" y="2210543"/>
            <a:ext cx="8071176" cy="2396969"/>
          </a:xfrm>
          <a:prstGeom prst="rect">
            <a:avLst/>
          </a:prstGeom>
        </p:spPr>
      </p:pic>
      <p:sp>
        <p:nvSpPr>
          <p:cNvPr id="2" name="Rechteck 1"/>
          <p:cNvSpPr/>
          <p:nvPr/>
        </p:nvSpPr>
        <p:spPr bwMode="auto">
          <a:xfrm>
            <a:off x="2743200" y="2352584"/>
            <a:ext cx="3852909" cy="133164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400" b="0" i="0" u="none" strike="noStrike" cap="none" normalizeH="0" baseline="0" dirty="0" err="1" smtClean="0">
              <a:ln>
                <a:noFill/>
              </a:ln>
              <a:solidFill>
                <a:schemeClr val="bg1"/>
              </a:solidFill>
              <a:effectLst/>
              <a:latin typeface="Arial" pitchFamily="34" charset="0"/>
            </a:endParaRPr>
          </a:p>
        </p:txBody>
      </p:sp>
      <p:sp>
        <p:nvSpPr>
          <p:cNvPr id="3" name="Textfeld 2"/>
          <p:cNvSpPr txBox="1"/>
          <p:nvPr/>
        </p:nvSpPr>
        <p:spPr>
          <a:xfrm>
            <a:off x="1519649" y="3844026"/>
            <a:ext cx="2493055" cy="369332"/>
          </a:xfrm>
          <a:prstGeom prst="rect">
            <a:avLst/>
          </a:prstGeom>
          <a:noFill/>
        </p:spPr>
        <p:txBody>
          <a:bodyPr wrap="none" rtlCol="0">
            <a:spAutoFit/>
          </a:bodyPr>
          <a:lstStyle/>
          <a:p>
            <a:r>
              <a:rPr lang="de-DE" sz="1800" dirty="0" smtClean="0"/>
              <a:t>Digital Transformation </a:t>
            </a:r>
            <a:endParaRPr lang="de-DE" sz="1800" dirty="0"/>
          </a:p>
        </p:txBody>
      </p:sp>
    </p:spTree>
    <p:extLst>
      <p:ext uri="{BB962C8B-B14F-4D97-AF65-F5344CB8AC3E}">
        <p14:creationId xmlns:p14="http://schemas.microsoft.com/office/powerpoint/2010/main" val="3815590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bwMode="auto">
          <a:xfrm>
            <a:off x="341693" y="2470263"/>
            <a:ext cx="2656573" cy="3679564"/>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endParaRPr lang="en-US" dirty="0" smtClean="0">
              <a:solidFill>
                <a:schemeClr val="accent6">
                  <a:lumMod val="50000"/>
                </a:schemeClr>
              </a:solidFill>
              <a:latin typeface="+mn-lt"/>
            </a:endParaRPr>
          </a:p>
        </p:txBody>
      </p:sp>
      <p:sp>
        <p:nvSpPr>
          <p:cNvPr id="13" name="Rechteck 12"/>
          <p:cNvSpPr/>
          <p:nvPr/>
        </p:nvSpPr>
        <p:spPr bwMode="auto">
          <a:xfrm>
            <a:off x="341692" y="1759791"/>
            <a:ext cx="2656573" cy="710471"/>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Digital Transformation</a:t>
            </a:r>
            <a:endParaRPr lang="en-US" b="1" dirty="0">
              <a:solidFill>
                <a:srgbClr val="FFFFFF"/>
              </a:solidFill>
              <a:latin typeface="+mj-lt"/>
            </a:endParaRPr>
          </a:p>
        </p:txBody>
      </p:sp>
      <p:grpSp>
        <p:nvGrpSpPr>
          <p:cNvPr id="6" name="Gruppieren 5"/>
          <p:cNvGrpSpPr/>
          <p:nvPr/>
        </p:nvGrpSpPr>
        <p:grpSpPr>
          <a:xfrm>
            <a:off x="3243713" y="1759791"/>
            <a:ext cx="2656573" cy="4390035"/>
            <a:chOff x="3753852" y="2261929"/>
            <a:chExt cx="2656573" cy="3984867"/>
          </a:xfrm>
        </p:grpSpPr>
        <p:sp>
          <p:nvSpPr>
            <p:cNvPr id="10" name="Rechteck 9"/>
            <p:cNvSpPr/>
            <p:nvPr/>
          </p:nvSpPr>
          <p:spPr bwMode="auto">
            <a:xfrm>
              <a:off x="3753852"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spcBef>
                  <a:spcPts val="1200"/>
                </a:spcBef>
                <a:spcAft>
                  <a:spcPts val="1200"/>
                </a:spcAft>
              </a:pPr>
              <a:endParaRPr lang="en-US" dirty="0">
                <a:solidFill>
                  <a:schemeClr val="accent6">
                    <a:lumMod val="50000"/>
                  </a:schemeClr>
                </a:solidFill>
                <a:latin typeface="+mn-lt"/>
              </a:endParaRPr>
            </a:p>
          </p:txBody>
        </p:sp>
        <p:sp>
          <p:nvSpPr>
            <p:cNvPr id="11" name="Rechteck 10"/>
            <p:cNvSpPr/>
            <p:nvPr/>
          </p:nvSpPr>
          <p:spPr bwMode="auto">
            <a:xfrm>
              <a:off x="3753852"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b="1" dirty="0" smtClean="0">
                  <a:solidFill>
                    <a:srgbClr val="FFFFFF"/>
                  </a:solidFill>
                  <a:latin typeface="+mj-lt"/>
                </a:rPr>
                <a:t>Explanatory Pattern</a:t>
              </a:r>
              <a:endParaRPr lang="en-US" b="1" dirty="0">
                <a:solidFill>
                  <a:srgbClr val="FFFFFF"/>
                </a:solidFill>
                <a:latin typeface="+mj-lt"/>
              </a:endParaRPr>
            </a:p>
          </p:txBody>
        </p:sp>
      </p:grpSp>
      <p:grpSp>
        <p:nvGrpSpPr>
          <p:cNvPr id="7" name="Gruppieren 6"/>
          <p:cNvGrpSpPr/>
          <p:nvPr/>
        </p:nvGrpSpPr>
        <p:grpSpPr>
          <a:xfrm>
            <a:off x="6145735" y="1759791"/>
            <a:ext cx="2656573" cy="4390036"/>
            <a:chOff x="6487427" y="2261929"/>
            <a:chExt cx="2656573" cy="3984867"/>
          </a:xfrm>
        </p:grpSpPr>
        <p:sp>
          <p:nvSpPr>
            <p:cNvPr id="8" name="Rechteck 7"/>
            <p:cNvSpPr/>
            <p:nvPr/>
          </p:nvSpPr>
          <p:spPr bwMode="auto">
            <a:xfrm>
              <a:off x="6487427" y="2897203"/>
              <a:ext cx="2656573" cy="3349593"/>
            </a:xfrm>
            <a:prstGeom prst="rect">
              <a:avLst/>
            </a:prstGeom>
            <a:solidFill>
              <a:schemeClr val="bg1"/>
            </a:solidFill>
            <a:ln w="9525" cap="flat" cmpd="sng" algn="ctr">
              <a:solidFill>
                <a:schemeClr val="accent1">
                  <a:lumMod val="1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spcBef>
                  <a:spcPts val="1200"/>
                </a:spcBef>
                <a:spcAft>
                  <a:spcPts val="1200"/>
                </a:spcAft>
              </a:pPr>
              <a:endParaRPr lang="en-US" dirty="0">
                <a:solidFill>
                  <a:schemeClr val="accent6">
                    <a:lumMod val="50000"/>
                  </a:schemeClr>
                </a:solidFill>
                <a:latin typeface="+mn-lt"/>
              </a:endParaRPr>
            </a:p>
          </p:txBody>
        </p:sp>
        <p:sp>
          <p:nvSpPr>
            <p:cNvPr id="9" name="Rechteck 8"/>
            <p:cNvSpPr/>
            <p:nvPr/>
          </p:nvSpPr>
          <p:spPr bwMode="auto">
            <a:xfrm>
              <a:off x="6487427" y="2261929"/>
              <a:ext cx="2656573" cy="644900"/>
            </a:xfrm>
            <a:prstGeom prst="rect">
              <a:avLst/>
            </a:prstGeom>
            <a:solidFill>
              <a:srgbClr val="003359"/>
            </a:solidFill>
            <a:ln w="9525" cap="flat" cmpd="sng" algn="ctr">
              <a:solidFill>
                <a:schemeClr val="accent1">
                  <a:lumMod val="10000"/>
                </a:schemeClr>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lgn="ctr"/>
              <a:r>
                <a:rPr lang="en-US" b="1" dirty="0" smtClean="0">
                  <a:solidFill>
                    <a:srgbClr val="FFFFFF"/>
                  </a:solidFill>
                  <a:latin typeface="+mj-lt"/>
                </a:rPr>
                <a:t>Leadership Behavior</a:t>
              </a:r>
              <a:endParaRPr lang="en-US" b="1" dirty="0">
                <a:solidFill>
                  <a:srgbClr val="FFFFFF"/>
                </a:solidFill>
                <a:latin typeface="+mj-lt"/>
              </a:endParaRPr>
            </a:p>
          </p:txBody>
        </p:sp>
      </p:grpSp>
    </p:spTree>
    <p:extLst>
      <p:ext uri="{BB962C8B-B14F-4D97-AF65-F5344CB8AC3E}">
        <p14:creationId xmlns:p14="http://schemas.microsoft.com/office/powerpoint/2010/main" val="9420065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dirty="0" smtClean="0">
                <a:latin typeface="+mj-lt"/>
              </a:rPr>
              <a:t>Trends – </a:t>
            </a:r>
            <a:r>
              <a:rPr lang="de-DE" sz="2800" dirty="0" err="1" smtClean="0">
                <a:latin typeface="+mj-lt"/>
              </a:rPr>
              <a:t>my</a:t>
            </a:r>
            <a:r>
              <a:rPr lang="de-DE" sz="2800" dirty="0" smtClean="0">
                <a:latin typeface="+mj-lt"/>
              </a:rPr>
              <a:t> </a:t>
            </a:r>
            <a:r>
              <a:rPr lang="de-DE" sz="2800" dirty="0" err="1" smtClean="0">
                <a:latin typeface="+mj-lt"/>
              </a:rPr>
              <a:t>selection</a:t>
            </a:r>
            <a:endParaRPr lang="de-DE" sz="2800" dirty="0">
              <a:latin typeface="+mj-lt"/>
            </a:endParaRPr>
          </a:p>
        </p:txBody>
      </p:sp>
      <p:sp>
        <p:nvSpPr>
          <p:cNvPr id="3" name="Inhaltsplatzhalter 2"/>
          <p:cNvSpPr>
            <a:spLocks noGrp="1"/>
          </p:cNvSpPr>
          <p:nvPr>
            <p:ph idx="1"/>
          </p:nvPr>
        </p:nvSpPr>
        <p:spPr/>
        <p:txBody>
          <a:bodyPr/>
          <a:lstStyle/>
          <a:p>
            <a:pPr>
              <a:spcAft>
                <a:spcPts val="1200"/>
              </a:spcAft>
              <a:buFont typeface="Arial" pitchFamily="34" charset="0"/>
              <a:buChar char="•"/>
            </a:pPr>
            <a:r>
              <a:rPr lang="de-DE" sz="2000" b="1" dirty="0" smtClean="0">
                <a:latin typeface="Arial Narrow" pitchFamily="34" charset="0"/>
              </a:rPr>
              <a:t> </a:t>
            </a:r>
            <a:r>
              <a:rPr lang="de-DE" sz="2000" dirty="0" err="1" smtClean="0"/>
              <a:t>Demographic</a:t>
            </a:r>
            <a:r>
              <a:rPr lang="de-DE" sz="2000" dirty="0" smtClean="0"/>
              <a:t> </a:t>
            </a:r>
            <a:r>
              <a:rPr lang="de-DE" sz="2000" dirty="0" err="1" smtClean="0"/>
              <a:t>change</a:t>
            </a:r>
            <a:r>
              <a:rPr lang="de-DE" sz="2000" dirty="0" smtClean="0"/>
              <a:t> </a:t>
            </a:r>
          </a:p>
          <a:p>
            <a:pPr>
              <a:spcAft>
                <a:spcPts val="1200"/>
              </a:spcAft>
              <a:buFont typeface="Arial" pitchFamily="34" charset="0"/>
              <a:buChar char="•"/>
            </a:pPr>
            <a:r>
              <a:rPr lang="de-DE" sz="2000" dirty="0" smtClean="0"/>
              <a:t> </a:t>
            </a:r>
            <a:r>
              <a:rPr lang="de-DE" sz="2000" dirty="0"/>
              <a:t>U</a:t>
            </a:r>
            <a:r>
              <a:rPr lang="de-DE" sz="2000" dirty="0" smtClean="0"/>
              <a:t>rbanisation</a:t>
            </a:r>
          </a:p>
          <a:p>
            <a:pPr>
              <a:spcAft>
                <a:spcPts val="1200"/>
              </a:spcAft>
              <a:buFont typeface="Arial" pitchFamily="34" charset="0"/>
              <a:buChar char="•"/>
            </a:pPr>
            <a:r>
              <a:rPr lang="de-DE" sz="2000" dirty="0" smtClean="0"/>
              <a:t> </a:t>
            </a:r>
            <a:r>
              <a:rPr lang="de-DE" sz="2000" dirty="0" err="1" smtClean="0"/>
              <a:t>Serviceation</a:t>
            </a:r>
            <a:endParaRPr lang="de-DE" sz="2000" dirty="0" smtClean="0"/>
          </a:p>
          <a:p>
            <a:pPr>
              <a:spcAft>
                <a:spcPts val="1200"/>
              </a:spcAft>
              <a:buFont typeface="Arial" pitchFamily="34" charset="0"/>
              <a:buChar char="•"/>
            </a:pPr>
            <a:r>
              <a:rPr lang="de-DE" sz="2000" dirty="0" smtClean="0"/>
              <a:t> </a:t>
            </a:r>
            <a:r>
              <a:rPr lang="de-DE" sz="2000" dirty="0" err="1"/>
              <a:t>P</a:t>
            </a:r>
            <a:r>
              <a:rPr lang="de-DE" sz="2000" dirty="0" err="1" smtClean="0"/>
              <a:t>redictability</a:t>
            </a:r>
            <a:endParaRPr lang="de-DE" sz="2000" dirty="0" smtClean="0"/>
          </a:p>
          <a:p>
            <a:pPr>
              <a:buFont typeface="Wingdings" pitchFamily="2" charset="2"/>
              <a:buChar char="§"/>
            </a:pPr>
            <a:r>
              <a:rPr lang="de-DE" sz="2000" dirty="0" smtClean="0"/>
              <a:t> IT-Trends </a:t>
            </a:r>
            <a:r>
              <a:rPr lang="de-DE" sz="2000" dirty="0" err="1" smtClean="0"/>
              <a:t>selection</a:t>
            </a:r>
            <a:r>
              <a:rPr lang="de-DE" sz="2000" dirty="0" smtClean="0"/>
              <a:t> </a:t>
            </a:r>
            <a:r>
              <a:rPr lang="de-DE" sz="2000" dirty="0" err="1" smtClean="0"/>
              <a:t>aka</a:t>
            </a:r>
            <a:r>
              <a:rPr lang="de-DE" sz="2000" dirty="0" smtClean="0"/>
              <a:t> SMAC</a:t>
            </a:r>
            <a:endParaRPr lang="de-DE" sz="2000" dirty="0"/>
          </a:p>
          <a:p>
            <a:pPr lvl="1">
              <a:buFont typeface="Wingdings" pitchFamily="2" charset="2"/>
              <a:buChar char="§"/>
            </a:pPr>
            <a:r>
              <a:rPr lang="de-DE" sz="1600" dirty="0" err="1">
                <a:solidFill>
                  <a:srgbClr val="FF0000"/>
                </a:solidFill>
              </a:rPr>
              <a:t>S</a:t>
            </a:r>
            <a:r>
              <a:rPr lang="de-DE" sz="1600" dirty="0" err="1">
                <a:solidFill>
                  <a:srgbClr val="003359"/>
                </a:solidFill>
              </a:rPr>
              <a:t>ocial</a:t>
            </a:r>
            <a:r>
              <a:rPr lang="de-DE" sz="1600" dirty="0">
                <a:solidFill>
                  <a:srgbClr val="003359"/>
                </a:solidFill>
              </a:rPr>
              <a:t> </a:t>
            </a:r>
            <a:r>
              <a:rPr lang="de-DE" sz="1600" dirty="0" smtClean="0">
                <a:solidFill>
                  <a:srgbClr val="003359"/>
                </a:solidFill>
              </a:rPr>
              <a:t>Media</a:t>
            </a:r>
          </a:p>
          <a:p>
            <a:pPr lvl="1">
              <a:buFont typeface="Wingdings" pitchFamily="2" charset="2"/>
              <a:buChar char="§"/>
            </a:pPr>
            <a:r>
              <a:rPr lang="de-DE" sz="1600" dirty="0" smtClean="0">
                <a:solidFill>
                  <a:srgbClr val="FF0000"/>
                </a:solidFill>
              </a:rPr>
              <a:t>M</a:t>
            </a:r>
            <a:r>
              <a:rPr lang="de-DE" sz="1600" dirty="0" smtClean="0">
                <a:solidFill>
                  <a:srgbClr val="003359"/>
                </a:solidFill>
              </a:rPr>
              <a:t>obility &amp; </a:t>
            </a:r>
            <a:r>
              <a:rPr lang="de-DE" sz="1600" dirty="0" err="1">
                <a:solidFill>
                  <a:srgbClr val="003359"/>
                </a:solidFill>
              </a:rPr>
              <a:t>Consumerization</a:t>
            </a:r>
            <a:endParaRPr lang="de-DE" sz="1600" dirty="0">
              <a:solidFill>
                <a:srgbClr val="003359"/>
              </a:solidFill>
            </a:endParaRPr>
          </a:p>
          <a:p>
            <a:pPr lvl="1">
              <a:buFont typeface="Wingdings" pitchFamily="2" charset="2"/>
              <a:buChar char="§"/>
            </a:pPr>
            <a:r>
              <a:rPr lang="de-DE" sz="1600" dirty="0" err="1" smtClean="0">
                <a:solidFill>
                  <a:srgbClr val="FF0000"/>
                </a:solidFill>
              </a:rPr>
              <a:t>A</a:t>
            </a:r>
            <a:r>
              <a:rPr lang="de-DE" sz="1600" dirty="0" err="1" smtClean="0">
                <a:solidFill>
                  <a:srgbClr val="003359"/>
                </a:solidFill>
              </a:rPr>
              <a:t>nalytics</a:t>
            </a:r>
            <a:r>
              <a:rPr lang="de-DE" sz="1600" dirty="0" smtClean="0">
                <a:solidFill>
                  <a:srgbClr val="003359"/>
                </a:solidFill>
              </a:rPr>
              <a:t> / Big Data</a:t>
            </a:r>
            <a:endParaRPr lang="de-DE" sz="1600" dirty="0">
              <a:solidFill>
                <a:srgbClr val="003359"/>
              </a:solidFill>
            </a:endParaRPr>
          </a:p>
          <a:p>
            <a:pPr lvl="1">
              <a:buFont typeface="Wingdings" pitchFamily="2" charset="2"/>
              <a:buChar char="§"/>
            </a:pPr>
            <a:r>
              <a:rPr lang="de-DE" sz="1600" dirty="0" err="1">
                <a:solidFill>
                  <a:srgbClr val="FF0000"/>
                </a:solidFill>
              </a:rPr>
              <a:t>C</a:t>
            </a:r>
            <a:r>
              <a:rPr lang="de-DE" sz="1600" dirty="0" err="1">
                <a:solidFill>
                  <a:srgbClr val="003359"/>
                </a:solidFill>
              </a:rPr>
              <a:t>loud</a:t>
            </a:r>
            <a:r>
              <a:rPr lang="de-DE" sz="1600" dirty="0">
                <a:solidFill>
                  <a:srgbClr val="003359"/>
                </a:solidFill>
              </a:rPr>
              <a:t> Computing </a:t>
            </a:r>
          </a:p>
          <a:p>
            <a:pPr lvl="1">
              <a:buFont typeface="Wingdings" pitchFamily="2" charset="2"/>
              <a:buChar char="§"/>
            </a:pPr>
            <a:r>
              <a:rPr lang="de-DE" sz="1600" dirty="0">
                <a:solidFill>
                  <a:srgbClr val="003359"/>
                </a:solidFill>
              </a:rPr>
              <a:t>Cyber-</a:t>
            </a:r>
            <a:r>
              <a:rPr lang="de-DE" sz="1600" dirty="0" err="1">
                <a:solidFill>
                  <a:srgbClr val="003359"/>
                </a:solidFill>
              </a:rPr>
              <a:t>Physical</a:t>
            </a:r>
            <a:r>
              <a:rPr lang="de-DE" sz="1600" dirty="0">
                <a:solidFill>
                  <a:srgbClr val="003359"/>
                </a:solidFill>
              </a:rPr>
              <a:t> Service Systems  (CPSS</a:t>
            </a:r>
            <a:r>
              <a:rPr lang="de-DE" sz="1600" dirty="0" smtClean="0">
                <a:solidFill>
                  <a:srgbClr val="003359"/>
                </a:solidFill>
              </a:rPr>
              <a:t>)</a:t>
            </a:r>
          </a:p>
          <a:p>
            <a:pPr lvl="1">
              <a:buFont typeface="Wingdings" pitchFamily="2" charset="2"/>
              <a:buChar char="§"/>
            </a:pPr>
            <a:r>
              <a:rPr lang="de-DE" sz="1600" dirty="0" err="1">
                <a:solidFill>
                  <a:srgbClr val="003359"/>
                </a:solidFill>
              </a:rPr>
              <a:t>Platform-based</a:t>
            </a:r>
            <a:r>
              <a:rPr lang="de-DE" sz="1600" dirty="0">
                <a:solidFill>
                  <a:srgbClr val="003359"/>
                </a:solidFill>
              </a:rPr>
              <a:t> </a:t>
            </a:r>
            <a:r>
              <a:rPr lang="de-DE" sz="1600" dirty="0" err="1">
                <a:solidFill>
                  <a:srgbClr val="003359"/>
                </a:solidFill>
              </a:rPr>
              <a:t>ecosystems</a:t>
            </a:r>
            <a:endParaRPr lang="de-DE" sz="2000" dirty="0" smtClean="0">
              <a:solidFill>
                <a:srgbClr val="003359"/>
              </a:solidFill>
            </a:endParaRPr>
          </a:p>
          <a:p>
            <a:pPr>
              <a:buFont typeface="Arial" pitchFamily="34" charset="0"/>
              <a:buChar char="•"/>
            </a:pPr>
            <a:endParaRPr lang="de-DE" sz="2000" dirty="0">
              <a:latin typeface="Arial Narrow" pitchFamily="34" charset="0"/>
            </a:endParaRPr>
          </a:p>
        </p:txBody>
      </p:sp>
      <p:pic>
        <p:nvPicPr>
          <p:cNvPr id="5" name="Picture 3"/>
          <p:cNvPicPr>
            <a:picLocks noChangeAspect="1" noChangeArrowheads="1"/>
          </p:cNvPicPr>
          <p:nvPr/>
        </p:nvPicPr>
        <p:blipFill>
          <a:blip r:embed="rId3" cstate="print"/>
          <a:srcRect/>
          <a:stretch>
            <a:fillRect/>
          </a:stretch>
        </p:blipFill>
        <p:spPr bwMode="auto">
          <a:xfrm>
            <a:off x="6473259" y="1165133"/>
            <a:ext cx="2486026" cy="1463019"/>
          </a:xfrm>
          <a:prstGeom prst="rect">
            <a:avLst/>
          </a:prstGeom>
          <a:noFill/>
          <a:ln w="9525">
            <a:noFill/>
            <a:miter lim="800000"/>
            <a:headEnd/>
            <a:tailEnd/>
          </a:ln>
        </p:spPr>
      </p:pic>
      <p:pic>
        <p:nvPicPr>
          <p:cNvPr id="7" name="Picture 2"/>
          <p:cNvPicPr>
            <a:picLocks noChangeAspect="1" noChangeArrowheads="1"/>
          </p:cNvPicPr>
          <p:nvPr/>
        </p:nvPicPr>
        <p:blipFill>
          <a:blip r:embed="rId4" cstate="print"/>
          <a:srcRect/>
          <a:stretch>
            <a:fillRect/>
          </a:stretch>
        </p:blipFill>
        <p:spPr bwMode="auto">
          <a:xfrm>
            <a:off x="4437504" y="1597684"/>
            <a:ext cx="1695708" cy="1125622"/>
          </a:xfrm>
          <a:prstGeom prst="rect">
            <a:avLst/>
          </a:prstGeom>
          <a:noFill/>
          <a:ln w="9525">
            <a:noFill/>
            <a:miter lim="800000"/>
            <a:headEnd/>
            <a:tailEnd/>
          </a:ln>
        </p:spPr>
      </p:pic>
      <p:grpSp>
        <p:nvGrpSpPr>
          <p:cNvPr id="9" name="Group 30"/>
          <p:cNvGrpSpPr>
            <a:grpSpLocks/>
          </p:cNvGrpSpPr>
          <p:nvPr/>
        </p:nvGrpSpPr>
        <p:grpSpPr bwMode="auto">
          <a:xfrm>
            <a:off x="3339463" y="2865151"/>
            <a:ext cx="5602603" cy="820570"/>
            <a:chOff x="1285875" y="2786063"/>
            <a:chExt cx="6858000" cy="1214437"/>
          </a:xfrm>
        </p:grpSpPr>
        <p:sp>
          <p:nvSpPr>
            <p:cNvPr id="10" name="TextBox 7"/>
            <p:cNvSpPr txBox="1">
              <a:spLocks noChangeArrowheads="1"/>
            </p:cNvSpPr>
            <p:nvPr/>
          </p:nvSpPr>
          <p:spPr bwMode="auto">
            <a:xfrm>
              <a:off x="4420361" y="2965500"/>
              <a:ext cx="1063637" cy="865464"/>
            </a:xfrm>
            <a:prstGeom prst="rect">
              <a:avLst/>
            </a:prstGeom>
            <a:noFill/>
            <a:ln w="9525">
              <a:noFill/>
              <a:miter lim="800000"/>
              <a:headEnd/>
              <a:tailEnd/>
            </a:ln>
          </p:spPr>
          <p:txBody>
            <a:bodyPr wrap="none">
              <a:spAutoFit/>
            </a:bodyPr>
            <a:lstStyle/>
            <a:p>
              <a:pPr algn="ctr"/>
              <a:r>
                <a:rPr lang="fi-FI" sz="1600" b="1" i="1" dirty="0">
                  <a:solidFill>
                    <a:srgbClr val="00B050"/>
                  </a:solidFill>
                  <a:latin typeface="Arial Narrow" pitchFamily="34" charset="0"/>
                </a:rPr>
                <a:t>INTER-</a:t>
              </a:r>
            </a:p>
            <a:p>
              <a:pPr algn="ctr"/>
              <a:r>
                <a:rPr lang="fi-FI" sz="1600" b="1" i="1" dirty="0" smtClean="0">
                  <a:solidFill>
                    <a:srgbClr val="00B050"/>
                  </a:solidFill>
                  <a:latin typeface="Arial Narrow" pitchFamily="34" charset="0"/>
                </a:rPr>
                <a:t>ACTION</a:t>
              </a:r>
              <a:endParaRPr lang="en-US" sz="1600" b="1" i="1" dirty="0">
                <a:solidFill>
                  <a:srgbClr val="00B050"/>
                </a:solidFill>
                <a:latin typeface="Arial Narrow" pitchFamily="34" charset="0"/>
              </a:endParaRPr>
            </a:p>
          </p:txBody>
        </p:sp>
        <p:sp>
          <p:nvSpPr>
            <p:cNvPr id="11" name="Oval 2"/>
            <p:cNvSpPr/>
            <p:nvPr/>
          </p:nvSpPr>
          <p:spPr bwMode="auto">
            <a:xfrm>
              <a:off x="1285875" y="2786063"/>
              <a:ext cx="4429125" cy="1214437"/>
            </a:xfrm>
            <a:prstGeom prst="ellipse">
              <a:avLst/>
            </a:prstGeom>
            <a:noFill/>
            <a:ln w="38100">
              <a:solidFill>
                <a:srgbClr val="00B0F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527E7C"/>
                </a:solidFill>
                <a:ea typeface="ＭＳ Ｐゴシック" pitchFamily="-106" charset="-128"/>
              </a:endParaRPr>
            </a:p>
          </p:txBody>
        </p:sp>
        <p:sp>
          <p:nvSpPr>
            <p:cNvPr id="12" name="Oval 3"/>
            <p:cNvSpPr/>
            <p:nvPr/>
          </p:nvSpPr>
          <p:spPr bwMode="auto">
            <a:xfrm>
              <a:off x="4143375" y="2786063"/>
              <a:ext cx="4000500" cy="1214437"/>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527E7C"/>
                </a:solidFill>
                <a:ea typeface="ＭＳ Ｐゴシック" pitchFamily="-106" charset="-128"/>
              </a:endParaRPr>
            </a:p>
          </p:txBody>
        </p:sp>
        <p:sp>
          <p:nvSpPr>
            <p:cNvPr id="13" name="TextBox 4"/>
            <p:cNvSpPr txBox="1">
              <a:spLocks noChangeArrowheads="1"/>
            </p:cNvSpPr>
            <p:nvPr/>
          </p:nvSpPr>
          <p:spPr bwMode="auto">
            <a:xfrm>
              <a:off x="2227286" y="3125366"/>
              <a:ext cx="1311139" cy="501057"/>
            </a:xfrm>
            <a:prstGeom prst="rect">
              <a:avLst/>
            </a:prstGeom>
            <a:noFill/>
            <a:ln w="9525">
              <a:noFill/>
              <a:miter lim="800000"/>
              <a:headEnd/>
              <a:tailEnd/>
            </a:ln>
          </p:spPr>
          <p:txBody>
            <a:bodyPr wrap="none">
              <a:spAutoFit/>
            </a:bodyPr>
            <a:lstStyle/>
            <a:p>
              <a:pPr algn="ctr"/>
              <a:r>
                <a:rPr lang="fi-FI" sz="1600" b="1" dirty="0" smtClean="0">
                  <a:solidFill>
                    <a:srgbClr val="003359"/>
                  </a:solidFill>
                  <a:latin typeface="Arial Narrow" pitchFamily="34" charset="0"/>
                </a:rPr>
                <a:t>Production</a:t>
              </a:r>
              <a:endParaRPr lang="en-US" sz="1600" b="1" dirty="0">
                <a:solidFill>
                  <a:srgbClr val="003359"/>
                </a:solidFill>
                <a:latin typeface="Arial Narrow" pitchFamily="34" charset="0"/>
              </a:endParaRPr>
            </a:p>
          </p:txBody>
        </p:sp>
        <p:sp>
          <p:nvSpPr>
            <p:cNvPr id="14" name="TextBox 5"/>
            <p:cNvSpPr txBox="1">
              <a:spLocks noChangeArrowheads="1"/>
            </p:cNvSpPr>
            <p:nvPr/>
          </p:nvSpPr>
          <p:spPr bwMode="auto">
            <a:xfrm>
              <a:off x="5756083" y="2937909"/>
              <a:ext cx="1996875" cy="865462"/>
            </a:xfrm>
            <a:prstGeom prst="rect">
              <a:avLst/>
            </a:prstGeom>
            <a:noFill/>
            <a:ln w="9525">
              <a:noFill/>
              <a:miter lim="800000"/>
              <a:headEnd/>
              <a:tailEnd/>
            </a:ln>
          </p:spPr>
          <p:txBody>
            <a:bodyPr wrap="square">
              <a:spAutoFit/>
            </a:bodyPr>
            <a:lstStyle/>
            <a:p>
              <a:pPr algn="ctr"/>
              <a:r>
                <a:rPr lang="fi-FI" sz="1600" b="1" dirty="0" smtClean="0">
                  <a:solidFill>
                    <a:srgbClr val="003359"/>
                  </a:solidFill>
                  <a:latin typeface="Arial Narrow" pitchFamily="34" charset="0"/>
                </a:rPr>
                <a:t>Customer’s</a:t>
              </a:r>
              <a:br>
                <a:rPr lang="fi-FI" sz="1600" b="1" dirty="0" smtClean="0">
                  <a:solidFill>
                    <a:srgbClr val="003359"/>
                  </a:solidFill>
                  <a:latin typeface="Arial Narrow" pitchFamily="34" charset="0"/>
                </a:rPr>
              </a:br>
              <a:r>
                <a:rPr lang="fi-FI" sz="1600" b="1" dirty="0" smtClean="0">
                  <a:solidFill>
                    <a:srgbClr val="003359"/>
                  </a:solidFill>
                  <a:latin typeface="Arial Narrow" pitchFamily="34" charset="0"/>
                </a:rPr>
                <a:t>value creation</a:t>
              </a:r>
              <a:endParaRPr lang="en-US" sz="1600" b="1" dirty="0">
                <a:solidFill>
                  <a:srgbClr val="003359"/>
                </a:solidFill>
                <a:latin typeface="Arial Narrow" pitchFamily="34" charset="0"/>
              </a:endParaRPr>
            </a:p>
          </p:txBody>
        </p:sp>
        <p:sp>
          <p:nvSpPr>
            <p:cNvPr id="15" name="Oval 6"/>
            <p:cNvSpPr/>
            <p:nvPr/>
          </p:nvSpPr>
          <p:spPr bwMode="auto">
            <a:xfrm>
              <a:off x="4143375" y="2928938"/>
              <a:ext cx="1571625" cy="928687"/>
            </a:xfrm>
            <a:prstGeom prst="ellipse">
              <a:avLst/>
            </a:prstGeom>
            <a:noFill/>
            <a:ln w="76200">
              <a:solidFill>
                <a:srgbClr val="00B05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527E7C"/>
                </a:solidFill>
                <a:ea typeface="ＭＳ Ｐゴシック" pitchFamily="-106" charset="-128"/>
              </a:endParaRPr>
            </a:p>
          </p:txBody>
        </p:sp>
      </p:grpSp>
      <p:grpSp>
        <p:nvGrpSpPr>
          <p:cNvPr id="16" name="Group 8"/>
          <p:cNvGrpSpPr>
            <a:grpSpLocks noChangeAspect="1"/>
          </p:cNvGrpSpPr>
          <p:nvPr>
            <p:custDataLst>
              <p:tags r:id="rId1"/>
            </p:custDataLst>
          </p:nvPr>
        </p:nvGrpSpPr>
        <p:grpSpPr bwMode="auto">
          <a:xfrm>
            <a:off x="5070453" y="3925904"/>
            <a:ext cx="3678670" cy="1663957"/>
            <a:chOff x="406" y="871"/>
            <a:chExt cx="5238" cy="2580"/>
          </a:xfrm>
        </p:grpSpPr>
        <p:sp>
          <p:nvSpPr>
            <p:cNvPr id="17" name="AutoShape 9"/>
            <p:cNvSpPr>
              <a:spLocks noChangeAspect="1" noChangeArrowheads="1" noTextEdit="1"/>
            </p:cNvSpPr>
            <p:nvPr/>
          </p:nvSpPr>
          <p:spPr bwMode="auto">
            <a:xfrm>
              <a:off x="406" y="871"/>
              <a:ext cx="5238" cy="2580"/>
            </a:xfrm>
            <a:prstGeom prst="rect">
              <a:avLst/>
            </a:prstGeom>
            <a:noFill/>
            <a:ln w="9525">
              <a:noFill/>
              <a:miter lim="800000"/>
              <a:headEnd/>
              <a:tailEnd/>
            </a:ln>
          </p:spPr>
          <p:txBody>
            <a:bodyPr/>
            <a:lstStyle/>
            <a:p>
              <a:endParaRPr lang="de-DE"/>
            </a:p>
          </p:txBody>
        </p:sp>
        <p:grpSp>
          <p:nvGrpSpPr>
            <p:cNvPr id="18" name="Group 10"/>
            <p:cNvGrpSpPr>
              <a:grpSpLocks/>
            </p:cNvGrpSpPr>
            <p:nvPr/>
          </p:nvGrpSpPr>
          <p:grpSpPr bwMode="auto">
            <a:xfrm>
              <a:off x="448" y="1069"/>
              <a:ext cx="5148" cy="2166"/>
              <a:chOff x="448" y="1069"/>
              <a:chExt cx="5148" cy="2166"/>
            </a:xfrm>
          </p:grpSpPr>
          <p:sp>
            <p:nvSpPr>
              <p:cNvPr id="105" name="Line 11"/>
              <p:cNvSpPr>
                <a:spLocks noChangeShapeType="1"/>
              </p:cNvSpPr>
              <p:nvPr/>
            </p:nvSpPr>
            <p:spPr bwMode="auto">
              <a:xfrm>
                <a:off x="448" y="1087"/>
                <a:ext cx="5148" cy="0"/>
              </a:xfrm>
              <a:prstGeom prst="line">
                <a:avLst/>
              </a:prstGeom>
              <a:noFill/>
              <a:ln w="0">
                <a:solidFill>
                  <a:srgbClr val="C0C0C0"/>
                </a:solidFill>
                <a:round/>
                <a:headEnd/>
                <a:tailEnd/>
              </a:ln>
            </p:spPr>
            <p:txBody>
              <a:bodyPr/>
              <a:lstStyle/>
              <a:p>
                <a:endParaRPr lang="de-DE"/>
              </a:p>
            </p:txBody>
          </p:sp>
          <p:sp>
            <p:nvSpPr>
              <p:cNvPr id="106" name="Line 12"/>
              <p:cNvSpPr>
                <a:spLocks noChangeShapeType="1"/>
              </p:cNvSpPr>
              <p:nvPr/>
            </p:nvSpPr>
            <p:spPr bwMode="auto">
              <a:xfrm flipV="1">
                <a:off x="448" y="1069"/>
                <a:ext cx="0" cy="18"/>
              </a:xfrm>
              <a:prstGeom prst="line">
                <a:avLst/>
              </a:prstGeom>
              <a:noFill/>
              <a:ln w="0">
                <a:solidFill>
                  <a:srgbClr val="C0C0C0"/>
                </a:solidFill>
                <a:round/>
                <a:headEnd/>
                <a:tailEnd/>
              </a:ln>
            </p:spPr>
            <p:txBody>
              <a:bodyPr/>
              <a:lstStyle/>
              <a:p>
                <a:endParaRPr lang="de-DE"/>
              </a:p>
            </p:txBody>
          </p:sp>
          <p:sp>
            <p:nvSpPr>
              <p:cNvPr id="107" name="Line 13"/>
              <p:cNvSpPr>
                <a:spLocks noChangeShapeType="1"/>
              </p:cNvSpPr>
              <p:nvPr/>
            </p:nvSpPr>
            <p:spPr bwMode="auto">
              <a:xfrm flipV="1">
                <a:off x="538" y="1069"/>
                <a:ext cx="0" cy="18"/>
              </a:xfrm>
              <a:prstGeom prst="line">
                <a:avLst/>
              </a:prstGeom>
              <a:noFill/>
              <a:ln w="0">
                <a:solidFill>
                  <a:srgbClr val="C0C0C0"/>
                </a:solidFill>
                <a:round/>
                <a:headEnd/>
                <a:tailEnd/>
              </a:ln>
            </p:spPr>
            <p:txBody>
              <a:bodyPr/>
              <a:lstStyle/>
              <a:p>
                <a:endParaRPr lang="de-DE"/>
              </a:p>
            </p:txBody>
          </p:sp>
          <p:sp>
            <p:nvSpPr>
              <p:cNvPr id="108" name="Line 14"/>
              <p:cNvSpPr>
                <a:spLocks noChangeShapeType="1"/>
              </p:cNvSpPr>
              <p:nvPr/>
            </p:nvSpPr>
            <p:spPr bwMode="auto">
              <a:xfrm flipV="1">
                <a:off x="622" y="1069"/>
                <a:ext cx="0" cy="18"/>
              </a:xfrm>
              <a:prstGeom prst="line">
                <a:avLst/>
              </a:prstGeom>
              <a:noFill/>
              <a:ln w="0">
                <a:solidFill>
                  <a:srgbClr val="C0C0C0"/>
                </a:solidFill>
                <a:round/>
                <a:headEnd/>
                <a:tailEnd/>
              </a:ln>
            </p:spPr>
            <p:txBody>
              <a:bodyPr/>
              <a:lstStyle/>
              <a:p>
                <a:endParaRPr lang="de-DE"/>
              </a:p>
            </p:txBody>
          </p:sp>
          <p:sp>
            <p:nvSpPr>
              <p:cNvPr id="109" name="Line 15"/>
              <p:cNvSpPr>
                <a:spLocks noChangeShapeType="1"/>
              </p:cNvSpPr>
              <p:nvPr/>
            </p:nvSpPr>
            <p:spPr bwMode="auto">
              <a:xfrm flipV="1">
                <a:off x="712" y="1069"/>
                <a:ext cx="0" cy="18"/>
              </a:xfrm>
              <a:prstGeom prst="line">
                <a:avLst/>
              </a:prstGeom>
              <a:noFill/>
              <a:ln w="0">
                <a:solidFill>
                  <a:srgbClr val="C0C0C0"/>
                </a:solidFill>
                <a:round/>
                <a:headEnd/>
                <a:tailEnd/>
              </a:ln>
            </p:spPr>
            <p:txBody>
              <a:bodyPr/>
              <a:lstStyle/>
              <a:p>
                <a:endParaRPr lang="de-DE"/>
              </a:p>
            </p:txBody>
          </p:sp>
          <p:sp>
            <p:nvSpPr>
              <p:cNvPr id="110" name="Line 16"/>
              <p:cNvSpPr>
                <a:spLocks noChangeShapeType="1"/>
              </p:cNvSpPr>
              <p:nvPr/>
            </p:nvSpPr>
            <p:spPr bwMode="auto">
              <a:xfrm flipV="1">
                <a:off x="796" y="1069"/>
                <a:ext cx="0" cy="18"/>
              </a:xfrm>
              <a:prstGeom prst="line">
                <a:avLst/>
              </a:prstGeom>
              <a:noFill/>
              <a:ln w="0">
                <a:solidFill>
                  <a:srgbClr val="C0C0C0"/>
                </a:solidFill>
                <a:round/>
                <a:headEnd/>
                <a:tailEnd/>
              </a:ln>
            </p:spPr>
            <p:txBody>
              <a:bodyPr/>
              <a:lstStyle/>
              <a:p>
                <a:endParaRPr lang="de-DE"/>
              </a:p>
            </p:txBody>
          </p:sp>
          <p:sp>
            <p:nvSpPr>
              <p:cNvPr id="111" name="Line 17"/>
              <p:cNvSpPr>
                <a:spLocks noChangeShapeType="1"/>
              </p:cNvSpPr>
              <p:nvPr/>
            </p:nvSpPr>
            <p:spPr bwMode="auto">
              <a:xfrm flipV="1">
                <a:off x="886" y="1069"/>
                <a:ext cx="0" cy="18"/>
              </a:xfrm>
              <a:prstGeom prst="line">
                <a:avLst/>
              </a:prstGeom>
              <a:noFill/>
              <a:ln w="0">
                <a:solidFill>
                  <a:srgbClr val="C0C0C0"/>
                </a:solidFill>
                <a:round/>
                <a:headEnd/>
                <a:tailEnd/>
              </a:ln>
            </p:spPr>
            <p:txBody>
              <a:bodyPr/>
              <a:lstStyle/>
              <a:p>
                <a:endParaRPr lang="de-DE"/>
              </a:p>
            </p:txBody>
          </p:sp>
          <p:sp>
            <p:nvSpPr>
              <p:cNvPr id="112" name="Line 18"/>
              <p:cNvSpPr>
                <a:spLocks noChangeShapeType="1"/>
              </p:cNvSpPr>
              <p:nvPr/>
            </p:nvSpPr>
            <p:spPr bwMode="auto">
              <a:xfrm flipV="1">
                <a:off x="970" y="1069"/>
                <a:ext cx="0" cy="18"/>
              </a:xfrm>
              <a:prstGeom prst="line">
                <a:avLst/>
              </a:prstGeom>
              <a:noFill/>
              <a:ln w="0">
                <a:solidFill>
                  <a:srgbClr val="C0C0C0"/>
                </a:solidFill>
                <a:round/>
                <a:headEnd/>
                <a:tailEnd/>
              </a:ln>
            </p:spPr>
            <p:txBody>
              <a:bodyPr/>
              <a:lstStyle/>
              <a:p>
                <a:endParaRPr lang="de-DE"/>
              </a:p>
            </p:txBody>
          </p:sp>
          <p:sp>
            <p:nvSpPr>
              <p:cNvPr id="113" name="Line 19"/>
              <p:cNvSpPr>
                <a:spLocks noChangeShapeType="1"/>
              </p:cNvSpPr>
              <p:nvPr/>
            </p:nvSpPr>
            <p:spPr bwMode="auto">
              <a:xfrm flipV="1">
                <a:off x="1060" y="1069"/>
                <a:ext cx="0" cy="18"/>
              </a:xfrm>
              <a:prstGeom prst="line">
                <a:avLst/>
              </a:prstGeom>
              <a:noFill/>
              <a:ln w="0">
                <a:solidFill>
                  <a:srgbClr val="C0C0C0"/>
                </a:solidFill>
                <a:round/>
                <a:headEnd/>
                <a:tailEnd/>
              </a:ln>
            </p:spPr>
            <p:txBody>
              <a:bodyPr/>
              <a:lstStyle/>
              <a:p>
                <a:endParaRPr lang="de-DE"/>
              </a:p>
            </p:txBody>
          </p:sp>
          <p:sp>
            <p:nvSpPr>
              <p:cNvPr id="114" name="Line 20"/>
              <p:cNvSpPr>
                <a:spLocks noChangeShapeType="1"/>
              </p:cNvSpPr>
              <p:nvPr/>
            </p:nvSpPr>
            <p:spPr bwMode="auto">
              <a:xfrm flipV="1">
                <a:off x="1144" y="1069"/>
                <a:ext cx="0" cy="18"/>
              </a:xfrm>
              <a:prstGeom prst="line">
                <a:avLst/>
              </a:prstGeom>
              <a:noFill/>
              <a:ln w="0">
                <a:solidFill>
                  <a:srgbClr val="C0C0C0"/>
                </a:solidFill>
                <a:round/>
                <a:headEnd/>
                <a:tailEnd/>
              </a:ln>
            </p:spPr>
            <p:txBody>
              <a:bodyPr/>
              <a:lstStyle/>
              <a:p>
                <a:endParaRPr lang="de-DE"/>
              </a:p>
            </p:txBody>
          </p:sp>
          <p:sp>
            <p:nvSpPr>
              <p:cNvPr id="115" name="Line 21"/>
              <p:cNvSpPr>
                <a:spLocks noChangeShapeType="1"/>
              </p:cNvSpPr>
              <p:nvPr/>
            </p:nvSpPr>
            <p:spPr bwMode="auto">
              <a:xfrm flipV="1">
                <a:off x="1234" y="1069"/>
                <a:ext cx="0" cy="18"/>
              </a:xfrm>
              <a:prstGeom prst="line">
                <a:avLst/>
              </a:prstGeom>
              <a:noFill/>
              <a:ln w="0">
                <a:solidFill>
                  <a:srgbClr val="C0C0C0"/>
                </a:solidFill>
                <a:round/>
                <a:headEnd/>
                <a:tailEnd/>
              </a:ln>
            </p:spPr>
            <p:txBody>
              <a:bodyPr/>
              <a:lstStyle/>
              <a:p>
                <a:endParaRPr lang="de-DE"/>
              </a:p>
            </p:txBody>
          </p:sp>
          <p:sp>
            <p:nvSpPr>
              <p:cNvPr id="116" name="Line 22"/>
              <p:cNvSpPr>
                <a:spLocks noChangeShapeType="1"/>
              </p:cNvSpPr>
              <p:nvPr/>
            </p:nvSpPr>
            <p:spPr bwMode="auto">
              <a:xfrm flipV="1">
                <a:off x="1318" y="1069"/>
                <a:ext cx="0" cy="18"/>
              </a:xfrm>
              <a:prstGeom prst="line">
                <a:avLst/>
              </a:prstGeom>
              <a:noFill/>
              <a:ln w="0">
                <a:solidFill>
                  <a:srgbClr val="C0C0C0"/>
                </a:solidFill>
                <a:round/>
                <a:headEnd/>
                <a:tailEnd/>
              </a:ln>
            </p:spPr>
            <p:txBody>
              <a:bodyPr/>
              <a:lstStyle/>
              <a:p>
                <a:endParaRPr lang="de-DE"/>
              </a:p>
            </p:txBody>
          </p:sp>
          <p:sp>
            <p:nvSpPr>
              <p:cNvPr id="117" name="Line 23"/>
              <p:cNvSpPr>
                <a:spLocks noChangeShapeType="1"/>
              </p:cNvSpPr>
              <p:nvPr/>
            </p:nvSpPr>
            <p:spPr bwMode="auto">
              <a:xfrm flipV="1">
                <a:off x="1408" y="1069"/>
                <a:ext cx="0" cy="18"/>
              </a:xfrm>
              <a:prstGeom prst="line">
                <a:avLst/>
              </a:prstGeom>
              <a:noFill/>
              <a:ln w="0">
                <a:solidFill>
                  <a:srgbClr val="C0C0C0"/>
                </a:solidFill>
                <a:round/>
                <a:headEnd/>
                <a:tailEnd/>
              </a:ln>
            </p:spPr>
            <p:txBody>
              <a:bodyPr/>
              <a:lstStyle/>
              <a:p>
                <a:endParaRPr lang="de-DE"/>
              </a:p>
            </p:txBody>
          </p:sp>
          <p:sp>
            <p:nvSpPr>
              <p:cNvPr id="118" name="Line 24"/>
              <p:cNvSpPr>
                <a:spLocks noChangeShapeType="1"/>
              </p:cNvSpPr>
              <p:nvPr/>
            </p:nvSpPr>
            <p:spPr bwMode="auto">
              <a:xfrm flipV="1">
                <a:off x="1498" y="1069"/>
                <a:ext cx="0" cy="18"/>
              </a:xfrm>
              <a:prstGeom prst="line">
                <a:avLst/>
              </a:prstGeom>
              <a:noFill/>
              <a:ln w="0">
                <a:solidFill>
                  <a:srgbClr val="C0C0C0"/>
                </a:solidFill>
                <a:round/>
                <a:headEnd/>
                <a:tailEnd/>
              </a:ln>
            </p:spPr>
            <p:txBody>
              <a:bodyPr/>
              <a:lstStyle/>
              <a:p>
                <a:endParaRPr lang="de-DE"/>
              </a:p>
            </p:txBody>
          </p:sp>
          <p:sp>
            <p:nvSpPr>
              <p:cNvPr id="119" name="Line 25"/>
              <p:cNvSpPr>
                <a:spLocks noChangeShapeType="1"/>
              </p:cNvSpPr>
              <p:nvPr/>
            </p:nvSpPr>
            <p:spPr bwMode="auto">
              <a:xfrm flipV="1">
                <a:off x="1582" y="1069"/>
                <a:ext cx="0" cy="18"/>
              </a:xfrm>
              <a:prstGeom prst="line">
                <a:avLst/>
              </a:prstGeom>
              <a:noFill/>
              <a:ln w="0">
                <a:solidFill>
                  <a:srgbClr val="C0C0C0"/>
                </a:solidFill>
                <a:round/>
                <a:headEnd/>
                <a:tailEnd/>
              </a:ln>
            </p:spPr>
            <p:txBody>
              <a:bodyPr/>
              <a:lstStyle/>
              <a:p>
                <a:endParaRPr lang="de-DE"/>
              </a:p>
            </p:txBody>
          </p:sp>
          <p:sp>
            <p:nvSpPr>
              <p:cNvPr id="120" name="Line 26"/>
              <p:cNvSpPr>
                <a:spLocks noChangeShapeType="1"/>
              </p:cNvSpPr>
              <p:nvPr/>
            </p:nvSpPr>
            <p:spPr bwMode="auto">
              <a:xfrm flipV="1">
                <a:off x="1672" y="1069"/>
                <a:ext cx="0" cy="18"/>
              </a:xfrm>
              <a:prstGeom prst="line">
                <a:avLst/>
              </a:prstGeom>
              <a:noFill/>
              <a:ln w="0">
                <a:solidFill>
                  <a:srgbClr val="C0C0C0"/>
                </a:solidFill>
                <a:round/>
                <a:headEnd/>
                <a:tailEnd/>
              </a:ln>
            </p:spPr>
            <p:txBody>
              <a:bodyPr/>
              <a:lstStyle/>
              <a:p>
                <a:endParaRPr lang="de-DE"/>
              </a:p>
            </p:txBody>
          </p:sp>
          <p:sp>
            <p:nvSpPr>
              <p:cNvPr id="121" name="Line 27"/>
              <p:cNvSpPr>
                <a:spLocks noChangeShapeType="1"/>
              </p:cNvSpPr>
              <p:nvPr/>
            </p:nvSpPr>
            <p:spPr bwMode="auto">
              <a:xfrm flipV="1">
                <a:off x="1756" y="1069"/>
                <a:ext cx="0" cy="18"/>
              </a:xfrm>
              <a:prstGeom prst="line">
                <a:avLst/>
              </a:prstGeom>
              <a:noFill/>
              <a:ln w="0">
                <a:solidFill>
                  <a:srgbClr val="C0C0C0"/>
                </a:solidFill>
                <a:round/>
                <a:headEnd/>
                <a:tailEnd/>
              </a:ln>
            </p:spPr>
            <p:txBody>
              <a:bodyPr/>
              <a:lstStyle/>
              <a:p>
                <a:endParaRPr lang="de-DE"/>
              </a:p>
            </p:txBody>
          </p:sp>
          <p:sp>
            <p:nvSpPr>
              <p:cNvPr id="122" name="Line 28"/>
              <p:cNvSpPr>
                <a:spLocks noChangeShapeType="1"/>
              </p:cNvSpPr>
              <p:nvPr/>
            </p:nvSpPr>
            <p:spPr bwMode="auto">
              <a:xfrm flipV="1">
                <a:off x="1846" y="1069"/>
                <a:ext cx="0" cy="18"/>
              </a:xfrm>
              <a:prstGeom prst="line">
                <a:avLst/>
              </a:prstGeom>
              <a:noFill/>
              <a:ln w="0">
                <a:solidFill>
                  <a:srgbClr val="C0C0C0"/>
                </a:solidFill>
                <a:round/>
                <a:headEnd/>
                <a:tailEnd/>
              </a:ln>
            </p:spPr>
            <p:txBody>
              <a:bodyPr/>
              <a:lstStyle/>
              <a:p>
                <a:endParaRPr lang="de-DE"/>
              </a:p>
            </p:txBody>
          </p:sp>
          <p:sp>
            <p:nvSpPr>
              <p:cNvPr id="123" name="Line 29"/>
              <p:cNvSpPr>
                <a:spLocks noChangeShapeType="1"/>
              </p:cNvSpPr>
              <p:nvPr/>
            </p:nvSpPr>
            <p:spPr bwMode="auto">
              <a:xfrm flipV="1">
                <a:off x="1930" y="1069"/>
                <a:ext cx="0" cy="18"/>
              </a:xfrm>
              <a:prstGeom prst="line">
                <a:avLst/>
              </a:prstGeom>
              <a:noFill/>
              <a:ln w="0">
                <a:solidFill>
                  <a:srgbClr val="C0C0C0"/>
                </a:solidFill>
                <a:round/>
                <a:headEnd/>
                <a:tailEnd/>
              </a:ln>
            </p:spPr>
            <p:txBody>
              <a:bodyPr/>
              <a:lstStyle/>
              <a:p>
                <a:endParaRPr lang="de-DE"/>
              </a:p>
            </p:txBody>
          </p:sp>
          <p:sp>
            <p:nvSpPr>
              <p:cNvPr id="124" name="Line 30"/>
              <p:cNvSpPr>
                <a:spLocks noChangeShapeType="1"/>
              </p:cNvSpPr>
              <p:nvPr/>
            </p:nvSpPr>
            <p:spPr bwMode="auto">
              <a:xfrm flipV="1">
                <a:off x="2020" y="1069"/>
                <a:ext cx="0" cy="18"/>
              </a:xfrm>
              <a:prstGeom prst="line">
                <a:avLst/>
              </a:prstGeom>
              <a:noFill/>
              <a:ln w="0">
                <a:solidFill>
                  <a:srgbClr val="C0C0C0"/>
                </a:solidFill>
                <a:round/>
                <a:headEnd/>
                <a:tailEnd/>
              </a:ln>
            </p:spPr>
            <p:txBody>
              <a:bodyPr/>
              <a:lstStyle/>
              <a:p>
                <a:endParaRPr lang="de-DE"/>
              </a:p>
            </p:txBody>
          </p:sp>
          <p:sp>
            <p:nvSpPr>
              <p:cNvPr id="125" name="Line 31"/>
              <p:cNvSpPr>
                <a:spLocks noChangeShapeType="1"/>
              </p:cNvSpPr>
              <p:nvPr/>
            </p:nvSpPr>
            <p:spPr bwMode="auto">
              <a:xfrm flipV="1">
                <a:off x="2104" y="1069"/>
                <a:ext cx="0" cy="18"/>
              </a:xfrm>
              <a:prstGeom prst="line">
                <a:avLst/>
              </a:prstGeom>
              <a:noFill/>
              <a:ln w="0">
                <a:solidFill>
                  <a:srgbClr val="C0C0C0"/>
                </a:solidFill>
                <a:round/>
                <a:headEnd/>
                <a:tailEnd/>
              </a:ln>
            </p:spPr>
            <p:txBody>
              <a:bodyPr/>
              <a:lstStyle/>
              <a:p>
                <a:endParaRPr lang="de-DE"/>
              </a:p>
            </p:txBody>
          </p:sp>
          <p:sp>
            <p:nvSpPr>
              <p:cNvPr id="126" name="Line 32"/>
              <p:cNvSpPr>
                <a:spLocks noChangeShapeType="1"/>
              </p:cNvSpPr>
              <p:nvPr/>
            </p:nvSpPr>
            <p:spPr bwMode="auto">
              <a:xfrm flipV="1">
                <a:off x="2194" y="1069"/>
                <a:ext cx="0" cy="18"/>
              </a:xfrm>
              <a:prstGeom prst="line">
                <a:avLst/>
              </a:prstGeom>
              <a:noFill/>
              <a:ln w="0">
                <a:solidFill>
                  <a:srgbClr val="C0C0C0"/>
                </a:solidFill>
                <a:round/>
                <a:headEnd/>
                <a:tailEnd/>
              </a:ln>
            </p:spPr>
            <p:txBody>
              <a:bodyPr/>
              <a:lstStyle/>
              <a:p>
                <a:endParaRPr lang="de-DE"/>
              </a:p>
            </p:txBody>
          </p:sp>
          <p:sp>
            <p:nvSpPr>
              <p:cNvPr id="127" name="Line 33"/>
              <p:cNvSpPr>
                <a:spLocks noChangeShapeType="1"/>
              </p:cNvSpPr>
              <p:nvPr/>
            </p:nvSpPr>
            <p:spPr bwMode="auto">
              <a:xfrm flipV="1">
                <a:off x="2278" y="1069"/>
                <a:ext cx="0" cy="18"/>
              </a:xfrm>
              <a:prstGeom prst="line">
                <a:avLst/>
              </a:prstGeom>
              <a:noFill/>
              <a:ln w="0">
                <a:solidFill>
                  <a:srgbClr val="C0C0C0"/>
                </a:solidFill>
                <a:round/>
                <a:headEnd/>
                <a:tailEnd/>
              </a:ln>
            </p:spPr>
            <p:txBody>
              <a:bodyPr/>
              <a:lstStyle/>
              <a:p>
                <a:endParaRPr lang="de-DE"/>
              </a:p>
            </p:txBody>
          </p:sp>
          <p:sp>
            <p:nvSpPr>
              <p:cNvPr id="128" name="Line 34"/>
              <p:cNvSpPr>
                <a:spLocks noChangeShapeType="1"/>
              </p:cNvSpPr>
              <p:nvPr/>
            </p:nvSpPr>
            <p:spPr bwMode="auto">
              <a:xfrm flipV="1">
                <a:off x="2368" y="1069"/>
                <a:ext cx="0" cy="18"/>
              </a:xfrm>
              <a:prstGeom prst="line">
                <a:avLst/>
              </a:prstGeom>
              <a:noFill/>
              <a:ln w="0">
                <a:solidFill>
                  <a:srgbClr val="C0C0C0"/>
                </a:solidFill>
                <a:round/>
                <a:headEnd/>
                <a:tailEnd/>
              </a:ln>
            </p:spPr>
            <p:txBody>
              <a:bodyPr/>
              <a:lstStyle/>
              <a:p>
                <a:endParaRPr lang="de-DE"/>
              </a:p>
            </p:txBody>
          </p:sp>
          <p:sp>
            <p:nvSpPr>
              <p:cNvPr id="129" name="Line 35"/>
              <p:cNvSpPr>
                <a:spLocks noChangeShapeType="1"/>
              </p:cNvSpPr>
              <p:nvPr/>
            </p:nvSpPr>
            <p:spPr bwMode="auto">
              <a:xfrm flipV="1">
                <a:off x="2452" y="1069"/>
                <a:ext cx="0" cy="18"/>
              </a:xfrm>
              <a:prstGeom prst="line">
                <a:avLst/>
              </a:prstGeom>
              <a:noFill/>
              <a:ln w="0">
                <a:solidFill>
                  <a:srgbClr val="C0C0C0"/>
                </a:solidFill>
                <a:round/>
                <a:headEnd/>
                <a:tailEnd/>
              </a:ln>
            </p:spPr>
            <p:txBody>
              <a:bodyPr/>
              <a:lstStyle/>
              <a:p>
                <a:endParaRPr lang="de-DE"/>
              </a:p>
            </p:txBody>
          </p:sp>
          <p:sp>
            <p:nvSpPr>
              <p:cNvPr id="130" name="Line 36"/>
              <p:cNvSpPr>
                <a:spLocks noChangeShapeType="1"/>
              </p:cNvSpPr>
              <p:nvPr/>
            </p:nvSpPr>
            <p:spPr bwMode="auto">
              <a:xfrm flipV="1">
                <a:off x="2542" y="1069"/>
                <a:ext cx="0" cy="18"/>
              </a:xfrm>
              <a:prstGeom prst="line">
                <a:avLst/>
              </a:prstGeom>
              <a:noFill/>
              <a:ln w="0">
                <a:solidFill>
                  <a:srgbClr val="C0C0C0"/>
                </a:solidFill>
                <a:round/>
                <a:headEnd/>
                <a:tailEnd/>
              </a:ln>
            </p:spPr>
            <p:txBody>
              <a:bodyPr/>
              <a:lstStyle/>
              <a:p>
                <a:endParaRPr lang="de-DE"/>
              </a:p>
            </p:txBody>
          </p:sp>
          <p:sp>
            <p:nvSpPr>
              <p:cNvPr id="131" name="Line 37"/>
              <p:cNvSpPr>
                <a:spLocks noChangeShapeType="1"/>
              </p:cNvSpPr>
              <p:nvPr/>
            </p:nvSpPr>
            <p:spPr bwMode="auto">
              <a:xfrm flipV="1">
                <a:off x="2632" y="1069"/>
                <a:ext cx="0" cy="18"/>
              </a:xfrm>
              <a:prstGeom prst="line">
                <a:avLst/>
              </a:prstGeom>
              <a:noFill/>
              <a:ln w="0">
                <a:solidFill>
                  <a:srgbClr val="C0C0C0"/>
                </a:solidFill>
                <a:round/>
                <a:headEnd/>
                <a:tailEnd/>
              </a:ln>
            </p:spPr>
            <p:txBody>
              <a:bodyPr/>
              <a:lstStyle/>
              <a:p>
                <a:endParaRPr lang="de-DE"/>
              </a:p>
            </p:txBody>
          </p:sp>
          <p:sp>
            <p:nvSpPr>
              <p:cNvPr id="132" name="Line 38"/>
              <p:cNvSpPr>
                <a:spLocks noChangeShapeType="1"/>
              </p:cNvSpPr>
              <p:nvPr/>
            </p:nvSpPr>
            <p:spPr bwMode="auto">
              <a:xfrm flipV="1">
                <a:off x="2716" y="1069"/>
                <a:ext cx="0" cy="18"/>
              </a:xfrm>
              <a:prstGeom prst="line">
                <a:avLst/>
              </a:prstGeom>
              <a:noFill/>
              <a:ln w="0">
                <a:solidFill>
                  <a:srgbClr val="C0C0C0"/>
                </a:solidFill>
                <a:round/>
                <a:headEnd/>
                <a:tailEnd/>
              </a:ln>
            </p:spPr>
            <p:txBody>
              <a:bodyPr/>
              <a:lstStyle/>
              <a:p>
                <a:endParaRPr lang="de-DE"/>
              </a:p>
            </p:txBody>
          </p:sp>
          <p:sp>
            <p:nvSpPr>
              <p:cNvPr id="133" name="Line 39"/>
              <p:cNvSpPr>
                <a:spLocks noChangeShapeType="1"/>
              </p:cNvSpPr>
              <p:nvPr/>
            </p:nvSpPr>
            <p:spPr bwMode="auto">
              <a:xfrm flipV="1">
                <a:off x="2806" y="1069"/>
                <a:ext cx="0" cy="18"/>
              </a:xfrm>
              <a:prstGeom prst="line">
                <a:avLst/>
              </a:prstGeom>
              <a:noFill/>
              <a:ln w="0">
                <a:solidFill>
                  <a:srgbClr val="C0C0C0"/>
                </a:solidFill>
                <a:round/>
                <a:headEnd/>
                <a:tailEnd/>
              </a:ln>
            </p:spPr>
            <p:txBody>
              <a:bodyPr/>
              <a:lstStyle/>
              <a:p>
                <a:endParaRPr lang="de-DE"/>
              </a:p>
            </p:txBody>
          </p:sp>
          <p:sp>
            <p:nvSpPr>
              <p:cNvPr id="134" name="Line 40"/>
              <p:cNvSpPr>
                <a:spLocks noChangeShapeType="1"/>
              </p:cNvSpPr>
              <p:nvPr/>
            </p:nvSpPr>
            <p:spPr bwMode="auto">
              <a:xfrm flipV="1">
                <a:off x="2890" y="1069"/>
                <a:ext cx="0" cy="18"/>
              </a:xfrm>
              <a:prstGeom prst="line">
                <a:avLst/>
              </a:prstGeom>
              <a:noFill/>
              <a:ln w="0">
                <a:solidFill>
                  <a:srgbClr val="C0C0C0"/>
                </a:solidFill>
                <a:round/>
                <a:headEnd/>
                <a:tailEnd/>
              </a:ln>
            </p:spPr>
            <p:txBody>
              <a:bodyPr/>
              <a:lstStyle/>
              <a:p>
                <a:endParaRPr lang="de-DE"/>
              </a:p>
            </p:txBody>
          </p:sp>
          <p:sp>
            <p:nvSpPr>
              <p:cNvPr id="135" name="Line 41"/>
              <p:cNvSpPr>
                <a:spLocks noChangeShapeType="1"/>
              </p:cNvSpPr>
              <p:nvPr/>
            </p:nvSpPr>
            <p:spPr bwMode="auto">
              <a:xfrm flipV="1">
                <a:off x="2980" y="1069"/>
                <a:ext cx="0" cy="18"/>
              </a:xfrm>
              <a:prstGeom prst="line">
                <a:avLst/>
              </a:prstGeom>
              <a:noFill/>
              <a:ln w="0">
                <a:solidFill>
                  <a:srgbClr val="C0C0C0"/>
                </a:solidFill>
                <a:round/>
                <a:headEnd/>
                <a:tailEnd/>
              </a:ln>
            </p:spPr>
            <p:txBody>
              <a:bodyPr/>
              <a:lstStyle/>
              <a:p>
                <a:endParaRPr lang="de-DE"/>
              </a:p>
            </p:txBody>
          </p:sp>
          <p:sp>
            <p:nvSpPr>
              <p:cNvPr id="136" name="Line 42"/>
              <p:cNvSpPr>
                <a:spLocks noChangeShapeType="1"/>
              </p:cNvSpPr>
              <p:nvPr/>
            </p:nvSpPr>
            <p:spPr bwMode="auto">
              <a:xfrm flipV="1">
                <a:off x="3064" y="1069"/>
                <a:ext cx="0" cy="18"/>
              </a:xfrm>
              <a:prstGeom prst="line">
                <a:avLst/>
              </a:prstGeom>
              <a:noFill/>
              <a:ln w="0">
                <a:solidFill>
                  <a:srgbClr val="C0C0C0"/>
                </a:solidFill>
                <a:round/>
                <a:headEnd/>
                <a:tailEnd/>
              </a:ln>
            </p:spPr>
            <p:txBody>
              <a:bodyPr/>
              <a:lstStyle/>
              <a:p>
                <a:endParaRPr lang="de-DE"/>
              </a:p>
            </p:txBody>
          </p:sp>
          <p:sp>
            <p:nvSpPr>
              <p:cNvPr id="137" name="Line 43"/>
              <p:cNvSpPr>
                <a:spLocks noChangeShapeType="1"/>
              </p:cNvSpPr>
              <p:nvPr/>
            </p:nvSpPr>
            <p:spPr bwMode="auto">
              <a:xfrm flipV="1">
                <a:off x="3154" y="1069"/>
                <a:ext cx="0" cy="18"/>
              </a:xfrm>
              <a:prstGeom prst="line">
                <a:avLst/>
              </a:prstGeom>
              <a:noFill/>
              <a:ln w="0">
                <a:solidFill>
                  <a:srgbClr val="C0C0C0"/>
                </a:solidFill>
                <a:round/>
                <a:headEnd/>
                <a:tailEnd/>
              </a:ln>
            </p:spPr>
            <p:txBody>
              <a:bodyPr/>
              <a:lstStyle/>
              <a:p>
                <a:endParaRPr lang="de-DE"/>
              </a:p>
            </p:txBody>
          </p:sp>
          <p:sp>
            <p:nvSpPr>
              <p:cNvPr id="138" name="Line 44"/>
              <p:cNvSpPr>
                <a:spLocks noChangeShapeType="1"/>
              </p:cNvSpPr>
              <p:nvPr/>
            </p:nvSpPr>
            <p:spPr bwMode="auto">
              <a:xfrm flipV="1">
                <a:off x="3238" y="1069"/>
                <a:ext cx="0" cy="18"/>
              </a:xfrm>
              <a:prstGeom prst="line">
                <a:avLst/>
              </a:prstGeom>
              <a:noFill/>
              <a:ln w="0">
                <a:solidFill>
                  <a:srgbClr val="C0C0C0"/>
                </a:solidFill>
                <a:round/>
                <a:headEnd/>
                <a:tailEnd/>
              </a:ln>
            </p:spPr>
            <p:txBody>
              <a:bodyPr/>
              <a:lstStyle/>
              <a:p>
                <a:endParaRPr lang="de-DE"/>
              </a:p>
            </p:txBody>
          </p:sp>
          <p:sp>
            <p:nvSpPr>
              <p:cNvPr id="139" name="Line 45"/>
              <p:cNvSpPr>
                <a:spLocks noChangeShapeType="1"/>
              </p:cNvSpPr>
              <p:nvPr/>
            </p:nvSpPr>
            <p:spPr bwMode="auto">
              <a:xfrm flipV="1">
                <a:off x="3328" y="1069"/>
                <a:ext cx="0" cy="18"/>
              </a:xfrm>
              <a:prstGeom prst="line">
                <a:avLst/>
              </a:prstGeom>
              <a:noFill/>
              <a:ln w="0">
                <a:solidFill>
                  <a:srgbClr val="C0C0C0"/>
                </a:solidFill>
                <a:round/>
                <a:headEnd/>
                <a:tailEnd/>
              </a:ln>
            </p:spPr>
            <p:txBody>
              <a:bodyPr/>
              <a:lstStyle/>
              <a:p>
                <a:endParaRPr lang="de-DE"/>
              </a:p>
            </p:txBody>
          </p:sp>
          <p:sp>
            <p:nvSpPr>
              <p:cNvPr id="140" name="Line 46"/>
              <p:cNvSpPr>
                <a:spLocks noChangeShapeType="1"/>
              </p:cNvSpPr>
              <p:nvPr/>
            </p:nvSpPr>
            <p:spPr bwMode="auto">
              <a:xfrm flipV="1">
                <a:off x="3412" y="1069"/>
                <a:ext cx="0" cy="18"/>
              </a:xfrm>
              <a:prstGeom prst="line">
                <a:avLst/>
              </a:prstGeom>
              <a:noFill/>
              <a:ln w="0">
                <a:solidFill>
                  <a:srgbClr val="C0C0C0"/>
                </a:solidFill>
                <a:round/>
                <a:headEnd/>
                <a:tailEnd/>
              </a:ln>
            </p:spPr>
            <p:txBody>
              <a:bodyPr/>
              <a:lstStyle/>
              <a:p>
                <a:endParaRPr lang="de-DE"/>
              </a:p>
            </p:txBody>
          </p:sp>
          <p:sp>
            <p:nvSpPr>
              <p:cNvPr id="141" name="Line 47"/>
              <p:cNvSpPr>
                <a:spLocks noChangeShapeType="1"/>
              </p:cNvSpPr>
              <p:nvPr/>
            </p:nvSpPr>
            <p:spPr bwMode="auto">
              <a:xfrm flipV="1">
                <a:off x="3502" y="1069"/>
                <a:ext cx="0" cy="18"/>
              </a:xfrm>
              <a:prstGeom prst="line">
                <a:avLst/>
              </a:prstGeom>
              <a:noFill/>
              <a:ln w="0">
                <a:solidFill>
                  <a:srgbClr val="C0C0C0"/>
                </a:solidFill>
                <a:round/>
                <a:headEnd/>
                <a:tailEnd/>
              </a:ln>
            </p:spPr>
            <p:txBody>
              <a:bodyPr/>
              <a:lstStyle/>
              <a:p>
                <a:endParaRPr lang="de-DE"/>
              </a:p>
            </p:txBody>
          </p:sp>
          <p:sp>
            <p:nvSpPr>
              <p:cNvPr id="142" name="Line 48"/>
              <p:cNvSpPr>
                <a:spLocks noChangeShapeType="1"/>
              </p:cNvSpPr>
              <p:nvPr/>
            </p:nvSpPr>
            <p:spPr bwMode="auto">
              <a:xfrm flipV="1">
                <a:off x="3592" y="1069"/>
                <a:ext cx="0" cy="18"/>
              </a:xfrm>
              <a:prstGeom prst="line">
                <a:avLst/>
              </a:prstGeom>
              <a:noFill/>
              <a:ln w="0">
                <a:solidFill>
                  <a:srgbClr val="C0C0C0"/>
                </a:solidFill>
                <a:round/>
                <a:headEnd/>
                <a:tailEnd/>
              </a:ln>
            </p:spPr>
            <p:txBody>
              <a:bodyPr/>
              <a:lstStyle/>
              <a:p>
                <a:endParaRPr lang="de-DE"/>
              </a:p>
            </p:txBody>
          </p:sp>
          <p:sp>
            <p:nvSpPr>
              <p:cNvPr id="143" name="Line 49"/>
              <p:cNvSpPr>
                <a:spLocks noChangeShapeType="1"/>
              </p:cNvSpPr>
              <p:nvPr/>
            </p:nvSpPr>
            <p:spPr bwMode="auto">
              <a:xfrm flipV="1">
                <a:off x="3676" y="1069"/>
                <a:ext cx="0" cy="18"/>
              </a:xfrm>
              <a:prstGeom prst="line">
                <a:avLst/>
              </a:prstGeom>
              <a:noFill/>
              <a:ln w="0">
                <a:solidFill>
                  <a:srgbClr val="C0C0C0"/>
                </a:solidFill>
                <a:round/>
                <a:headEnd/>
                <a:tailEnd/>
              </a:ln>
            </p:spPr>
            <p:txBody>
              <a:bodyPr/>
              <a:lstStyle/>
              <a:p>
                <a:endParaRPr lang="de-DE"/>
              </a:p>
            </p:txBody>
          </p:sp>
          <p:sp>
            <p:nvSpPr>
              <p:cNvPr id="144" name="Line 50"/>
              <p:cNvSpPr>
                <a:spLocks noChangeShapeType="1"/>
              </p:cNvSpPr>
              <p:nvPr/>
            </p:nvSpPr>
            <p:spPr bwMode="auto">
              <a:xfrm flipV="1">
                <a:off x="3766" y="1069"/>
                <a:ext cx="0" cy="18"/>
              </a:xfrm>
              <a:prstGeom prst="line">
                <a:avLst/>
              </a:prstGeom>
              <a:noFill/>
              <a:ln w="0">
                <a:solidFill>
                  <a:srgbClr val="C0C0C0"/>
                </a:solidFill>
                <a:round/>
                <a:headEnd/>
                <a:tailEnd/>
              </a:ln>
            </p:spPr>
            <p:txBody>
              <a:bodyPr/>
              <a:lstStyle/>
              <a:p>
                <a:endParaRPr lang="de-DE"/>
              </a:p>
            </p:txBody>
          </p:sp>
          <p:sp>
            <p:nvSpPr>
              <p:cNvPr id="145" name="Line 51"/>
              <p:cNvSpPr>
                <a:spLocks noChangeShapeType="1"/>
              </p:cNvSpPr>
              <p:nvPr/>
            </p:nvSpPr>
            <p:spPr bwMode="auto">
              <a:xfrm flipV="1">
                <a:off x="3850" y="1069"/>
                <a:ext cx="0" cy="18"/>
              </a:xfrm>
              <a:prstGeom prst="line">
                <a:avLst/>
              </a:prstGeom>
              <a:noFill/>
              <a:ln w="0">
                <a:solidFill>
                  <a:srgbClr val="C0C0C0"/>
                </a:solidFill>
                <a:round/>
                <a:headEnd/>
                <a:tailEnd/>
              </a:ln>
            </p:spPr>
            <p:txBody>
              <a:bodyPr/>
              <a:lstStyle/>
              <a:p>
                <a:endParaRPr lang="de-DE"/>
              </a:p>
            </p:txBody>
          </p:sp>
          <p:sp>
            <p:nvSpPr>
              <p:cNvPr id="146" name="Line 52"/>
              <p:cNvSpPr>
                <a:spLocks noChangeShapeType="1"/>
              </p:cNvSpPr>
              <p:nvPr/>
            </p:nvSpPr>
            <p:spPr bwMode="auto">
              <a:xfrm flipV="1">
                <a:off x="3940" y="1069"/>
                <a:ext cx="0" cy="18"/>
              </a:xfrm>
              <a:prstGeom prst="line">
                <a:avLst/>
              </a:prstGeom>
              <a:noFill/>
              <a:ln w="0">
                <a:solidFill>
                  <a:srgbClr val="C0C0C0"/>
                </a:solidFill>
                <a:round/>
                <a:headEnd/>
                <a:tailEnd/>
              </a:ln>
            </p:spPr>
            <p:txBody>
              <a:bodyPr/>
              <a:lstStyle/>
              <a:p>
                <a:endParaRPr lang="de-DE"/>
              </a:p>
            </p:txBody>
          </p:sp>
          <p:sp>
            <p:nvSpPr>
              <p:cNvPr id="147" name="Line 53"/>
              <p:cNvSpPr>
                <a:spLocks noChangeShapeType="1"/>
              </p:cNvSpPr>
              <p:nvPr/>
            </p:nvSpPr>
            <p:spPr bwMode="auto">
              <a:xfrm flipV="1">
                <a:off x="4024" y="1069"/>
                <a:ext cx="0" cy="18"/>
              </a:xfrm>
              <a:prstGeom prst="line">
                <a:avLst/>
              </a:prstGeom>
              <a:noFill/>
              <a:ln w="0">
                <a:solidFill>
                  <a:srgbClr val="C0C0C0"/>
                </a:solidFill>
                <a:round/>
                <a:headEnd/>
                <a:tailEnd/>
              </a:ln>
            </p:spPr>
            <p:txBody>
              <a:bodyPr/>
              <a:lstStyle/>
              <a:p>
                <a:endParaRPr lang="de-DE"/>
              </a:p>
            </p:txBody>
          </p:sp>
          <p:sp>
            <p:nvSpPr>
              <p:cNvPr id="148" name="Line 54"/>
              <p:cNvSpPr>
                <a:spLocks noChangeShapeType="1"/>
              </p:cNvSpPr>
              <p:nvPr/>
            </p:nvSpPr>
            <p:spPr bwMode="auto">
              <a:xfrm flipV="1">
                <a:off x="4114" y="1069"/>
                <a:ext cx="0" cy="18"/>
              </a:xfrm>
              <a:prstGeom prst="line">
                <a:avLst/>
              </a:prstGeom>
              <a:noFill/>
              <a:ln w="0">
                <a:solidFill>
                  <a:srgbClr val="C0C0C0"/>
                </a:solidFill>
                <a:round/>
                <a:headEnd/>
                <a:tailEnd/>
              </a:ln>
            </p:spPr>
            <p:txBody>
              <a:bodyPr/>
              <a:lstStyle/>
              <a:p>
                <a:endParaRPr lang="de-DE"/>
              </a:p>
            </p:txBody>
          </p:sp>
          <p:sp>
            <p:nvSpPr>
              <p:cNvPr id="149" name="Line 55"/>
              <p:cNvSpPr>
                <a:spLocks noChangeShapeType="1"/>
              </p:cNvSpPr>
              <p:nvPr/>
            </p:nvSpPr>
            <p:spPr bwMode="auto">
              <a:xfrm flipV="1">
                <a:off x="4198" y="1069"/>
                <a:ext cx="0" cy="18"/>
              </a:xfrm>
              <a:prstGeom prst="line">
                <a:avLst/>
              </a:prstGeom>
              <a:noFill/>
              <a:ln w="0">
                <a:solidFill>
                  <a:srgbClr val="C0C0C0"/>
                </a:solidFill>
                <a:round/>
                <a:headEnd/>
                <a:tailEnd/>
              </a:ln>
            </p:spPr>
            <p:txBody>
              <a:bodyPr/>
              <a:lstStyle/>
              <a:p>
                <a:endParaRPr lang="de-DE"/>
              </a:p>
            </p:txBody>
          </p:sp>
          <p:sp>
            <p:nvSpPr>
              <p:cNvPr id="150" name="Line 56"/>
              <p:cNvSpPr>
                <a:spLocks noChangeShapeType="1"/>
              </p:cNvSpPr>
              <p:nvPr/>
            </p:nvSpPr>
            <p:spPr bwMode="auto">
              <a:xfrm flipV="1">
                <a:off x="4288" y="1069"/>
                <a:ext cx="0" cy="18"/>
              </a:xfrm>
              <a:prstGeom prst="line">
                <a:avLst/>
              </a:prstGeom>
              <a:noFill/>
              <a:ln w="0">
                <a:solidFill>
                  <a:srgbClr val="C0C0C0"/>
                </a:solidFill>
                <a:round/>
                <a:headEnd/>
                <a:tailEnd/>
              </a:ln>
            </p:spPr>
            <p:txBody>
              <a:bodyPr/>
              <a:lstStyle/>
              <a:p>
                <a:endParaRPr lang="de-DE"/>
              </a:p>
            </p:txBody>
          </p:sp>
          <p:sp>
            <p:nvSpPr>
              <p:cNvPr id="151" name="Line 57"/>
              <p:cNvSpPr>
                <a:spLocks noChangeShapeType="1"/>
              </p:cNvSpPr>
              <p:nvPr/>
            </p:nvSpPr>
            <p:spPr bwMode="auto">
              <a:xfrm flipV="1">
                <a:off x="4372" y="1069"/>
                <a:ext cx="0" cy="18"/>
              </a:xfrm>
              <a:prstGeom prst="line">
                <a:avLst/>
              </a:prstGeom>
              <a:noFill/>
              <a:ln w="0">
                <a:solidFill>
                  <a:srgbClr val="C0C0C0"/>
                </a:solidFill>
                <a:round/>
                <a:headEnd/>
                <a:tailEnd/>
              </a:ln>
            </p:spPr>
            <p:txBody>
              <a:bodyPr/>
              <a:lstStyle/>
              <a:p>
                <a:endParaRPr lang="de-DE"/>
              </a:p>
            </p:txBody>
          </p:sp>
          <p:sp>
            <p:nvSpPr>
              <p:cNvPr id="152" name="Line 58"/>
              <p:cNvSpPr>
                <a:spLocks noChangeShapeType="1"/>
              </p:cNvSpPr>
              <p:nvPr/>
            </p:nvSpPr>
            <p:spPr bwMode="auto">
              <a:xfrm flipV="1">
                <a:off x="4462" y="1069"/>
                <a:ext cx="0" cy="18"/>
              </a:xfrm>
              <a:prstGeom prst="line">
                <a:avLst/>
              </a:prstGeom>
              <a:noFill/>
              <a:ln w="0">
                <a:solidFill>
                  <a:srgbClr val="C0C0C0"/>
                </a:solidFill>
                <a:round/>
                <a:headEnd/>
                <a:tailEnd/>
              </a:ln>
            </p:spPr>
            <p:txBody>
              <a:bodyPr/>
              <a:lstStyle/>
              <a:p>
                <a:endParaRPr lang="de-DE"/>
              </a:p>
            </p:txBody>
          </p:sp>
          <p:sp>
            <p:nvSpPr>
              <p:cNvPr id="153" name="Line 59"/>
              <p:cNvSpPr>
                <a:spLocks noChangeShapeType="1"/>
              </p:cNvSpPr>
              <p:nvPr/>
            </p:nvSpPr>
            <p:spPr bwMode="auto">
              <a:xfrm flipV="1">
                <a:off x="4546" y="1069"/>
                <a:ext cx="0" cy="18"/>
              </a:xfrm>
              <a:prstGeom prst="line">
                <a:avLst/>
              </a:prstGeom>
              <a:noFill/>
              <a:ln w="0">
                <a:solidFill>
                  <a:srgbClr val="C0C0C0"/>
                </a:solidFill>
                <a:round/>
                <a:headEnd/>
                <a:tailEnd/>
              </a:ln>
            </p:spPr>
            <p:txBody>
              <a:bodyPr/>
              <a:lstStyle/>
              <a:p>
                <a:endParaRPr lang="de-DE"/>
              </a:p>
            </p:txBody>
          </p:sp>
          <p:sp>
            <p:nvSpPr>
              <p:cNvPr id="154" name="Line 60"/>
              <p:cNvSpPr>
                <a:spLocks noChangeShapeType="1"/>
              </p:cNvSpPr>
              <p:nvPr/>
            </p:nvSpPr>
            <p:spPr bwMode="auto">
              <a:xfrm flipV="1">
                <a:off x="4636" y="1069"/>
                <a:ext cx="0" cy="18"/>
              </a:xfrm>
              <a:prstGeom prst="line">
                <a:avLst/>
              </a:prstGeom>
              <a:noFill/>
              <a:ln w="0">
                <a:solidFill>
                  <a:srgbClr val="C0C0C0"/>
                </a:solidFill>
                <a:round/>
                <a:headEnd/>
                <a:tailEnd/>
              </a:ln>
            </p:spPr>
            <p:txBody>
              <a:bodyPr/>
              <a:lstStyle/>
              <a:p>
                <a:endParaRPr lang="de-DE"/>
              </a:p>
            </p:txBody>
          </p:sp>
          <p:sp>
            <p:nvSpPr>
              <p:cNvPr id="155" name="Line 61"/>
              <p:cNvSpPr>
                <a:spLocks noChangeShapeType="1"/>
              </p:cNvSpPr>
              <p:nvPr/>
            </p:nvSpPr>
            <p:spPr bwMode="auto">
              <a:xfrm flipV="1">
                <a:off x="4726" y="1069"/>
                <a:ext cx="0" cy="18"/>
              </a:xfrm>
              <a:prstGeom prst="line">
                <a:avLst/>
              </a:prstGeom>
              <a:noFill/>
              <a:ln w="0">
                <a:solidFill>
                  <a:srgbClr val="C0C0C0"/>
                </a:solidFill>
                <a:round/>
                <a:headEnd/>
                <a:tailEnd/>
              </a:ln>
            </p:spPr>
            <p:txBody>
              <a:bodyPr/>
              <a:lstStyle/>
              <a:p>
                <a:endParaRPr lang="de-DE"/>
              </a:p>
            </p:txBody>
          </p:sp>
          <p:sp>
            <p:nvSpPr>
              <p:cNvPr id="156" name="Line 62"/>
              <p:cNvSpPr>
                <a:spLocks noChangeShapeType="1"/>
              </p:cNvSpPr>
              <p:nvPr/>
            </p:nvSpPr>
            <p:spPr bwMode="auto">
              <a:xfrm flipV="1">
                <a:off x="4810" y="1069"/>
                <a:ext cx="0" cy="18"/>
              </a:xfrm>
              <a:prstGeom prst="line">
                <a:avLst/>
              </a:prstGeom>
              <a:noFill/>
              <a:ln w="0">
                <a:solidFill>
                  <a:srgbClr val="C0C0C0"/>
                </a:solidFill>
                <a:round/>
                <a:headEnd/>
                <a:tailEnd/>
              </a:ln>
            </p:spPr>
            <p:txBody>
              <a:bodyPr/>
              <a:lstStyle/>
              <a:p>
                <a:endParaRPr lang="de-DE"/>
              </a:p>
            </p:txBody>
          </p:sp>
          <p:sp>
            <p:nvSpPr>
              <p:cNvPr id="157" name="Line 63"/>
              <p:cNvSpPr>
                <a:spLocks noChangeShapeType="1"/>
              </p:cNvSpPr>
              <p:nvPr/>
            </p:nvSpPr>
            <p:spPr bwMode="auto">
              <a:xfrm flipV="1">
                <a:off x="4900" y="1069"/>
                <a:ext cx="0" cy="18"/>
              </a:xfrm>
              <a:prstGeom prst="line">
                <a:avLst/>
              </a:prstGeom>
              <a:noFill/>
              <a:ln w="0">
                <a:solidFill>
                  <a:srgbClr val="C0C0C0"/>
                </a:solidFill>
                <a:round/>
                <a:headEnd/>
                <a:tailEnd/>
              </a:ln>
            </p:spPr>
            <p:txBody>
              <a:bodyPr/>
              <a:lstStyle/>
              <a:p>
                <a:endParaRPr lang="de-DE"/>
              </a:p>
            </p:txBody>
          </p:sp>
          <p:sp>
            <p:nvSpPr>
              <p:cNvPr id="158" name="Line 64"/>
              <p:cNvSpPr>
                <a:spLocks noChangeShapeType="1"/>
              </p:cNvSpPr>
              <p:nvPr/>
            </p:nvSpPr>
            <p:spPr bwMode="auto">
              <a:xfrm flipV="1">
                <a:off x="4984" y="1069"/>
                <a:ext cx="0" cy="18"/>
              </a:xfrm>
              <a:prstGeom prst="line">
                <a:avLst/>
              </a:prstGeom>
              <a:noFill/>
              <a:ln w="0">
                <a:solidFill>
                  <a:srgbClr val="C0C0C0"/>
                </a:solidFill>
                <a:round/>
                <a:headEnd/>
                <a:tailEnd/>
              </a:ln>
            </p:spPr>
            <p:txBody>
              <a:bodyPr/>
              <a:lstStyle/>
              <a:p>
                <a:endParaRPr lang="de-DE"/>
              </a:p>
            </p:txBody>
          </p:sp>
          <p:sp>
            <p:nvSpPr>
              <p:cNvPr id="159" name="Line 65"/>
              <p:cNvSpPr>
                <a:spLocks noChangeShapeType="1"/>
              </p:cNvSpPr>
              <p:nvPr/>
            </p:nvSpPr>
            <p:spPr bwMode="auto">
              <a:xfrm flipV="1">
                <a:off x="5074" y="1069"/>
                <a:ext cx="0" cy="18"/>
              </a:xfrm>
              <a:prstGeom prst="line">
                <a:avLst/>
              </a:prstGeom>
              <a:noFill/>
              <a:ln w="0">
                <a:solidFill>
                  <a:srgbClr val="C0C0C0"/>
                </a:solidFill>
                <a:round/>
                <a:headEnd/>
                <a:tailEnd/>
              </a:ln>
            </p:spPr>
            <p:txBody>
              <a:bodyPr/>
              <a:lstStyle/>
              <a:p>
                <a:endParaRPr lang="de-DE"/>
              </a:p>
            </p:txBody>
          </p:sp>
          <p:sp>
            <p:nvSpPr>
              <p:cNvPr id="160" name="Line 66"/>
              <p:cNvSpPr>
                <a:spLocks noChangeShapeType="1"/>
              </p:cNvSpPr>
              <p:nvPr/>
            </p:nvSpPr>
            <p:spPr bwMode="auto">
              <a:xfrm flipV="1">
                <a:off x="5158" y="1069"/>
                <a:ext cx="0" cy="18"/>
              </a:xfrm>
              <a:prstGeom prst="line">
                <a:avLst/>
              </a:prstGeom>
              <a:noFill/>
              <a:ln w="0">
                <a:solidFill>
                  <a:srgbClr val="C0C0C0"/>
                </a:solidFill>
                <a:round/>
                <a:headEnd/>
                <a:tailEnd/>
              </a:ln>
            </p:spPr>
            <p:txBody>
              <a:bodyPr/>
              <a:lstStyle/>
              <a:p>
                <a:endParaRPr lang="de-DE"/>
              </a:p>
            </p:txBody>
          </p:sp>
          <p:sp>
            <p:nvSpPr>
              <p:cNvPr id="161" name="Line 67"/>
              <p:cNvSpPr>
                <a:spLocks noChangeShapeType="1"/>
              </p:cNvSpPr>
              <p:nvPr/>
            </p:nvSpPr>
            <p:spPr bwMode="auto">
              <a:xfrm flipV="1">
                <a:off x="5248" y="1069"/>
                <a:ext cx="0" cy="18"/>
              </a:xfrm>
              <a:prstGeom prst="line">
                <a:avLst/>
              </a:prstGeom>
              <a:noFill/>
              <a:ln w="0">
                <a:solidFill>
                  <a:srgbClr val="C0C0C0"/>
                </a:solidFill>
                <a:round/>
                <a:headEnd/>
                <a:tailEnd/>
              </a:ln>
            </p:spPr>
            <p:txBody>
              <a:bodyPr/>
              <a:lstStyle/>
              <a:p>
                <a:endParaRPr lang="de-DE"/>
              </a:p>
            </p:txBody>
          </p:sp>
          <p:sp>
            <p:nvSpPr>
              <p:cNvPr id="162" name="Line 68"/>
              <p:cNvSpPr>
                <a:spLocks noChangeShapeType="1"/>
              </p:cNvSpPr>
              <p:nvPr/>
            </p:nvSpPr>
            <p:spPr bwMode="auto">
              <a:xfrm flipV="1">
                <a:off x="5332" y="1069"/>
                <a:ext cx="0" cy="18"/>
              </a:xfrm>
              <a:prstGeom prst="line">
                <a:avLst/>
              </a:prstGeom>
              <a:noFill/>
              <a:ln w="0">
                <a:solidFill>
                  <a:srgbClr val="C0C0C0"/>
                </a:solidFill>
                <a:round/>
                <a:headEnd/>
                <a:tailEnd/>
              </a:ln>
            </p:spPr>
            <p:txBody>
              <a:bodyPr/>
              <a:lstStyle/>
              <a:p>
                <a:endParaRPr lang="de-DE"/>
              </a:p>
            </p:txBody>
          </p:sp>
          <p:sp>
            <p:nvSpPr>
              <p:cNvPr id="163" name="Line 69"/>
              <p:cNvSpPr>
                <a:spLocks noChangeShapeType="1"/>
              </p:cNvSpPr>
              <p:nvPr/>
            </p:nvSpPr>
            <p:spPr bwMode="auto">
              <a:xfrm flipV="1">
                <a:off x="5422" y="1069"/>
                <a:ext cx="0" cy="18"/>
              </a:xfrm>
              <a:prstGeom prst="line">
                <a:avLst/>
              </a:prstGeom>
              <a:noFill/>
              <a:ln w="0">
                <a:solidFill>
                  <a:srgbClr val="C0C0C0"/>
                </a:solidFill>
                <a:round/>
                <a:headEnd/>
                <a:tailEnd/>
              </a:ln>
            </p:spPr>
            <p:txBody>
              <a:bodyPr/>
              <a:lstStyle/>
              <a:p>
                <a:endParaRPr lang="de-DE"/>
              </a:p>
            </p:txBody>
          </p:sp>
          <p:sp>
            <p:nvSpPr>
              <p:cNvPr id="164" name="Line 70"/>
              <p:cNvSpPr>
                <a:spLocks noChangeShapeType="1"/>
              </p:cNvSpPr>
              <p:nvPr/>
            </p:nvSpPr>
            <p:spPr bwMode="auto">
              <a:xfrm flipV="1">
                <a:off x="5506" y="1069"/>
                <a:ext cx="0" cy="18"/>
              </a:xfrm>
              <a:prstGeom prst="line">
                <a:avLst/>
              </a:prstGeom>
              <a:noFill/>
              <a:ln w="0">
                <a:solidFill>
                  <a:srgbClr val="C0C0C0"/>
                </a:solidFill>
                <a:round/>
                <a:headEnd/>
                <a:tailEnd/>
              </a:ln>
            </p:spPr>
            <p:txBody>
              <a:bodyPr/>
              <a:lstStyle/>
              <a:p>
                <a:endParaRPr lang="de-DE"/>
              </a:p>
            </p:txBody>
          </p:sp>
          <p:sp>
            <p:nvSpPr>
              <p:cNvPr id="165" name="Line 71"/>
              <p:cNvSpPr>
                <a:spLocks noChangeShapeType="1"/>
              </p:cNvSpPr>
              <p:nvPr/>
            </p:nvSpPr>
            <p:spPr bwMode="auto">
              <a:xfrm flipV="1">
                <a:off x="5596" y="1069"/>
                <a:ext cx="0" cy="18"/>
              </a:xfrm>
              <a:prstGeom prst="line">
                <a:avLst/>
              </a:prstGeom>
              <a:noFill/>
              <a:ln w="0">
                <a:solidFill>
                  <a:srgbClr val="C0C0C0"/>
                </a:solidFill>
                <a:round/>
                <a:headEnd/>
                <a:tailEnd/>
              </a:ln>
            </p:spPr>
            <p:txBody>
              <a:bodyPr/>
              <a:lstStyle/>
              <a:p>
                <a:endParaRPr lang="de-DE"/>
              </a:p>
            </p:txBody>
          </p:sp>
          <p:sp>
            <p:nvSpPr>
              <p:cNvPr id="166" name="Freeform 72"/>
              <p:cNvSpPr>
                <a:spLocks/>
              </p:cNvSpPr>
              <p:nvPr/>
            </p:nvSpPr>
            <p:spPr bwMode="auto">
              <a:xfrm>
                <a:off x="490" y="1105"/>
                <a:ext cx="4278" cy="84"/>
              </a:xfrm>
              <a:custGeom>
                <a:avLst/>
                <a:gdLst/>
                <a:ahLst/>
                <a:cxnLst>
                  <a:cxn ang="0">
                    <a:pos x="0" y="0"/>
                  </a:cxn>
                  <a:cxn ang="0">
                    <a:pos x="15" y="0"/>
                  </a:cxn>
                  <a:cxn ang="0">
                    <a:pos x="29" y="0"/>
                  </a:cxn>
                  <a:cxn ang="0">
                    <a:pos x="44" y="0"/>
                  </a:cxn>
                  <a:cxn ang="0">
                    <a:pos x="58" y="0"/>
                  </a:cxn>
                  <a:cxn ang="0">
                    <a:pos x="73" y="0"/>
                  </a:cxn>
                  <a:cxn ang="0">
                    <a:pos x="88" y="0"/>
                  </a:cxn>
                  <a:cxn ang="0">
                    <a:pos x="102" y="0"/>
                  </a:cxn>
                  <a:cxn ang="0">
                    <a:pos x="117" y="0"/>
                  </a:cxn>
                  <a:cxn ang="0">
                    <a:pos x="131" y="0"/>
                  </a:cxn>
                  <a:cxn ang="0">
                    <a:pos x="146" y="0"/>
                  </a:cxn>
                  <a:cxn ang="0">
                    <a:pos x="160" y="0"/>
                  </a:cxn>
                  <a:cxn ang="0">
                    <a:pos x="175" y="0"/>
                  </a:cxn>
                  <a:cxn ang="0">
                    <a:pos x="189" y="0"/>
                  </a:cxn>
                  <a:cxn ang="0">
                    <a:pos x="204" y="0"/>
                  </a:cxn>
                  <a:cxn ang="0">
                    <a:pos x="218" y="0"/>
                  </a:cxn>
                  <a:cxn ang="0">
                    <a:pos x="233" y="0"/>
                  </a:cxn>
                  <a:cxn ang="0">
                    <a:pos x="247" y="0"/>
                  </a:cxn>
                  <a:cxn ang="0">
                    <a:pos x="262" y="0"/>
                  </a:cxn>
                  <a:cxn ang="0">
                    <a:pos x="277" y="0"/>
                  </a:cxn>
                  <a:cxn ang="0">
                    <a:pos x="291" y="0"/>
                  </a:cxn>
                  <a:cxn ang="0">
                    <a:pos x="306" y="0"/>
                  </a:cxn>
                  <a:cxn ang="0">
                    <a:pos x="320" y="0"/>
                  </a:cxn>
                  <a:cxn ang="0">
                    <a:pos x="335" y="0"/>
                  </a:cxn>
                  <a:cxn ang="0">
                    <a:pos x="349" y="0"/>
                  </a:cxn>
                  <a:cxn ang="0">
                    <a:pos x="364" y="0"/>
                  </a:cxn>
                  <a:cxn ang="0">
                    <a:pos x="378" y="0"/>
                  </a:cxn>
                  <a:cxn ang="0">
                    <a:pos x="393" y="0"/>
                  </a:cxn>
                  <a:cxn ang="0">
                    <a:pos x="407" y="0"/>
                  </a:cxn>
                  <a:cxn ang="0">
                    <a:pos x="422" y="0"/>
                  </a:cxn>
                  <a:cxn ang="0">
                    <a:pos x="437" y="0"/>
                  </a:cxn>
                  <a:cxn ang="0">
                    <a:pos x="451" y="0"/>
                  </a:cxn>
                  <a:cxn ang="0">
                    <a:pos x="466" y="0"/>
                  </a:cxn>
                  <a:cxn ang="0">
                    <a:pos x="480" y="0"/>
                  </a:cxn>
                  <a:cxn ang="0">
                    <a:pos x="495" y="0"/>
                  </a:cxn>
                  <a:cxn ang="0">
                    <a:pos x="509" y="0"/>
                  </a:cxn>
                  <a:cxn ang="0">
                    <a:pos x="524" y="0"/>
                  </a:cxn>
                  <a:cxn ang="0">
                    <a:pos x="538" y="0"/>
                  </a:cxn>
                  <a:cxn ang="0">
                    <a:pos x="553" y="0"/>
                  </a:cxn>
                  <a:cxn ang="0">
                    <a:pos x="567" y="0"/>
                  </a:cxn>
                  <a:cxn ang="0">
                    <a:pos x="582" y="0"/>
                  </a:cxn>
                  <a:cxn ang="0">
                    <a:pos x="597" y="0"/>
                  </a:cxn>
                  <a:cxn ang="0">
                    <a:pos x="611" y="5"/>
                  </a:cxn>
                  <a:cxn ang="0">
                    <a:pos x="626" y="3"/>
                  </a:cxn>
                  <a:cxn ang="0">
                    <a:pos x="640" y="3"/>
                  </a:cxn>
                  <a:cxn ang="0">
                    <a:pos x="655" y="11"/>
                  </a:cxn>
                  <a:cxn ang="0">
                    <a:pos x="669" y="8"/>
                  </a:cxn>
                  <a:cxn ang="0">
                    <a:pos x="684" y="14"/>
                  </a:cxn>
                  <a:cxn ang="0">
                    <a:pos x="698" y="8"/>
                  </a:cxn>
                  <a:cxn ang="0">
                    <a:pos x="713" y="8"/>
                  </a:cxn>
                </a:cxnLst>
                <a:rect l="0" t="0" r="r" b="b"/>
                <a:pathLst>
                  <a:path w="713" h="14">
                    <a:moveTo>
                      <a:pt x="0" y="0"/>
                    </a:moveTo>
                    <a:lnTo>
                      <a:pt x="15" y="0"/>
                    </a:lnTo>
                    <a:lnTo>
                      <a:pt x="29" y="0"/>
                    </a:lnTo>
                    <a:lnTo>
                      <a:pt x="44" y="0"/>
                    </a:lnTo>
                    <a:lnTo>
                      <a:pt x="58" y="0"/>
                    </a:lnTo>
                    <a:lnTo>
                      <a:pt x="73" y="0"/>
                    </a:lnTo>
                    <a:lnTo>
                      <a:pt x="88" y="0"/>
                    </a:lnTo>
                    <a:lnTo>
                      <a:pt x="102" y="0"/>
                    </a:lnTo>
                    <a:lnTo>
                      <a:pt x="117" y="0"/>
                    </a:lnTo>
                    <a:lnTo>
                      <a:pt x="131" y="0"/>
                    </a:lnTo>
                    <a:lnTo>
                      <a:pt x="146" y="0"/>
                    </a:lnTo>
                    <a:lnTo>
                      <a:pt x="160" y="0"/>
                    </a:lnTo>
                    <a:lnTo>
                      <a:pt x="175" y="0"/>
                    </a:lnTo>
                    <a:lnTo>
                      <a:pt x="189" y="0"/>
                    </a:lnTo>
                    <a:lnTo>
                      <a:pt x="204" y="0"/>
                    </a:lnTo>
                    <a:lnTo>
                      <a:pt x="218" y="0"/>
                    </a:lnTo>
                    <a:lnTo>
                      <a:pt x="233" y="0"/>
                    </a:lnTo>
                    <a:lnTo>
                      <a:pt x="247" y="0"/>
                    </a:lnTo>
                    <a:lnTo>
                      <a:pt x="262" y="0"/>
                    </a:lnTo>
                    <a:lnTo>
                      <a:pt x="277" y="0"/>
                    </a:lnTo>
                    <a:lnTo>
                      <a:pt x="291" y="0"/>
                    </a:lnTo>
                    <a:lnTo>
                      <a:pt x="306" y="0"/>
                    </a:lnTo>
                    <a:lnTo>
                      <a:pt x="320" y="0"/>
                    </a:lnTo>
                    <a:lnTo>
                      <a:pt x="335" y="0"/>
                    </a:lnTo>
                    <a:lnTo>
                      <a:pt x="349" y="0"/>
                    </a:lnTo>
                    <a:lnTo>
                      <a:pt x="364" y="0"/>
                    </a:lnTo>
                    <a:lnTo>
                      <a:pt x="378" y="0"/>
                    </a:lnTo>
                    <a:lnTo>
                      <a:pt x="393" y="0"/>
                    </a:lnTo>
                    <a:lnTo>
                      <a:pt x="407" y="0"/>
                    </a:lnTo>
                    <a:lnTo>
                      <a:pt x="422" y="0"/>
                    </a:lnTo>
                    <a:lnTo>
                      <a:pt x="437" y="0"/>
                    </a:lnTo>
                    <a:lnTo>
                      <a:pt x="451" y="0"/>
                    </a:lnTo>
                    <a:lnTo>
                      <a:pt x="466" y="0"/>
                    </a:lnTo>
                    <a:lnTo>
                      <a:pt x="480" y="0"/>
                    </a:lnTo>
                    <a:lnTo>
                      <a:pt x="495" y="0"/>
                    </a:lnTo>
                    <a:lnTo>
                      <a:pt x="509" y="0"/>
                    </a:lnTo>
                    <a:lnTo>
                      <a:pt x="524" y="0"/>
                    </a:lnTo>
                    <a:lnTo>
                      <a:pt x="538" y="0"/>
                    </a:lnTo>
                    <a:lnTo>
                      <a:pt x="553" y="0"/>
                    </a:lnTo>
                    <a:lnTo>
                      <a:pt x="567" y="0"/>
                    </a:lnTo>
                    <a:lnTo>
                      <a:pt x="582" y="0"/>
                    </a:lnTo>
                    <a:lnTo>
                      <a:pt x="597" y="0"/>
                    </a:lnTo>
                    <a:lnTo>
                      <a:pt x="611" y="5"/>
                    </a:lnTo>
                    <a:lnTo>
                      <a:pt x="626" y="3"/>
                    </a:lnTo>
                    <a:lnTo>
                      <a:pt x="640" y="3"/>
                    </a:lnTo>
                    <a:lnTo>
                      <a:pt x="655" y="11"/>
                    </a:lnTo>
                    <a:lnTo>
                      <a:pt x="669" y="8"/>
                    </a:lnTo>
                    <a:lnTo>
                      <a:pt x="684" y="14"/>
                    </a:lnTo>
                    <a:lnTo>
                      <a:pt x="698" y="8"/>
                    </a:lnTo>
                    <a:lnTo>
                      <a:pt x="713" y="8"/>
                    </a:lnTo>
                  </a:path>
                </a:pathLst>
              </a:custGeom>
              <a:noFill/>
              <a:ln w="9525">
                <a:solidFill>
                  <a:srgbClr val="C0C0C0"/>
                </a:solidFill>
                <a:prstDash val="solid"/>
                <a:round/>
                <a:headEnd/>
                <a:tailEnd/>
              </a:ln>
            </p:spPr>
            <p:txBody>
              <a:bodyPr/>
              <a:lstStyle/>
              <a:p>
                <a:endParaRPr lang="de-DE"/>
              </a:p>
            </p:txBody>
          </p:sp>
          <p:sp>
            <p:nvSpPr>
              <p:cNvPr id="167" name="Freeform 73"/>
              <p:cNvSpPr>
                <a:spLocks/>
              </p:cNvSpPr>
              <p:nvPr/>
            </p:nvSpPr>
            <p:spPr bwMode="auto">
              <a:xfrm>
                <a:off x="4504" y="2371"/>
                <a:ext cx="348" cy="648"/>
              </a:xfrm>
              <a:custGeom>
                <a:avLst/>
                <a:gdLst/>
                <a:ahLst/>
                <a:cxnLst>
                  <a:cxn ang="0">
                    <a:pos x="0" y="108"/>
                  </a:cxn>
                  <a:cxn ang="0">
                    <a:pos x="15" y="81"/>
                  </a:cxn>
                  <a:cxn ang="0">
                    <a:pos x="29" y="53"/>
                  </a:cxn>
                  <a:cxn ang="0">
                    <a:pos x="44" y="50"/>
                  </a:cxn>
                  <a:cxn ang="0">
                    <a:pos x="58" y="0"/>
                  </a:cxn>
                </a:cxnLst>
                <a:rect l="0" t="0" r="r" b="b"/>
                <a:pathLst>
                  <a:path w="58" h="108">
                    <a:moveTo>
                      <a:pt x="0" y="108"/>
                    </a:moveTo>
                    <a:lnTo>
                      <a:pt x="15" y="81"/>
                    </a:lnTo>
                    <a:lnTo>
                      <a:pt x="29" y="53"/>
                    </a:lnTo>
                    <a:lnTo>
                      <a:pt x="44" y="50"/>
                    </a:lnTo>
                    <a:lnTo>
                      <a:pt x="58" y="0"/>
                    </a:lnTo>
                  </a:path>
                </a:pathLst>
              </a:custGeom>
              <a:noFill/>
              <a:ln w="9525">
                <a:solidFill>
                  <a:srgbClr val="C0C0C0"/>
                </a:solidFill>
                <a:prstDash val="solid"/>
                <a:round/>
                <a:headEnd/>
                <a:tailEnd/>
              </a:ln>
            </p:spPr>
            <p:txBody>
              <a:bodyPr/>
              <a:lstStyle/>
              <a:p>
                <a:endParaRPr lang="de-DE"/>
              </a:p>
            </p:txBody>
          </p:sp>
          <p:sp>
            <p:nvSpPr>
              <p:cNvPr id="168" name="Freeform 74"/>
              <p:cNvSpPr>
                <a:spLocks/>
              </p:cNvSpPr>
              <p:nvPr/>
            </p:nvSpPr>
            <p:spPr bwMode="auto">
              <a:xfrm>
                <a:off x="490" y="1135"/>
                <a:ext cx="4362" cy="954"/>
              </a:xfrm>
              <a:custGeom>
                <a:avLst/>
                <a:gdLst/>
                <a:ahLst/>
                <a:cxnLst>
                  <a:cxn ang="0">
                    <a:pos x="0" y="0"/>
                  </a:cxn>
                  <a:cxn ang="0">
                    <a:pos x="15" y="0"/>
                  </a:cxn>
                  <a:cxn ang="0">
                    <a:pos x="29" y="3"/>
                  </a:cxn>
                  <a:cxn ang="0">
                    <a:pos x="44" y="0"/>
                  </a:cxn>
                  <a:cxn ang="0">
                    <a:pos x="58" y="6"/>
                  </a:cxn>
                  <a:cxn ang="0">
                    <a:pos x="73" y="3"/>
                  </a:cxn>
                  <a:cxn ang="0">
                    <a:pos x="88" y="9"/>
                  </a:cxn>
                  <a:cxn ang="0">
                    <a:pos x="102" y="11"/>
                  </a:cxn>
                  <a:cxn ang="0">
                    <a:pos x="117" y="11"/>
                  </a:cxn>
                  <a:cxn ang="0">
                    <a:pos x="131" y="11"/>
                  </a:cxn>
                  <a:cxn ang="0">
                    <a:pos x="146" y="11"/>
                  </a:cxn>
                  <a:cxn ang="0">
                    <a:pos x="160" y="9"/>
                  </a:cxn>
                  <a:cxn ang="0">
                    <a:pos x="175" y="11"/>
                  </a:cxn>
                  <a:cxn ang="0">
                    <a:pos x="189" y="11"/>
                  </a:cxn>
                  <a:cxn ang="0">
                    <a:pos x="204" y="11"/>
                  </a:cxn>
                  <a:cxn ang="0">
                    <a:pos x="218" y="11"/>
                  </a:cxn>
                  <a:cxn ang="0">
                    <a:pos x="233" y="17"/>
                  </a:cxn>
                  <a:cxn ang="0">
                    <a:pos x="247" y="20"/>
                  </a:cxn>
                  <a:cxn ang="0">
                    <a:pos x="262" y="20"/>
                  </a:cxn>
                  <a:cxn ang="0">
                    <a:pos x="277" y="23"/>
                  </a:cxn>
                  <a:cxn ang="0">
                    <a:pos x="291" y="28"/>
                  </a:cxn>
                  <a:cxn ang="0">
                    <a:pos x="306" y="36"/>
                  </a:cxn>
                  <a:cxn ang="0">
                    <a:pos x="320" y="36"/>
                  </a:cxn>
                  <a:cxn ang="0">
                    <a:pos x="335" y="50"/>
                  </a:cxn>
                  <a:cxn ang="0">
                    <a:pos x="349" y="50"/>
                  </a:cxn>
                  <a:cxn ang="0">
                    <a:pos x="364" y="53"/>
                  </a:cxn>
                  <a:cxn ang="0">
                    <a:pos x="378" y="53"/>
                  </a:cxn>
                  <a:cxn ang="0">
                    <a:pos x="393" y="53"/>
                  </a:cxn>
                  <a:cxn ang="0">
                    <a:pos x="407" y="61"/>
                  </a:cxn>
                  <a:cxn ang="0">
                    <a:pos x="422" y="61"/>
                  </a:cxn>
                  <a:cxn ang="0">
                    <a:pos x="437" y="75"/>
                  </a:cxn>
                  <a:cxn ang="0">
                    <a:pos x="451" y="78"/>
                  </a:cxn>
                  <a:cxn ang="0">
                    <a:pos x="466" y="81"/>
                  </a:cxn>
                  <a:cxn ang="0">
                    <a:pos x="480" y="84"/>
                  </a:cxn>
                  <a:cxn ang="0">
                    <a:pos x="495" y="81"/>
                  </a:cxn>
                  <a:cxn ang="0">
                    <a:pos x="509" y="95"/>
                  </a:cxn>
                  <a:cxn ang="0">
                    <a:pos x="524" y="89"/>
                  </a:cxn>
                  <a:cxn ang="0">
                    <a:pos x="538" y="103"/>
                  </a:cxn>
                  <a:cxn ang="0">
                    <a:pos x="553" y="114"/>
                  </a:cxn>
                  <a:cxn ang="0">
                    <a:pos x="567" y="120"/>
                  </a:cxn>
                  <a:cxn ang="0">
                    <a:pos x="582" y="117"/>
                  </a:cxn>
                  <a:cxn ang="0">
                    <a:pos x="597" y="120"/>
                  </a:cxn>
                  <a:cxn ang="0">
                    <a:pos x="611" y="120"/>
                  </a:cxn>
                  <a:cxn ang="0">
                    <a:pos x="626" y="106"/>
                  </a:cxn>
                  <a:cxn ang="0">
                    <a:pos x="640" y="106"/>
                  </a:cxn>
                  <a:cxn ang="0">
                    <a:pos x="655" y="120"/>
                  </a:cxn>
                  <a:cxn ang="0">
                    <a:pos x="669" y="134"/>
                  </a:cxn>
                  <a:cxn ang="0">
                    <a:pos x="684" y="150"/>
                  </a:cxn>
                  <a:cxn ang="0">
                    <a:pos x="698" y="159"/>
                  </a:cxn>
                  <a:cxn ang="0">
                    <a:pos x="713" y="156"/>
                  </a:cxn>
                  <a:cxn ang="0">
                    <a:pos x="727" y="136"/>
                  </a:cxn>
                </a:cxnLst>
                <a:rect l="0" t="0" r="r" b="b"/>
                <a:pathLst>
                  <a:path w="727" h="159">
                    <a:moveTo>
                      <a:pt x="0" y="0"/>
                    </a:moveTo>
                    <a:lnTo>
                      <a:pt x="15" y="0"/>
                    </a:lnTo>
                    <a:lnTo>
                      <a:pt x="29" y="3"/>
                    </a:lnTo>
                    <a:lnTo>
                      <a:pt x="44" y="0"/>
                    </a:lnTo>
                    <a:lnTo>
                      <a:pt x="58" y="6"/>
                    </a:lnTo>
                    <a:lnTo>
                      <a:pt x="73" y="3"/>
                    </a:lnTo>
                    <a:lnTo>
                      <a:pt x="88" y="9"/>
                    </a:lnTo>
                    <a:lnTo>
                      <a:pt x="102" y="11"/>
                    </a:lnTo>
                    <a:lnTo>
                      <a:pt x="117" y="11"/>
                    </a:lnTo>
                    <a:lnTo>
                      <a:pt x="131" y="11"/>
                    </a:lnTo>
                    <a:lnTo>
                      <a:pt x="146" y="11"/>
                    </a:lnTo>
                    <a:lnTo>
                      <a:pt x="160" y="9"/>
                    </a:lnTo>
                    <a:lnTo>
                      <a:pt x="175" y="11"/>
                    </a:lnTo>
                    <a:lnTo>
                      <a:pt x="189" y="11"/>
                    </a:lnTo>
                    <a:lnTo>
                      <a:pt x="204" y="11"/>
                    </a:lnTo>
                    <a:lnTo>
                      <a:pt x="218" y="11"/>
                    </a:lnTo>
                    <a:lnTo>
                      <a:pt x="233" y="17"/>
                    </a:lnTo>
                    <a:lnTo>
                      <a:pt x="247" y="20"/>
                    </a:lnTo>
                    <a:lnTo>
                      <a:pt x="262" y="20"/>
                    </a:lnTo>
                    <a:lnTo>
                      <a:pt x="277" y="23"/>
                    </a:lnTo>
                    <a:lnTo>
                      <a:pt x="291" y="28"/>
                    </a:lnTo>
                    <a:lnTo>
                      <a:pt x="306" y="36"/>
                    </a:lnTo>
                    <a:lnTo>
                      <a:pt x="320" y="36"/>
                    </a:lnTo>
                    <a:lnTo>
                      <a:pt x="335" y="50"/>
                    </a:lnTo>
                    <a:lnTo>
                      <a:pt x="349" y="50"/>
                    </a:lnTo>
                    <a:lnTo>
                      <a:pt x="364" y="53"/>
                    </a:lnTo>
                    <a:lnTo>
                      <a:pt x="378" y="53"/>
                    </a:lnTo>
                    <a:lnTo>
                      <a:pt x="393" y="53"/>
                    </a:lnTo>
                    <a:lnTo>
                      <a:pt x="407" y="61"/>
                    </a:lnTo>
                    <a:lnTo>
                      <a:pt x="422" y="61"/>
                    </a:lnTo>
                    <a:lnTo>
                      <a:pt x="437" y="75"/>
                    </a:lnTo>
                    <a:lnTo>
                      <a:pt x="451" y="78"/>
                    </a:lnTo>
                    <a:lnTo>
                      <a:pt x="466" y="81"/>
                    </a:lnTo>
                    <a:lnTo>
                      <a:pt x="480" y="84"/>
                    </a:lnTo>
                    <a:lnTo>
                      <a:pt x="495" y="81"/>
                    </a:lnTo>
                    <a:lnTo>
                      <a:pt x="509" y="95"/>
                    </a:lnTo>
                    <a:lnTo>
                      <a:pt x="524" y="89"/>
                    </a:lnTo>
                    <a:lnTo>
                      <a:pt x="538" y="103"/>
                    </a:lnTo>
                    <a:lnTo>
                      <a:pt x="553" y="114"/>
                    </a:lnTo>
                    <a:lnTo>
                      <a:pt x="567" y="120"/>
                    </a:lnTo>
                    <a:lnTo>
                      <a:pt x="582" y="117"/>
                    </a:lnTo>
                    <a:lnTo>
                      <a:pt x="597" y="120"/>
                    </a:lnTo>
                    <a:lnTo>
                      <a:pt x="611" y="120"/>
                    </a:lnTo>
                    <a:lnTo>
                      <a:pt x="626" y="106"/>
                    </a:lnTo>
                    <a:lnTo>
                      <a:pt x="640" y="106"/>
                    </a:lnTo>
                    <a:lnTo>
                      <a:pt x="655" y="120"/>
                    </a:lnTo>
                    <a:lnTo>
                      <a:pt x="669" y="134"/>
                    </a:lnTo>
                    <a:lnTo>
                      <a:pt x="684" y="150"/>
                    </a:lnTo>
                    <a:lnTo>
                      <a:pt x="698" y="159"/>
                    </a:lnTo>
                    <a:lnTo>
                      <a:pt x="713" y="156"/>
                    </a:lnTo>
                    <a:lnTo>
                      <a:pt x="727" y="136"/>
                    </a:lnTo>
                  </a:path>
                </a:pathLst>
              </a:custGeom>
              <a:noFill/>
              <a:ln w="9525">
                <a:solidFill>
                  <a:srgbClr val="C0C0C0"/>
                </a:solidFill>
                <a:prstDash val="solid"/>
                <a:round/>
                <a:headEnd/>
                <a:tailEnd/>
              </a:ln>
            </p:spPr>
            <p:txBody>
              <a:bodyPr/>
              <a:lstStyle/>
              <a:p>
                <a:endParaRPr lang="de-DE"/>
              </a:p>
            </p:txBody>
          </p:sp>
          <p:sp>
            <p:nvSpPr>
              <p:cNvPr id="169" name="Freeform 75"/>
              <p:cNvSpPr>
                <a:spLocks/>
              </p:cNvSpPr>
              <p:nvPr/>
            </p:nvSpPr>
            <p:spPr bwMode="auto">
              <a:xfrm>
                <a:off x="4768" y="1321"/>
                <a:ext cx="786" cy="300"/>
              </a:xfrm>
              <a:custGeom>
                <a:avLst/>
                <a:gdLst/>
                <a:ahLst/>
                <a:cxnLst>
                  <a:cxn ang="0">
                    <a:pos x="0" y="50"/>
                  </a:cxn>
                  <a:cxn ang="0">
                    <a:pos x="14" y="3"/>
                  </a:cxn>
                  <a:cxn ang="0">
                    <a:pos x="29" y="3"/>
                  </a:cxn>
                  <a:cxn ang="0">
                    <a:pos x="43" y="0"/>
                  </a:cxn>
                  <a:cxn ang="0">
                    <a:pos x="58" y="0"/>
                  </a:cxn>
                  <a:cxn ang="0">
                    <a:pos x="73" y="5"/>
                  </a:cxn>
                  <a:cxn ang="0">
                    <a:pos x="87" y="3"/>
                  </a:cxn>
                  <a:cxn ang="0">
                    <a:pos x="102" y="3"/>
                  </a:cxn>
                  <a:cxn ang="0">
                    <a:pos x="116" y="3"/>
                  </a:cxn>
                  <a:cxn ang="0">
                    <a:pos x="131" y="3"/>
                  </a:cxn>
                </a:cxnLst>
                <a:rect l="0" t="0" r="r" b="b"/>
                <a:pathLst>
                  <a:path w="131" h="50">
                    <a:moveTo>
                      <a:pt x="0" y="50"/>
                    </a:moveTo>
                    <a:lnTo>
                      <a:pt x="14" y="3"/>
                    </a:lnTo>
                    <a:lnTo>
                      <a:pt x="29" y="3"/>
                    </a:lnTo>
                    <a:lnTo>
                      <a:pt x="43" y="0"/>
                    </a:lnTo>
                    <a:lnTo>
                      <a:pt x="58" y="0"/>
                    </a:lnTo>
                    <a:lnTo>
                      <a:pt x="73" y="5"/>
                    </a:lnTo>
                    <a:lnTo>
                      <a:pt x="87" y="3"/>
                    </a:lnTo>
                    <a:lnTo>
                      <a:pt x="102" y="3"/>
                    </a:lnTo>
                    <a:lnTo>
                      <a:pt x="116" y="3"/>
                    </a:lnTo>
                    <a:lnTo>
                      <a:pt x="131" y="3"/>
                    </a:lnTo>
                  </a:path>
                </a:pathLst>
              </a:custGeom>
              <a:noFill/>
              <a:ln w="9525">
                <a:solidFill>
                  <a:srgbClr val="C0C0C0"/>
                </a:solidFill>
                <a:prstDash val="solid"/>
                <a:round/>
                <a:headEnd/>
                <a:tailEnd/>
              </a:ln>
            </p:spPr>
            <p:txBody>
              <a:bodyPr/>
              <a:lstStyle/>
              <a:p>
                <a:endParaRPr lang="de-DE"/>
              </a:p>
            </p:txBody>
          </p:sp>
          <p:sp>
            <p:nvSpPr>
              <p:cNvPr id="170" name="Freeform 76"/>
              <p:cNvSpPr>
                <a:spLocks/>
              </p:cNvSpPr>
              <p:nvPr/>
            </p:nvSpPr>
            <p:spPr bwMode="auto">
              <a:xfrm>
                <a:off x="4504" y="2635"/>
                <a:ext cx="702" cy="420"/>
              </a:xfrm>
              <a:custGeom>
                <a:avLst/>
                <a:gdLst/>
                <a:ahLst/>
                <a:cxnLst>
                  <a:cxn ang="0">
                    <a:pos x="0" y="67"/>
                  </a:cxn>
                  <a:cxn ang="0">
                    <a:pos x="15" y="70"/>
                  </a:cxn>
                  <a:cxn ang="0">
                    <a:pos x="29" y="67"/>
                  </a:cxn>
                  <a:cxn ang="0">
                    <a:pos x="44" y="56"/>
                  </a:cxn>
                  <a:cxn ang="0">
                    <a:pos x="58" y="31"/>
                  </a:cxn>
                  <a:cxn ang="0">
                    <a:pos x="73" y="0"/>
                  </a:cxn>
                  <a:cxn ang="0">
                    <a:pos x="87" y="0"/>
                  </a:cxn>
                  <a:cxn ang="0">
                    <a:pos x="102" y="17"/>
                  </a:cxn>
                  <a:cxn ang="0">
                    <a:pos x="117" y="67"/>
                  </a:cxn>
                </a:cxnLst>
                <a:rect l="0" t="0" r="r" b="b"/>
                <a:pathLst>
                  <a:path w="117" h="70">
                    <a:moveTo>
                      <a:pt x="0" y="67"/>
                    </a:moveTo>
                    <a:lnTo>
                      <a:pt x="15" y="70"/>
                    </a:lnTo>
                    <a:lnTo>
                      <a:pt x="29" y="67"/>
                    </a:lnTo>
                    <a:lnTo>
                      <a:pt x="44" y="56"/>
                    </a:lnTo>
                    <a:lnTo>
                      <a:pt x="58" y="31"/>
                    </a:lnTo>
                    <a:lnTo>
                      <a:pt x="73" y="0"/>
                    </a:lnTo>
                    <a:lnTo>
                      <a:pt x="87" y="0"/>
                    </a:lnTo>
                    <a:lnTo>
                      <a:pt x="102" y="17"/>
                    </a:lnTo>
                    <a:lnTo>
                      <a:pt x="117" y="67"/>
                    </a:lnTo>
                  </a:path>
                </a:pathLst>
              </a:custGeom>
              <a:noFill/>
              <a:ln w="9525">
                <a:solidFill>
                  <a:srgbClr val="C0C0C0"/>
                </a:solidFill>
                <a:prstDash val="solid"/>
                <a:round/>
                <a:headEnd/>
                <a:tailEnd/>
              </a:ln>
            </p:spPr>
            <p:txBody>
              <a:bodyPr/>
              <a:lstStyle/>
              <a:p>
                <a:endParaRPr lang="de-DE"/>
              </a:p>
            </p:txBody>
          </p:sp>
          <p:sp>
            <p:nvSpPr>
              <p:cNvPr id="171" name="Freeform 77"/>
              <p:cNvSpPr>
                <a:spLocks/>
              </p:cNvSpPr>
              <p:nvPr/>
            </p:nvSpPr>
            <p:spPr bwMode="auto">
              <a:xfrm>
                <a:off x="3460" y="1771"/>
                <a:ext cx="1218" cy="252"/>
              </a:xfrm>
              <a:custGeom>
                <a:avLst/>
                <a:gdLst/>
                <a:ahLst/>
                <a:cxnLst>
                  <a:cxn ang="0">
                    <a:pos x="0" y="0"/>
                  </a:cxn>
                  <a:cxn ang="0">
                    <a:pos x="14" y="19"/>
                  </a:cxn>
                  <a:cxn ang="0">
                    <a:pos x="29" y="14"/>
                  </a:cxn>
                  <a:cxn ang="0">
                    <a:pos x="43" y="11"/>
                  </a:cxn>
                  <a:cxn ang="0">
                    <a:pos x="58" y="19"/>
                  </a:cxn>
                  <a:cxn ang="0">
                    <a:pos x="72" y="22"/>
                  </a:cxn>
                  <a:cxn ang="0">
                    <a:pos x="87" y="19"/>
                  </a:cxn>
                  <a:cxn ang="0">
                    <a:pos x="102" y="11"/>
                  </a:cxn>
                  <a:cxn ang="0">
                    <a:pos x="116" y="11"/>
                  </a:cxn>
                  <a:cxn ang="0">
                    <a:pos x="131" y="11"/>
                  </a:cxn>
                  <a:cxn ang="0">
                    <a:pos x="145" y="19"/>
                  </a:cxn>
                  <a:cxn ang="0">
                    <a:pos x="160" y="11"/>
                  </a:cxn>
                  <a:cxn ang="0">
                    <a:pos x="174" y="5"/>
                  </a:cxn>
                  <a:cxn ang="0">
                    <a:pos x="189" y="39"/>
                  </a:cxn>
                  <a:cxn ang="0">
                    <a:pos x="203" y="42"/>
                  </a:cxn>
                </a:cxnLst>
                <a:rect l="0" t="0" r="r" b="b"/>
                <a:pathLst>
                  <a:path w="203" h="42">
                    <a:moveTo>
                      <a:pt x="0" y="0"/>
                    </a:moveTo>
                    <a:lnTo>
                      <a:pt x="14" y="19"/>
                    </a:lnTo>
                    <a:lnTo>
                      <a:pt x="29" y="14"/>
                    </a:lnTo>
                    <a:lnTo>
                      <a:pt x="43" y="11"/>
                    </a:lnTo>
                    <a:lnTo>
                      <a:pt x="58" y="19"/>
                    </a:lnTo>
                    <a:lnTo>
                      <a:pt x="72" y="22"/>
                    </a:lnTo>
                    <a:lnTo>
                      <a:pt x="87" y="19"/>
                    </a:lnTo>
                    <a:lnTo>
                      <a:pt x="102" y="11"/>
                    </a:lnTo>
                    <a:lnTo>
                      <a:pt x="116" y="11"/>
                    </a:lnTo>
                    <a:lnTo>
                      <a:pt x="131" y="11"/>
                    </a:lnTo>
                    <a:lnTo>
                      <a:pt x="145" y="19"/>
                    </a:lnTo>
                    <a:lnTo>
                      <a:pt x="160" y="11"/>
                    </a:lnTo>
                    <a:lnTo>
                      <a:pt x="174" y="5"/>
                    </a:lnTo>
                    <a:lnTo>
                      <a:pt x="189" y="39"/>
                    </a:lnTo>
                    <a:lnTo>
                      <a:pt x="203" y="42"/>
                    </a:lnTo>
                  </a:path>
                </a:pathLst>
              </a:custGeom>
              <a:noFill/>
              <a:ln w="9525">
                <a:solidFill>
                  <a:srgbClr val="C0C0C0"/>
                </a:solidFill>
                <a:prstDash val="solid"/>
                <a:round/>
                <a:headEnd/>
                <a:tailEnd/>
              </a:ln>
            </p:spPr>
            <p:txBody>
              <a:bodyPr/>
              <a:lstStyle/>
              <a:p>
                <a:endParaRPr lang="de-DE"/>
              </a:p>
            </p:txBody>
          </p:sp>
          <p:sp>
            <p:nvSpPr>
              <p:cNvPr id="172" name="Freeform 78"/>
              <p:cNvSpPr>
                <a:spLocks/>
              </p:cNvSpPr>
              <p:nvPr/>
            </p:nvSpPr>
            <p:spPr bwMode="auto">
              <a:xfrm>
                <a:off x="3808" y="1621"/>
                <a:ext cx="960" cy="264"/>
              </a:xfrm>
              <a:custGeom>
                <a:avLst/>
                <a:gdLst/>
                <a:ahLst/>
                <a:cxnLst>
                  <a:cxn ang="0">
                    <a:pos x="0" y="0"/>
                  </a:cxn>
                  <a:cxn ang="0">
                    <a:pos x="14" y="0"/>
                  </a:cxn>
                  <a:cxn ang="0">
                    <a:pos x="29" y="11"/>
                  </a:cxn>
                  <a:cxn ang="0">
                    <a:pos x="44" y="11"/>
                  </a:cxn>
                  <a:cxn ang="0">
                    <a:pos x="58" y="14"/>
                  </a:cxn>
                  <a:cxn ang="0">
                    <a:pos x="73" y="11"/>
                  </a:cxn>
                  <a:cxn ang="0">
                    <a:pos x="87" y="14"/>
                  </a:cxn>
                  <a:cxn ang="0">
                    <a:pos x="102" y="22"/>
                  </a:cxn>
                  <a:cxn ang="0">
                    <a:pos x="116" y="39"/>
                  </a:cxn>
                  <a:cxn ang="0">
                    <a:pos x="131" y="25"/>
                  </a:cxn>
                  <a:cxn ang="0">
                    <a:pos x="145" y="44"/>
                  </a:cxn>
                  <a:cxn ang="0">
                    <a:pos x="160" y="42"/>
                  </a:cxn>
                </a:cxnLst>
                <a:rect l="0" t="0" r="r" b="b"/>
                <a:pathLst>
                  <a:path w="160" h="44">
                    <a:moveTo>
                      <a:pt x="0" y="0"/>
                    </a:moveTo>
                    <a:lnTo>
                      <a:pt x="14" y="0"/>
                    </a:lnTo>
                    <a:lnTo>
                      <a:pt x="29" y="11"/>
                    </a:lnTo>
                    <a:lnTo>
                      <a:pt x="44" y="11"/>
                    </a:lnTo>
                    <a:lnTo>
                      <a:pt x="58" y="14"/>
                    </a:lnTo>
                    <a:lnTo>
                      <a:pt x="73" y="11"/>
                    </a:lnTo>
                    <a:lnTo>
                      <a:pt x="87" y="14"/>
                    </a:lnTo>
                    <a:lnTo>
                      <a:pt x="102" y="22"/>
                    </a:lnTo>
                    <a:lnTo>
                      <a:pt x="116" y="39"/>
                    </a:lnTo>
                    <a:lnTo>
                      <a:pt x="131" y="25"/>
                    </a:lnTo>
                    <a:lnTo>
                      <a:pt x="145" y="44"/>
                    </a:lnTo>
                    <a:lnTo>
                      <a:pt x="160" y="42"/>
                    </a:lnTo>
                  </a:path>
                </a:pathLst>
              </a:custGeom>
              <a:noFill/>
              <a:ln w="9525">
                <a:solidFill>
                  <a:srgbClr val="C0C0C0"/>
                </a:solidFill>
                <a:prstDash val="solid"/>
                <a:round/>
                <a:headEnd/>
                <a:tailEnd/>
              </a:ln>
            </p:spPr>
            <p:txBody>
              <a:bodyPr/>
              <a:lstStyle/>
              <a:p>
                <a:endParaRPr lang="de-DE"/>
              </a:p>
            </p:txBody>
          </p:sp>
          <p:sp>
            <p:nvSpPr>
              <p:cNvPr id="173" name="Freeform 79"/>
              <p:cNvSpPr>
                <a:spLocks/>
              </p:cNvSpPr>
              <p:nvPr/>
            </p:nvSpPr>
            <p:spPr bwMode="auto">
              <a:xfrm>
                <a:off x="4072" y="1969"/>
                <a:ext cx="1308" cy="504"/>
              </a:xfrm>
              <a:custGeom>
                <a:avLst/>
                <a:gdLst/>
                <a:ahLst/>
                <a:cxnLst>
                  <a:cxn ang="0">
                    <a:pos x="0" y="81"/>
                  </a:cxn>
                  <a:cxn ang="0">
                    <a:pos x="14" y="61"/>
                  </a:cxn>
                  <a:cxn ang="0">
                    <a:pos x="29" y="64"/>
                  </a:cxn>
                  <a:cxn ang="0">
                    <a:pos x="43" y="73"/>
                  </a:cxn>
                  <a:cxn ang="0">
                    <a:pos x="58" y="81"/>
                  </a:cxn>
                  <a:cxn ang="0">
                    <a:pos x="72" y="84"/>
                  </a:cxn>
                  <a:cxn ang="0">
                    <a:pos x="87" y="81"/>
                  </a:cxn>
                  <a:cxn ang="0">
                    <a:pos x="101" y="61"/>
                  </a:cxn>
                  <a:cxn ang="0">
                    <a:pos x="116" y="50"/>
                  </a:cxn>
                  <a:cxn ang="0">
                    <a:pos x="130" y="28"/>
                  </a:cxn>
                  <a:cxn ang="0">
                    <a:pos x="145" y="6"/>
                  </a:cxn>
                  <a:cxn ang="0">
                    <a:pos x="159" y="0"/>
                  </a:cxn>
                  <a:cxn ang="0">
                    <a:pos x="174" y="20"/>
                  </a:cxn>
                  <a:cxn ang="0">
                    <a:pos x="189" y="45"/>
                  </a:cxn>
                  <a:cxn ang="0">
                    <a:pos x="203" y="34"/>
                  </a:cxn>
                  <a:cxn ang="0">
                    <a:pos x="218" y="36"/>
                  </a:cxn>
                </a:cxnLst>
                <a:rect l="0" t="0" r="r" b="b"/>
                <a:pathLst>
                  <a:path w="218" h="84">
                    <a:moveTo>
                      <a:pt x="0" y="81"/>
                    </a:moveTo>
                    <a:lnTo>
                      <a:pt x="14" y="61"/>
                    </a:lnTo>
                    <a:lnTo>
                      <a:pt x="29" y="64"/>
                    </a:lnTo>
                    <a:lnTo>
                      <a:pt x="43" y="73"/>
                    </a:lnTo>
                    <a:lnTo>
                      <a:pt x="58" y="81"/>
                    </a:lnTo>
                    <a:lnTo>
                      <a:pt x="72" y="84"/>
                    </a:lnTo>
                    <a:lnTo>
                      <a:pt x="87" y="81"/>
                    </a:lnTo>
                    <a:lnTo>
                      <a:pt x="101" y="61"/>
                    </a:lnTo>
                    <a:lnTo>
                      <a:pt x="116" y="50"/>
                    </a:lnTo>
                    <a:lnTo>
                      <a:pt x="130" y="28"/>
                    </a:lnTo>
                    <a:lnTo>
                      <a:pt x="145" y="6"/>
                    </a:lnTo>
                    <a:lnTo>
                      <a:pt x="159" y="0"/>
                    </a:lnTo>
                    <a:lnTo>
                      <a:pt x="174" y="20"/>
                    </a:lnTo>
                    <a:lnTo>
                      <a:pt x="189" y="45"/>
                    </a:lnTo>
                    <a:lnTo>
                      <a:pt x="203" y="34"/>
                    </a:lnTo>
                    <a:lnTo>
                      <a:pt x="218" y="36"/>
                    </a:lnTo>
                  </a:path>
                </a:pathLst>
              </a:custGeom>
              <a:noFill/>
              <a:ln w="9525">
                <a:solidFill>
                  <a:srgbClr val="C0C0C0"/>
                </a:solidFill>
                <a:prstDash val="solid"/>
                <a:round/>
                <a:headEnd/>
                <a:tailEnd/>
              </a:ln>
            </p:spPr>
            <p:txBody>
              <a:bodyPr/>
              <a:lstStyle/>
              <a:p>
                <a:endParaRPr lang="de-DE"/>
              </a:p>
            </p:txBody>
          </p:sp>
          <p:sp>
            <p:nvSpPr>
              <p:cNvPr id="174" name="Freeform 80"/>
              <p:cNvSpPr>
                <a:spLocks/>
              </p:cNvSpPr>
              <p:nvPr/>
            </p:nvSpPr>
            <p:spPr bwMode="auto">
              <a:xfrm>
                <a:off x="3544" y="1873"/>
                <a:ext cx="2010" cy="312"/>
              </a:xfrm>
              <a:custGeom>
                <a:avLst/>
                <a:gdLst/>
                <a:ahLst/>
                <a:cxnLst>
                  <a:cxn ang="0">
                    <a:pos x="0" y="8"/>
                  </a:cxn>
                  <a:cxn ang="0">
                    <a:pos x="15" y="27"/>
                  </a:cxn>
                  <a:cxn ang="0">
                    <a:pos x="29" y="25"/>
                  </a:cxn>
                  <a:cxn ang="0">
                    <a:pos x="44" y="41"/>
                  </a:cxn>
                  <a:cxn ang="0">
                    <a:pos x="58" y="52"/>
                  </a:cxn>
                  <a:cxn ang="0">
                    <a:pos x="73" y="44"/>
                  </a:cxn>
                  <a:cxn ang="0">
                    <a:pos x="88" y="41"/>
                  </a:cxn>
                  <a:cxn ang="0">
                    <a:pos x="102" y="33"/>
                  </a:cxn>
                  <a:cxn ang="0">
                    <a:pos x="117" y="19"/>
                  </a:cxn>
                  <a:cxn ang="0">
                    <a:pos x="131" y="16"/>
                  </a:cxn>
                  <a:cxn ang="0">
                    <a:pos x="146" y="22"/>
                  </a:cxn>
                  <a:cxn ang="0">
                    <a:pos x="160" y="19"/>
                  </a:cxn>
                  <a:cxn ang="0">
                    <a:pos x="175" y="33"/>
                  </a:cxn>
                  <a:cxn ang="0">
                    <a:pos x="189" y="33"/>
                  </a:cxn>
                  <a:cxn ang="0">
                    <a:pos x="204" y="36"/>
                  </a:cxn>
                  <a:cxn ang="0">
                    <a:pos x="218" y="36"/>
                  </a:cxn>
                  <a:cxn ang="0">
                    <a:pos x="233" y="13"/>
                  </a:cxn>
                  <a:cxn ang="0">
                    <a:pos x="247" y="13"/>
                  </a:cxn>
                  <a:cxn ang="0">
                    <a:pos x="262" y="30"/>
                  </a:cxn>
                  <a:cxn ang="0">
                    <a:pos x="277" y="30"/>
                  </a:cxn>
                  <a:cxn ang="0">
                    <a:pos x="291" y="33"/>
                  </a:cxn>
                  <a:cxn ang="0">
                    <a:pos x="306" y="16"/>
                  </a:cxn>
                  <a:cxn ang="0">
                    <a:pos x="320" y="0"/>
                  </a:cxn>
                  <a:cxn ang="0">
                    <a:pos x="335" y="2"/>
                  </a:cxn>
                </a:cxnLst>
                <a:rect l="0" t="0" r="r" b="b"/>
                <a:pathLst>
                  <a:path w="335" h="52">
                    <a:moveTo>
                      <a:pt x="0" y="8"/>
                    </a:moveTo>
                    <a:lnTo>
                      <a:pt x="15" y="27"/>
                    </a:lnTo>
                    <a:lnTo>
                      <a:pt x="29" y="25"/>
                    </a:lnTo>
                    <a:lnTo>
                      <a:pt x="44" y="41"/>
                    </a:lnTo>
                    <a:lnTo>
                      <a:pt x="58" y="52"/>
                    </a:lnTo>
                    <a:lnTo>
                      <a:pt x="73" y="44"/>
                    </a:lnTo>
                    <a:lnTo>
                      <a:pt x="88" y="41"/>
                    </a:lnTo>
                    <a:lnTo>
                      <a:pt x="102" y="33"/>
                    </a:lnTo>
                    <a:lnTo>
                      <a:pt x="117" y="19"/>
                    </a:lnTo>
                    <a:lnTo>
                      <a:pt x="131" y="16"/>
                    </a:lnTo>
                    <a:lnTo>
                      <a:pt x="146" y="22"/>
                    </a:lnTo>
                    <a:lnTo>
                      <a:pt x="160" y="19"/>
                    </a:lnTo>
                    <a:lnTo>
                      <a:pt x="175" y="33"/>
                    </a:lnTo>
                    <a:lnTo>
                      <a:pt x="189" y="33"/>
                    </a:lnTo>
                    <a:lnTo>
                      <a:pt x="204" y="36"/>
                    </a:lnTo>
                    <a:lnTo>
                      <a:pt x="218" y="36"/>
                    </a:lnTo>
                    <a:lnTo>
                      <a:pt x="233" y="13"/>
                    </a:lnTo>
                    <a:lnTo>
                      <a:pt x="247" y="13"/>
                    </a:lnTo>
                    <a:lnTo>
                      <a:pt x="262" y="30"/>
                    </a:lnTo>
                    <a:lnTo>
                      <a:pt x="277" y="30"/>
                    </a:lnTo>
                    <a:lnTo>
                      <a:pt x="291" y="33"/>
                    </a:lnTo>
                    <a:lnTo>
                      <a:pt x="306" y="16"/>
                    </a:lnTo>
                    <a:lnTo>
                      <a:pt x="320" y="0"/>
                    </a:lnTo>
                    <a:lnTo>
                      <a:pt x="335" y="2"/>
                    </a:lnTo>
                  </a:path>
                </a:pathLst>
              </a:custGeom>
              <a:noFill/>
              <a:ln w="9525">
                <a:solidFill>
                  <a:srgbClr val="C0C0C0"/>
                </a:solidFill>
                <a:prstDash val="solid"/>
                <a:round/>
                <a:headEnd/>
                <a:tailEnd/>
              </a:ln>
            </p:spPr>
            <p:txBody>
              <a:bodyPr/>
              <a:lstStyle/>
              <a:p>
                <a:endParaRPr lang="de-DE"/>
              </a:p>
            </p:txBody>
          </p:sp>
          <p:sp>
            <p:nvSpPr>
              <p:cNvPr id="175" name="Freeform 81"/>
              <p:cNvSpPr>
                <a:spLocks/>
              </p:cNvSpPr>
              <p:nvPr/>
            </p:nvSpPr>
            <p:spPr bwMode="auto">
              <a:xfrm>
                <a:off x="3370" y="1723"/>
                <a:ext cx="2010" cy="480"/>
              </a:xfrm>
              <a:custGeom>
                <a:avLst/>
                <a:gdLst/>
                <a:ahLst/>
                <a:cxnLst>
                  <a:cxn ang="0">
                    <a:pos x="0" y="8"/>
                  </a:cxn>
                  <a:cxn ang="0">
                    <a:pos x="15" y="0"/>
                  </a:cxn>
                  <a:cxn ang="0">
                    <a:pos x="29" y="19"/>
                  </a:cxn>
                  <a:cxn ang="0">
                    <a:pos x="44" y="27"/>
                  </a:cxn>
                  <a:cxn ang="0">
                    <a:pos x="58" y="33"/>
                  </a:cxn>
                  <a:cxn ang="0">
                    <a:pos x="73" y="38"/>
                  </a:cxn>
                  <a:cxn ang="0">
                    <a:pos x="87" y="44"/>
                  </a:cxn>
                  <a:cxn ang="0">
                    <a:pos x="102" y="44"/>
                  </a:cxn>
                  <a:cxn ang="0">
                    <a:pos x="117" y="44"/>
                  </a:cxn>
                  <a:cxn ang="0">
                    <a:pos x="131" y="55"/>
                  </a:cxn>
                  <a:cxn ang="0">
                    <a:pos x="146" y="58"/>
                  </a:cxn>
                  <a:cxn ang="0">
                    <a:pos x="160" y="52"/>
                  </a:cxn>
                  <a:cxn ang="0">
                    <a:pos x="175" y="61"/>
                  </a:cxn>
                  <a:cxn ang="0">
                    <a:pos x="189" y="66"/>
                  </a:cxn>
                  <a:cxn ang="0">
                    <a:pos x="204" y="77"/>
                  </a:cxn>
                  <a:cxn ang="0">
                    <a:pos x="218" y="80"/>
                  </a:cxn>
                  <a:cxn ang="0">
                    <a:pos x="233" y="75"/>
                  </a:cxn>
                  <a:cxn ang="0">
                    <a:pos x="247" y="44"/>
                  </a:cxn>
                  <a:cxn ang="0">
                    <a:pos x="262" y="33"/>
                  </a:cxn>
                  <a:cxn ang="0">
                    <a:pos x="276" y="50"/>
                  </a:cxn>
                  <a:cxn ang="0">
                    <a:pos x="291" y="69"/>
                  </a:cxn>
                  <a:cxn ang="0">
                    <a:pos x="306" y="72"/>
                  </a:cxn>
                  <a:cxn ang="0">
                    <a:pos x="320" y="66"/>
                  </a:cxn>
                  <a:cxn ang="0">
                    <a:pos x="335" y="50"/>
                  </a:cxn>
                </a:cxnLst>
                <a:rect l="0" t="0" r="r" b="b"/>
                <a:pathLst>
                  <a:path w="335" h="80">
                    <a:moveTo>
                      <a:pt x="0" y="8"/>
                    </a:moveTo>
                    <a:lnTo>
                      <a:pt x="15" y="0"/>
                    </a:lnTo>
                    <a:lnTo>
                      <a:pt x="29" y="19"/>
                    </a:lnTo>
                    <a:lnTo>
                      <a:pt x="44" y="27"/>
                    </a:lnTo>
                    <a:lnTo>
                      <a:pt x="58" y="33"/>
                    </a:lnTo>
                    <a:lnTo>
                      <a:pt x="73" y="38"/>
                    </a:lnTo>
                    <a:lnTo>
                      <a:pt x="87" y="44"/>
                    </a:lnTo>
                    <a:lnTo>
                      <a:pt x="102" y="44"/>
                    </a:lnTo>
                    <a:lnTo>
                      <a:pt x="117" y="44"/>
                    </a:lnTo>
                    <a:lnTo>
                      <a:pt x="131" y="55"/>
                    </a:lnTo>
                    <a:lnTo>
                      <a:pt x="146" y="58"/>
                    </a:lnTo>
                    <a:lnTo>
                      <a:pt x="160" y="52"/>
                    </a:lnTo>
                    <a:lnTo>
                      <a:pt x="175" y="61"/>
                    </a:lnTo>
                    <a:lnTo>
                      <a:pt x="189" y="66"/>
                    </a:lnTo>
                    <a:lnTo>
                      <a:pt x="204" y="77"/>
                    </a:lnTo>
                    <a:lnTo>
                      <a:pt x="218" y="80"/>
                    </a:lnTo>
                    <a:lnTo>
                      <a:pt x="233" y="75"/>
                    </a:lnTo>
                    <a:lnTo>
                      <a:pt x="247" y="44"/>
                    </a:lnTo>
                    <a:lnTo>
                      <a:pt x="262" y="33"/>
                    </a:lnTo>
                    <a:lnTo>
                      <a:pt x="276" y="50"/>
                    </a:lnTo>
                    <a:lnTo>
                      <a:pt x="291" y="69"/>
                    </a:lnTo>
                    <a:lnTo>
                      <a:pt x="306" y="72"/>
                    </a:lnTo>
                    <a:lnTo>
                      <a:pt x="320" y="66"/>
                    </a:lnTo>
                    <a:lnTo>
                      <a:pt x="335" y="50"/>
                    </a:lnTo>
                  </a:path>
                </a:pathLst>
              </a:custGeom>
              <a:noFill/>
              <a:ln w="9525">
                <a:solidFill>
                  <a:srgbClr val="C0C0C0"/>
                </a:solidFill>
                <a:prstDash val="solid"/>
                <a:round/>
                <a:headEnd/>
                <a:tailEnd/>
              </a:ln>
            </p:spPr>
            <p:txBody>
              <a:bodyPr/>
              <a:lstStyle/>
              <a:p>
                <a:endParaRPr lang="de-DE"/>
              </a:p>
            </p:txBody>
          </p:sp>
          <p:sp>
            <p:nvSpPr>
              <p:cNvPr id="176" name="Freeform 82"/>
              <p:cNvSpPr>
                <a:spLocks/>
              </p:cNvSpPr>
              <p:nvPr/>
            </p:nvSpPr>
            <p:spPr bwMode="auto">
              <a:xfrm>
                <a:off x="4768" y="1885"/>
                <a:ext cx="174" cy="354"/>
              </a:xfrm>
              <a:custGeom>
                <a:avLst/>
                <a:gdLst/>
                <a:ahLst/>
                <a:cxnLst>
                  <a:cxn ang="0">
                    <a:pos x="0" y="59"/>
                  </a:cxn>
                  <a:cxn ang="0">
                    <a:pos x="14" y="20"/>
                  </a:cxn>
                  <a:cxn ang="0">
                    <a:pos x="29" y="0"/>
                  </a:cxn>
                </a:cxnLst>
                <a:rect l="0" t="0" r="r" b="b"/>
                <a:pathLst>
                  <a:path w="29" h="59">
                    <a:moveTo>
                      <a:pt x="0" y="59"/>
                    </a:moveTo>
                    <a:lnTo>
                      <a:pt x="14" y="20"/>
                    </a:lnTo>
                    <a:lnTo>
                      <a:pt x="29" y="0"/>
                    </a:lnTo>
                  </a:path>
                </a:pathLst>
              </a:custGeom>
              <a:noFill/>
              <a:ln w="9525">
                <a:solidFill>
                  <a:srgbClr val="C0C0C0"/>
                </a:solidFill>
                <a:prstDash val="solid"/>
                <a:round/>
                <a:headEnd/>
                <a:tailEnd/>
              </a:ln>
            </p:spPr>
            <p:txBody>
              <a:bodyPr/>
              <a:lstStyle/>
              <a:p>
                <a:endParaRPr lang="de-DE"/>
              </a:p>
            </p:txBody>
          </p:sp>
          <p:sp>
            <p:nvSpPr>
              <p:cNvPr id="177" name="Line 83"/>
              <p:cNvSpPr>
                <a:spLocks noChangeShapeType="1"/>
              </p:cNvSpPr>
              <p:nvPr/>
            </p:nvSpPr>
            <p:spPr bwMode="auto">
              <a:xfrm flipV="1">
                <a:off x="5464" y="2773"/>
                <a:ext cx="90" cy="66"/>
              </a:xfrm>
              <a:prstGeom prst="line">
                <a:avLst/>
              </a:prstGeom>
              <a:noFill/>
              <a:ln w="9525">
                <a:solidFill>
                  <a:srgbClr val="C0C0C0"/>
                </a:solidFill>
                <a:round/>
                <a:headEnd/>
                <a:tailEnd/>
              </a:ln>
            </p:spPr>
            <p:txBody>
              <a:bodyPr/>
              <a:lstStyle/>
              <a:p>
                <a:endParaRPr lang="de-DE"/>
              </a:p>
            </p:txBody>
          </p:sp>
          <p:sp>
            <p:nvSpPr>
              <p:cNvPr id="178" name="Freeform 84"/>
              <p:cNvSpPr>
                <a:spLocks/>
              </p:cNvSpPr>
              <p:nvPr/>
            </p:nvSpPr>
            <p:spPr bwMode="auto">
              <a:xfrm>
                <a:off x="3634" y="2371"/>
                <a:ext cx="870" cy="852"/>
              </a:xfrm>
              <a:custGeom>
                <a:avLst/>
                <a:gdLst/>
                <a:ahLst/>
                <a:cxnLst>
                  <a:cxn ang="0">
                    <a:pos x="0" y="0"/>
                  </a:cxn>
                  <a:cxn ang="0">
                    <a:pos x="14" y="14"/>
                  </a:cxn>
                  <a:cxn ang="0">
                    <a:pos x="29" y="19"/>
                  </a:cxn>
                  <a:cxn ang="0">
                    <a:pos x="43" y="28"/>
                  </a:cxn>
                  <a:cxn ang="0">
                    <a:pos x="58" y="31"/>
                  </a:cxn>
                  <a:cxn ang="0">
                    <a:pos x="73" y="58"/>
                  </a:cxn>
                  <a:cxn ang="0">
                    <a:pos x="87" y="69"/>
                  </a:cxn>
                  <a:cxn ang="0">
                    <a:pos x="102" y="78"/>
                  </a:cxn>
                  <a:cxn ang="0">
                    <a:pos x="116" y="100"/>
                  </a:cxn>
                  <a:cxn ang="0">
                    <a:pos x="131" y="122"/>
                  </a:cxn>
                  <a:cxn ang="0">
                    <a:pos x="145" y="142"/>
                  </a:cxn>
                </a:cxnLst>
                <a:rect l="0" t="0" r="r" b="b"/>
                <a:pathLst>
                  <a:path w="145" h="142">
                    <a:moveTo>
                      <a:pt x="0" y="0"/>
                    </a:moveTo>
                    <a:lnTo>
                      <a:pt x="14" y="14"/>
                    </a:lnTo>
                    <a:lnTo>
                      <a:pt x="29" y="19"/>
                    </a:lnTo>
                    <a:lnTo>
                      <a:pt x="43" y="28"/>
                    </a:lnTo>
                    <a:lnTo>
                      <a:pt x="58" y="31"/>
                    </a:lnTo>
                    <a:lnTo>
                      <a:pt x="73" y="58"/>
                    </a:lnTo>
                    <a:lnTo>
                      <a:pt x="87" y="69"/>
                    </a:lnTo>
                    <a:lnTo>
                      <a:pt x="102" y="78"/>
                    </a:lnTo>
                    <a:lnTo>
                      <a:pt x="116" y="100"/>
                    </a:lnTo>
                    <a:lnTo>
                      <a:pt x="131" y="122"/>
                    </a:lnTo>
                    <a:lnTo>
                      <a:pt x="145" y="142"/>
                    </a:lnTo>
                  </a:path>
                </a:pathLst>
              </a:custGeom>
              <a:noFill/>
              <a:ln w="9525">
                <a:solidFill>
                  <a:srgbClr val="C0C0C0"/>
                </a:solidFill>
                <a:prstDash val="solid"/>
                <a:round/>
                <a:headEnd/>
                <a:tailEnd/>
              </a:ln>
            </p:spPr>
            <p:txBody>
              <a:bodyPr/>
              <a:lstStyle/>
              <a:p>
                <a:endParaRPr lang="de-DE"/>
              </a:p>
            </p:txBody>
          </p:sp>
          <p:sp>
            <p:nvSpPr>
              <p:cNvPr id="179" name="Freeform 85"/>
              <p:cNvSpPr>
                <a:spLocks/>
              </p:cNvSpPr>
              <p:nvPr/>
            </p:nvSpPr>
            <p:spPr bwMode="auto">
              <a:xfrm>
                <a:off x="2584" y="1123"/>
                <a:ext cx="2970" cy="714"/>
              </a:xfrm>
              <a:custGeom>
                <a:avLst/>
                <a:gdLst/>
                <a:ahLst/>
                <a:cxnLst>
                  <a:cxn ang="0">
                    <a:pos x="0" y="94"/>
                  </a:cxn>
                  <a:cxn ang="0">
                    <a:pos x="15" y="94"/>
                  </a:cxn>
                  <a:cxn ang="0">
                    <a:pos x="29" y="97"/>
                  </a:cxn>
                  <a:cxn ang="0">
                    <a:pos x="44" y="97"/>
                  </a:cxn>
                  <a:cxn ang="0">
                    <a:pos x="58" y="97"/>
                  </a:cxn>
                  <a:cxn ang="0">
                    <a:pos x="73" y="91"/>
                  </a:cxn>
                  <a:cxn ang="0">
                    <a:pos x="88" y="88"/>
                  </a:cxn>
                  <a:cxn ang="0">
                    <a:pos x="102" y="88"/>
                  </a:cxn>
                  <a:cxn ang="0">
                    <a:pos x="117" y="86"/>
                  </a:cxn>
                  <a:cxn ang="0">
                    <a:pos x="131" y="88"/>
                  </a:cxn>
                  <a:cxn ang="0">
                    <a:pos x="146" y="88"/>
                  </a:cxn>
                  <a:cxn ang="0">
                    <a:pos x="160" y="111"/>
                  </a:cxn>
                  <a:cxn ang="0">
                    <a:pos x="175" y="119"/>
                  </a:cxn>
                  <a:cxn ang="0">
                    <a:pos x="189" y="97"/>
                  </a:cxn>
                  <a:cxn ang="0">
                    <a:pos x="204" y="80"/>
                  </a:cxn>
                  <a:cxn ang="0">
                    <a:pos x="218" y="72"/>
                  </a:cxn>
                  <a:cxn ang="0">
                    <a:pos x="233" y="66"/>
                  </a:cxn>
                  <a:cxn ang="0">
                    <a:pos x="248" y="61"/>
                  </a:cxn>
                  <a:cxn ang="0">
                    <a:pos x="262" y="55"/>
                  </a:cxn>
                  <a:cxn ang="0">
                    <a:pos x="277" y="50"/>
                  </a:cxn>
                  <a:cxn ang="0">
                    <a:pos x="291" y="52"/>
                  </a:cxn>
                  <a:cxn ang="0">
                    <a:pos x="306" y="22"/>
                  </a:cxn>
                  <a:cxn ang="0">
                    <a:pos x="320" y="16"/>
                  </a:cxn>
                  <a:cxn ang="0">
                    <a:pos x="335" y="16"/>
                  </a:cxn>
                  <a:cxn ang="0">
                    <a:pos x="349" y="11"/>
                  </a:cxn>
                  <a:cxn ang="0">
                    <a:pos x="364" y="8"/>
                  </a:cxn>
                  <a:cxn ang="0">
                    <a:pos x="378" y="2"/>
                  </a:cxn>
                  <a:cxn ang="0">
                    <a:pos x="393" y="2"/>
                  </a:cxn>
                  <a:cxn ang="0">
                    <a:pos x="407" y="2"/>
                  </a:cxn>
                  <a:cxn ang="0">
                    <a:pos x="422" y="2"/>
                  </a:cxn>
                  <a:cxn ang="0">
                    <a:pos x="437" y="2"/>
                  </a:cxn>
                  <a:cxn ang="0">
                    <a:pos x="451" y="0"/>
                  </a:cxn>
                  <a:cxn ang="0">
                    <a:pos x="466" y="0"/>
                  </a:cxn>
                  <a:cxn ang="0">
                    <a:pos x="480" y="0"/>
                  </a:cxn>
                  <a:cxn ang="0">
                    <a:pos x="495" y="0"/>
                  </a:cxn>
                </a:cxnLst>
                <a:rect l="0" t="0" r="r" b="b"/>
                <a:pathLst>
                  <a:path w="495" h="119">
                    <a:moveTo>
                      <a:pt x="0" y="94"/>
                    </a:moveTo>
                    <a:lnTo>
                      <a:pt x="15" y="94"/>
                    </a:lnTo>
                    <a:lnTo>
                      <a:pt x="29" y="97"/>
                    </a:lnTo>
                    <a:lnTo>
                      <a:pt x="44" y="97"/>
                    </a:lnTo>
                    <a:lnTo>
                      <a:pt x="58" y="97"/>
                    </a:lnTo>
                    <a:lnTo>
                      <a:pt x="73" y="91"/>
                    </a:lnTo>
                    <a:lnTo>
                      <a:pt x="88" y="88"/>
                    </a:lnTo>
                    <a:lnTo>
                      <a:pt x="102" y="88"/>
                    </a:lnTo>
                    <a:lnTo>
                      <a:pt x="117" y="86"/>
                    </a:lnTo>
                    <a:lnTo>
                      <a:pt x="131" y="88"/>
                    </a:lnTo>
                    <a:lnTo>
                      <a:pt x="146" y="88"/>
                    </a:lnTo>
                    <a:lnTo>
                      <a:pt x="160" y="111"/>
                    </a:lnTo>
                    <a:lnTo>
                      <a:pt x="175" y="119"/>
                    </a:lnTo>
                    <a:lnTo>
                      <a:pt x="189" y="97"/>
                    </a:lnTo>
                    <a:lnTo>
                      <a:pt x="204" y="80"/>
                    </a:lnTo>
                    <a:lnTo>
                      <a:pt x="218" y="72"/>
                    </a:lnTo>
                    <a:lnTo>
                      <a:pt x="233" y="66"/>
                    </a:lnTo>
                    <a:lnTo>
                      <a:pt x="248" y="61"/>
                    </a:lnTo>
                    <a:lnTo>
                      <a:pt x="262" y="55"/>
                    </a:lnTo>
                    <a:lnTo>
                      <a:pt x="277" y="50"/>
                    </a:lnTo>
                    <a:lnTo>
                      <a:pt x="291" y="52"/>
                    </a:lnTo>
                    <a:lnTo>
                      <a:pt x="306" y="22"/>
                    </a:lnTo>
                    <a:lnTo>
                      <a:pt x="320" y="16"/>
                    </a:lnTo>
                    <a:lnTo>
                      <a:pt x="335" y="16"/>
                    </a:lnTo>
                    <a:lnTo>
                      <a:pt x="349" y="11"/>
                    </a:lnTo>
                    <a:lnTo>
                      <a:pt x="364" y="8"/>
                    </a:lnTo>
                    <a:lnTo>
                      <a:pt x="378" y="2"/>
                    </a:lnTo>
                    <a:lnTo>
                      <a:pt x="393" y="2"/>
                    </a:lnTo>
                    <a:lnTo>
                      <a:pt x="407" y="2"/>
                    </a:lnTo>
                    <a:lnTo>
                      <a:pt x="422" y="2"/>
                    </a:lnTo>
                    <a:lnTo>
                      <a:pt x="437" y="2"/>
                    </a:lnTo>
                    <a:lnTo>
                      <a:pt x="451" y="0"/>
                    </a:lnTo>
                    <a:lnTo>
                      <a:pt x="466" y="0"/>
                    </a:lnTo>
                    <a:lnTo>
                      <a:pt x="480" y="0"/>
                    </a:lnTo>
                    <a:lnTo>
                      <a:pt x="495" y="0"/>
                    </a:lnTo>
                  </a:path>
                </a:pathLst>
              </a:custGeom>
              <a:noFill/>
              <a:ln w="9525">
                <a:solidFill>
                  <a:srgbClr val="C0C0C0"/>
                </a:solidFill>
                <a:prstDash val="solid"/>
                <a:round/>
                <a:headEnd/>
                <a:tailEnd/>
              </a:ln>
            </p:spPr>
            <p:txBody>
              <a:bodyPr/>
              <a:lstStyle/>
              <a:p>
                <a:endParaRPr lang="de-DE"/>
              </a:p>
            </p:txBody>
          </p:sp>
          <p:sp>
            <p:nvSpPr>
              <p:cNvPr id="180" name="Freeform 86"/>
              <p:cNvSpPr>
                <a:spLocks/>
              </p:cNvSpPr>
              <p:nvPr/>
            </p:nvSpPr>
            <p:spPr bwMode="auto">
              <a:xfrm>
                <a:off x="1540" y="1237"/>
                <a:ext cx="2790" cy="414"/>
              </a:xfrm>
              <a:custGeom>
                <a:avLst/>
                <a:gdLst/>
                <a:ahLst/>
                <a:cxnLst>
                  <a:cxn ang="0">
                    <a:pos x="0" y="0"/>
                  </a:cxn>
                  <a:cxn ang="0">
                    <a:pos x="14" y="3"/>
                  </a:cxn>
                  <a:cxn ang="0">
                    <a:pos x="29" y="3"/>
                  </a:cxn>
                  <a:cxn ang="0">
                    <a:pos x="43" y="3"/>
                  </a:cxn>
                  <a:cxn ang="0">
                    <a:pos x="58" y="14"/>
                  </a:cxn>
                  <a:cxn ang="0">
                    <a:pos x="72" y="19"/>
                  </a:cxn>
                  <a:cxn ang="0">
                    <a:pos x="87" y="17"/>
                  </a:cxn>
                  <a:cxn ang="0">
                    <a:pos x="102" y="17"/>
                  </a:cxn>
                  <a:cxn ang="0">
                    <a:pos x="116" y="19"/>
                  </a:cxn>
                  <a:cxn ang="0">
                    <a:pos x="131" y="22"/>
                  </a:cxn>
                  <a:cxn ang="0">
                    <a:pos x="145" y="25"/>
                  </a:cxn>
                  <a:cxn ang="0">
                    <a:pos x="160" y="31"/>
                  </a:cxn>
                  <a:cxn ang="0">
                    <a:pos x="174" y="25"/>
                  </a:cxn>
                  <a:cxn ang="0">
                    <a:pos x="189" y="25"/>
                  </a:cxn>
                  <a:cxn ang="0">
                    <a:pos x="203" y="22"/>
                  </a:cxn>
                  <a:cxn ang="0">
                    <a:pos x="218" y="22"/>
                  </a:cxn>
                  <a:cxn ang="0">
                    <a:pos x="232" y="22"/>
                  </a:cxn>
                  <a:cxn ang="0">
                    <a:pos x="247" y="22"/>
                  </a:cxn>
                  <a:cxn ang="0">
                    <a:pos x="262" y="19"/>
                  </a:cxn>
                  <a:cxn ang="0">
                    <a:pos x="276" y="19"/>
                  </a:cxn>
                  <a:cxn ang="0">
                    <a:pos x="291" y="17"/>
                  </a:cxn>
                  <a:cxn ang="0">
                    <a:pos x="305" y="19"/>
                  </a:cxn>
                  <a:cxn ang="0">
                    <a:pos x="320" y="25"/>
                  </a:cxn>
                  <a:cxn ang="0">
                    <a:pos x="334" y="33"/>
                  </a:cxn>
                  <a:cxn ang="0">
                    <a:pos x="349" y="42"/>
                  </a:cxn>
                  <a:cxn ang="0">
                    <a:pos x="363" y="44"/>
                  </a:cxn>
                  <a:cxn ang="0">
                    <a:pos x="378" y="42"/>
                  </a:cxn>
                  <a:cxn ang="0">
                    <a:pos x="392" y="42"/>
                  </a:cxn>
                  <a:cxn ang="0">
                    <a:pos x="407" y="42"/>
                  </a:cxn>
                  <a:cxn ang="0">
                    <a:pos x="422" y="44"/>
                  </a:cxn>
                  <a:cxn ang="0">
                    <a:pos x="436" y="50"/>
                  </a:cxn>
                  <a:cxn ang="0">
                    <a:pos x="451" y="61"/>
                  </a:cxn>
                  <a:cxn ang="0">
                    <a:pos x="465" y="69"/>
                  </a:cxn>
                </a:cxnLst>
                <a:rect l="0" t="0" r="r" b="b"/>
                <a:pathLst>
                  <a:path w="465" h="69">
                    <a:moveTo>
                      <a:pt x="0" y="0"/>
                    </a:moveTo>
                    <a:lnTo>
                      <a:pt x="14" y="3"/>
                    </a:lnTo>
                    <a:lnTo>
                      <a:pt x="29" y="3"/>
                    </a:lnTo>
                    <a:lnTo>
                      <a:pt x="43" y="3"/>
                    </a:lnTo>
                    <a:lnTo>
                      <a:pt x="58" y="14"/>
                    </a:lnTo>
                    <a:lnTo>
                      <a:pt x="72" y="19"/>
                    </a:lnTo>
                    <a:lnTo>
                      <a:pt x="87" y="17"/>
                    </a:lnTo>
                    <a:lnTo>
                      <a:pt x="102" y="17"/>
                    </a:lnTo>
                    <a:lnTo>
                      <a:pt x="116" y="19"/>
                    </a:lnTo>
                    <a:lnTo>
                      <a:pt x="131" y="22"/>
                    </a:lnTo>
                    <a:lnTo>
                      <a:pt x="145" y="25"/>
                    </a:lnTo>
                    <a:lnTo>
                      <a:pt x="160" y="31"/>
                    </a:lnTo>
                    <a:lnTo>
                      <a:pt x="174" y="25"/>
                    </a:lnTo>
                    <a:lnTo>
                      <a:pt x="189" y="25"/>
                    </a:lnTo>
                    <a:lnTo>
                      <a:pt x="203" y="22"/>
                    </a:lnTo>
                    <a:lnTo>
                      <a:pt x="218" y="22"/>
                    </a:lnTo>
                    <a:lnTo>
                      <a:pt x="232" y="22"/>
                    </a:lnTo>
                    <a:lnTo>
                      <a:pt x="247" y="22"/>
                    </a:lnTo>
                    <a:lnTo>
                      <a:pt x="262" y="19"/>
                    </a:lnTo>
                    <a:lnTo>
                      <a:pt x="276" y="19"/>
                    </a:lnTo>
                    <a:lnTo>
                      <a:pt x="291" y="17"/>
                    </a:lnTo>
                    <a:lnTo>
                      <a:pt x="305" y="19"/>
                    </a:lnTo>
                    <a:lnTo>
                      <a:pt x="320" y="25"/>
                    </a:lnTo>
                    <a:lnTo>
                      <a:pt x="334" y="33"/>
                    </a:lnTo>
                    <a:lnTo>
                      <a:pt x="349" y="42"/>
                    </a:lnTo>
                    <a:lnTo>
                      <a:pt x="363" y="44"/>
                    </a:lnTo>
                    <a:lnTo>
                      <a:pt x="378" y="42"/>
                    </a:lnTo>
                    <a:lnTo>
                      <a:pt x="392" y="42"/>
                    </a:lnTo>
                    <a:lnTo>
                      <a:pt x="407" y="42"/>
                    </a:lnTo>
                    <a:lnTo>
                      <a:pt x="422" y="44"/>
                    </a:lnTo>
                    <a:lnTo>
                      <a:pt x="436" y="50"/>
                    </a:lnTo>
                    <a:lnTo>
                      <a:pt x="451" y="61"/>
                    </a:lnTo>
                    <a:lnTo>
                      <a:pt x="465" y="69"/>
                    </a:lnTo>
                  </a:path>
                </a:pathLst>
              </a:custGeom>
              <a:noFill/>
              <a:ln w="9525">
                <a:solidFill>
                  <a:srgbClr val="C0C0C0"/>
                </a:solidFill>
                <a:prstDash val="solid"/>
                <a:round/>
                <a:headEnd/>
                <a:tailEnd/>
              </a:ln>
            </p:spPr>
            <p:txBody>
              <a:bodyPr/>
              <a:lstStyle/>
              <a:p>
                <a:endParaRPr lang="de-DE"/>
              </a:p>
            </p:txBody>
          </p:sp>
          <p:sp>
            <p:nvSpPr>
              <p:cNvPr id="181" name="Freeform 87"/>
              <p:cNvSpPr>
                <a:spLocks/>
              </p:cNvSpPr>
              <p:nvPr/>
            </p:nvSpPr>
            <p:spPr bwMode="auto">
              <a:xfrm>
                <a:off x="3634" y="2221"/>
                <a:ext cx="1044" cy="786"/>
              </a:xfrm>
              <a:custGeom>
                <a:avLst/>
                <a:gdLst/>
                <a:ahLst/>
                <a:cxnLst>
                  <a:cxn ang="0">
                    <a:pos x="0" y="0"/>
                  </a:cxn>
                  <a:cxn ang="0">
                    <a:pos x="14" y="11"/>
                  </a:cxn>
                  <a:cxn ang="0">
                    <a:pos x="29" y="25"/>
                  </a:cxn>
                  <a:cxn ang="0">
                    <a:pos x="43" y="44"/>
                  </a:cxn>
                  <a:cxn ang="0">
                    <a:pos x="58" y="42"/>
                  </a:cxn>
                  <a:cxn ang="0">
                    <a:pos x="73" y="47"/>
                  </a:cxn>
                  <a:cxn ang="0">
                    <a:pos x="87" y="53"/>
                  </a:cxn>
                  <a:cxn ang="0">
                    <a:pos x="102" y="31"/>
                  </a:cxn>
                  <a:cxn ang="0">
                    <a:pos x="116" y="50"/>
                  </a:cxn>
                  <a:cxn ang="0">
                    <a:pos x="131" y="103"/>
                  </a:cxn>
                  <a:cxn ang="0">
                    <a:pos x="145" y="111"/>
                  </a:cxn>
                  <a:cxn ang="0">
                    <a:pos x="160" y="131"/>
                  </a:cxn>
                  <a:cxn ang="0">
                    <a:pos x="174" y="122"/>
                  </a:cxn>
                </a:cxnLst>
                <a:rect l="0" t="0" r="r" b="b"/>
                <a:pathLst>
                  <a:path w="174" h="131">
                    <a:moveTo>
                      <a:pt x="0" y="0"/>
                    </a:moveTo>
                    <a:lnTo>
                      <a:pt x="14" y="11"/>
                    </a:lnTo>
                    <a:lnTo>
                      <a:pt x="29" y="25"/>
                    </a:lnTo>
                    <a:lnTo>
                      <a:pt x="43" y="44"/>
                    </a:lnTo>
                    <a:lnTo>
                      <a:pt x="58" y="42"/>
                    </a:lnTo>
                    <a:lnTo>
                      <a:pt x="73" y="47"/>
                    </a:lnTo>
                    <a:lnTo>
                      <a:pt x="87" y="53"/>
                    </a:lnTo>
                    <a:lnTo>
                      <a:pt x="102" y="31"/>
                    </a:lnTo>
                    <a:lnTo>
                      <a:pt x="116" y="50"/>
                    </a:lnTo>
                    <a:lnTo>
                      <a:pt x="131" y="103"/>
                    </a:lnTo>
                    <a:lnTo>
                      <a:pt x="145" y="111"/>
                    </a:lnTo>
                    <a:lnTo>
                      <a:pt x="160" y="131"/>
                    </a:lnTo>
                    <a:lnTo>
                      <a:pt x="174" y="122"/>
                    </a:lnTo>
                  </a:path>
                </a:pathLst>
              </a:custGeom>
              <a:noFill/>
              <a:ln w="9525">
                <a:solidFill>
                  <a:srgbClr val="C0C0C0"/>
                </a:solidFill>
                <a:prstDash val="solid"/>
                <a:round/>
                <a:headEnd/>
                <a:tailEnd/>
              </a:ln>
            </p:spPr>
            <p:txBody>
              <a:bodyPr/>
              <a:lstStyle/>
              <a:p>
                <a:endParaRPr lang="de-DE"/>
              </a:p>
            </p:txBody>
          </p:sp>
          <p:sp>
            <p:nvSpPr>
              <p:cNvPr id="182" name="Freeform 88"/>
              <p:cNvSpPr>
                <a:spLocks/>
              </p:cNvSpPr>
              <p:nvPr/>
            </p:nvSpPr>
            <p:spPr bwMode="auto">
              <a:xfrm>
                <a:off x="4072" y="2407"/>
                <a:ext cx="522" cy="180"/>
              </a:xfrm>
              <a:custGeom>
                <a:avLst/>
                <a:gdLst/>
                <a:ahLst/>
                <a:cxnLst>
                  <a:cxn ang="0">
                    <a:pos x="0" y="11"/>
                  </a:cxn>
                  <a:cxn ang="0">
                    <a:pos x="14" y="0"/>
                  </a:cxn>
                  <a:cxn ang="0">
                    <a:pos x="29" y="5"/>
                  </a:cxn>
                  <a:cxn ang="0">
                    <a:pos x="43" y="8"/>
                  </a:cxn>
                  <a:cxn ang="0">
                    <a:pos x="58" y="25"/>
                  </a:cxn>
                  <a:cxn ang="0">
                    <a:pos x="72" y="30"/>
                  </a:cxn>
                  <a:cxn ang="0">
                    <a:pos x="87" y="30"/>
                  </a:cxn>
                </a:cxnLst>
                <a:rect l="0" t="0" r="r" b="b"/>
                <a:pathLst>
                  <a:path w="87" h="30">
                    <a:moveTo>
                      <a:pt x="0" y="11"/>
                    </a:moveTo>
                    <a:lnTo>
                      <a:pt x="14" y="0"/>
                    </a:lnTo>
                    <a:lnTo>
                      <a:pt x="29" y="5"/>
                    </a:lnTo>
                    <a:lnTo>
                      <a:pt x="43" y="8"/>
                    </a:lnTo>
                    <a:lnTo>
                      <a:pt x="58" y="25"/>
                    </a:lnTo>
                    <a:lnTo>
                      <a:pt x="72" y="30"/>
                    </a:lnTo>
                    <a:lnTo>
                      <a:pt x="87" y="30"/>
                    </a:lnTo>
                  </a:path>
                </a:pathLst>
              </a:custGeom>
              <a:noFill/>
              <a:ln w="9525">
                <a:solidFill>
                  <a:srgbClr val="C0C0C0"/>
                </a:solidFill>
                <a:prstDash val="solid"/>
                <a:round/>
                <a:headEnd/>
                <a:tailEnd/>
              </a:ln>
            </p:spPr>
            <p:txBody>
              <a:bodyPr/>
              <a:lstStyle/>
              <a:p>
                <a:endParaRPr lang="de-DE"/>
              </a:p>
            </p:txBody>
          </p:sp>
          <p:sp>
            <p:nvSpPr>
              <p:cNvPr id="183" name="Freeform 89"/>
              <p:cNvSpPr>
                <a:spLocks/>
              </p:cNvSpPr>
              <p:nvPr/>
            </p:nvSpPr>
            <p:spPr bwMode="auto">
              <a:xfrm>
                <a:off x="3112" y="1405"/>
                <a:ext cx="2442" cy="384"/>
              </a:xfrm>
              <a:custGeom>
                <a:avLst/>
                <a:gdLst/>
                <a:ahLst/>
                <a:cxnLst>
                  <a:cxn ang="0">
                    <a:pos x="0" y="5"/>
                  </a:cxn>
                  <a:cxn ang="0">
                    <a:pos x="14" y="3"/>
                  </a:cxn>
                  <a:cxn ang="0">
                    <a:pos x="29" y="5"/>
                  </a:cxn>
                  <a:cxn ang="0">
                    <a:pos x="43" y="5"/>
                  </a:cxn>
                  <a:cxn ang="0">
                    <a:pos x="58" y="0"/>
                  </a:cxn>
                  <a:cxn ang="0">
                    <a:pos x="72" y="11"/>
                  </a:cxn>
                  <a:cxn ang="0">
                    <a:pos x="87" y="19"/>
                  </a:cxn>
                  <a:cxn ang="0">
                    <a:pos x="101" y="33"/>
                  </a:cxn>
                  <a:cxn ang="0">
                    <a:pos x="116" y="44"/>
                  </a:cxn>
                  <a:cxn ang="0">
                    <a:pos x="130" y="44"/>
                  </a:cxn>
                  <a:cxn ang="0">
                    <a:pos x="145" y="44"/>
                  </a:cxn>
                  <a:cxn ang="0">
                    <a:pos x="160" y="41"/>
                  </a:cxn>
                  <a:cxn ang="0">
                    <a:pos x="174" y="36"/>
                  </a:cxn>
                  <a:cxn ang="0">
                    <a:pos x="189" y="39"/>
                  </a:cxn>
                  <a:cxn ang="0">
                    <a:pos x="203" y="30"/>
                  </a:cxn>
                  <a:cxn ang="0">
                    <a:pos x="218" y="39"/>
                  </a:cxn>
                  <a:cxn ang="0">
                    <a:pos x="232" y="41"/>
                  </a:cxn>
                  <a:cxn ang="0">
                    <a:pos x="247" y="28"/>
                  </a:cxn>
                  <a:cxn ang="0">
                    <a:pos x="261" y="25"/>
                  </a:cxn>
                  <a:cxn ang="0">
                    <a:pos x="276" y="33"/>
                  </a:cxn>
                  <a:cxn ang="0">
                    <a:pos x="290" y="22"/>
                  </a:cxn>
                  <a:cxn ang="0">
                    <a:pos x="305" y="25"/>
                  </a:cxn>
                  <a:cxn ang="0">
                    <a:pos x="319" y="25"/>
                  </a:cxn>
                  <a:cxn ang="0">
                    <a:pos x="334" y="33"/>
                  </a:cxn>
                  <a:cxn ang="0">
                    <a:pos x="349" y="36"/>
                  </a:cxn>
                  <a:cxn ang="0">
                    <a:pos x="363" y="28"/>
                  </a:cxn>
                  <a:cxn ang="0">
                    <a:pos x="378" y="25"/>
                  </a:cxn>
                  <a:cxn ang="0">
                    <a:pos x="392" y="19"/>
                  </a:cxn>
                  <a:cxn ang="0">
                    <a:pos x="407" y="64"/>
                  </a:cxn>
                </a:cxnLst>
                <a:rect l="0" t="0" r="r" b="b"/>
                <a:pathLst>
                  <a:path w="407" h="64">
                    <a:moveTo>
                      <a:pt x="0" y="5"/>
                    </a:moveTo>
                    <a:lnTo>
                      <a:pt x="14" y="3"/>
                    </a:lnTo>
                    <a:lnTo>
                      <a:pt x="29" y="5"/>
                    </a:lnTo>
                    <a:lnTo>
                      <a:pt x="43" y="5"/>
                    </a:lnTo>
                    <a:lnTo>
                      <a:pt x="58" y="0"/>
                    </a:lnTo>
                    <a:lnTo>
                      <a:pt x="72" y="11"/>
                    </a:lnTo>
                    <a:lnTo>
                      <a:pt x="87" y="19"/>
                    </a:lnTo>
                    <a:lnTo>
                      <a:pt x="101" y="33"/>
                    </a:lnTo>
                    <a:lnTo>
                      <a:pt x="116" y="44"/>
                    </a:lnTo>
                    <a:lnTo>
                      <a:pt x="130" y="44"/>
                    </a:lnTo>
                    <a:lnTo>
                      <a:pt x="145" y="44"/>
                    </a:lnTo>
                    <a:lnTo>
                      <a:pt x="160" y="41"/>
                    </a:lnTo>
                    <a:lnTo>
                      <a:pt x="174" y="36"/>
                    </a:lnTo>
                    <a:lnTo>
                      <a:pt x="189" y="39"/>
                    </a:lnTo>
                    <a:lnTo>
                      <a:pt x="203" y="30"/>
                    </a:lnTo>
                    <a:lnTo>
                      <a:pt x="218" y="39"/>
                    </a:lnTo>
                    <a:lnTo>
                      <a:pt x="232" y="41"/>
                    </a:lnTo>
                    <a:lnTo>
                      <a:pt x="247" y="28"/>
                    </a:lnTo>
                    <a:lnTo>
                      <a:pt x="261" y="25"/>
                    </a:lnTo>
                    <a:lnTo>
                      <a:pt x="276" y="33"/>
                    </a:lnTo>
                    <a:lnTo>
                      <a:pt x="290" y="22"/>
                    </a:lnTo>
                    <a:lnTo>
                      <a:pt x="305" y="25"/>
                    </a:lnTo>
                    <a:lnTo>
                      <a:pt x="319" y="25"/>
                    </a:lnTo>
                    <a:lnTo>
                      <a:pt x="334" y="33"/>
                    </a:lnTo>
                    <a:lnTo>
                      <a:pt x="349" y="36"/>
                    </a:lnTo>
                    <a:lnTo>
                      <a:pt x="363" y="28"/>
                    </a:lnTo>
                    <a:lnTo>
                      <a:pt x="378" y="25"/>
                    </a:lnTo>
                    <a:lnTo>
                      <a:pt x="392" y="19"/>
                    </a:lnTo>
                    <a:lnTo>
                      <a:pt x="407" y="64"/>
                    </a:lnTo>
                  </a:path>
                </a:pathLst>
              </a:custGeom>
              <a:noFill/>
              <a:ln w="9525">
                <a:solidFill>
                  <a:srgbClr val="C0C0C0"/>
                </a:solidFill>
                <a:prstDash val="solid"/>
                <a:round/>
                <a:headEnd/>
                <a:tailEnd/>
              </a:ln>
            </p:spPr>
            <p:txBody>
              <a:bodyPr/>
              <a:lstStyle/>
              <a:p>
                <a:endParaRPr lang="de-DE"/>
              </a:p>
            </p:txBody>
          </p:sp>
          <p:sp>
            <p:nvSpPr>
              <p:cNvPr id="184" name="Freeform 90"/>
              <p:cNvSpPr>
                <a:spLocks/>
              </p:cNvSpPr>
              <p:nvPr/>
            </p:nvSpPr>
            <p:spPr bwMode="auto">
              <a:xfrm>
                <a:off x="4678" y="2353"/>
                <a:ext cx="876" cy="552"/>
              </a:xfrm>
              <a:custGeom>
                <a:avLst/>
                <a:gdLst/>
                <a:ahLst/>
                <a:cxnLst>
                  <a:cxn ang="0">
                    <a:pos x="0" y="92"/>
                  </a:cxn>
                  <a:cxn ang="0">
                    <a:pos x="15" y="84"/>
                  </a:cxn>
                  <a:cxn ang="0">
                    <a:pos x="29" y="53"/>
                  </a:cxn>
                  <a:cxn ang="0">
                    <a:pos x="44" y="22"/>
                  </a:cxn>
                  <a:cxn ang="0">
                    <a:pos x="58" y="31"/>
                  </a:cxn>
                  <a:cxn ang="0">
                    <a:pos x="73" y="42"/>
                  </a:cxn>
                  <a:cxn ang="0">
                    <a:pos x="88" y="42"/>
                  </a:cxn>
                  <a:cxn ang="0">
                    <a:pos x="102" y="39"/>
                  </a:cxn>
                  <a:cxn ang="0">
                    <a:pos x="117" y="17"/>
                  </a:cxn>
                  <a:cxn ang="0">
                    <a:pos x="131" y="3"/>
                  </a:cxn>
                  <a:cxn ang="0">
                    <a:pos x="146" y="0"/>
                  </a:cxn>
                </a:cxnLst>
                <a:rect l="0" t="0" r="r" b="b"/>
                <a:pathLst>
                  <a:path w="146" h="92">
                    <a:moveTo>
                      <a:pt x="0" y="92"/>
                    </a:moveTo>
                    <a:lnTo>
                      <a:pt x="15" y="84"/>
                    </a:lnTo>
                    <a:lnTo>
                      <a:pt x="29" y="53"/>
                    </a:lnTo>
                    <a:lnTo>
                      <a:pt x="44" y="22"/>
                    </a:lnTo>
                    <a:lnTo>
                      <a:pt x="58" y="31"/>
                    </a:lnTo>
                    <a:lnTo>
                      <a:pt x="73" y="42"/>
                    </a:lnTo>
                    <a:lnTo>
                      <a:pt x="88" y="42"/>
                    </a:lnTo>
                    <a:lnTo>
                      <a:pt x="102" y="39"/>
                    </a:lnTo>
                    <a:lnTo>
                      <a:pt x="117" y="17"/>
                    </a:lnTo>
                    <a:lnTo>
                      <a:pt x="131" y="3"/>
                    </a:lnTo>
                    <a:lnTo>
                      <a:pt x="146" y="0"/>
                    </a:lnTo>
                  </a:path>
                </a:pathLst>
              </a:custGeom>
              <a:noFill/>
              <a:ln w="9525">
                <a:solidFill>
                  <a:srgbClr val="C0C0C0"/>
                </a:solidFill>
                <a:prstDash val="solid"/>
                <a:round/>
                <a:headEnd/>
                <a:tailEnd/>
              </a:ln>
            </p:spPr>
            <p:txBody>
              <a:bodyPr/>
              <a:lstStyle/>
              <a:p>
                <a:endParaRPr lang="de-DE"/>
              </a:p>
            </p:txBody>
          </p:sp>
          <p:sp>
            <p:nvSpPr>
              <p:cNvPr id="185" name="Freeform 91"/>
              <p:cNvSpPr>
                <a:spLocks/>
              </p:cNvSpPr>
              <p:nvPr/>
            </p:nvSpPr>
            <p:spPr bwMode="auto">
              <a:xfrm>
                <a:off x="4330" y="2569"/>
                <a:ext cx="1224" cy="438"/>
              </a:xfrm>
              <a:custGeom>
                <a:avLst/>
                <a:gdLst/>
                <a:ahLst/>
                <a:cxnLst>
                  <a:cxn ang="0">
                    <a:pos x="0" y="36"/>
                  </a:cxn>
                  <a:cxn ang="0">
                    <a:pos x="15" y="61"/>
                  </a:cxn>
                  <a:cxn ang="0">
                    <a:pos x="29" y="67"/>
                  </a:cxn>
                  <a:cxn ang="0">
                    <a:pos x="44" y="64"/>
                  </a:cxn>
                  <a:cxn ang="0">
                    <a:pos x="58" y="73"/>
                  </a:cxn>
                  <a:cxn ang="0">
                    <a:pos x="73" y="56"/>
                  </a:cxn>
                  <a:cxn ang="0">
                    <a:pos x="87" y="56"/>
                  </a:cxn>
                  <a:cxn ang="0">
                    <a:pos x="102" y="28"/>
                  </a:cxn>
                  <a:cxn ang="0">
                    <a:pos x="116" y="25"/>
                  </a:cxn>
                  <a:cxn ang="0">
                    <a:pos x="131" y="42"/>
                  </a:cxn>
                  <a:cxn ang="0">
                    <a:pos x="146" y="36"/>
                  </a:cxn>
                  <a:cxn ang="0">
                    <a:pos x="160" y="34"/>
                  </a:cxn>
                  <a:cxn ang="0">
                    <a:pos x="175" y="25"/>
                  </a:cxn>
                  <a:cxn ang="0">
                    <a:pos x="189" y="14"/>
                  </a:cxn>
                  <a:cxn ang="0">
                    <a:pos x="204" y="0"/>
                  </a:cxn>
                </a:cxnLst>
                <a:rect l="0" t="0" r="r" b="b"/>
                <a:pathLst>
                  <a:path w="204" h="73">
                    <a:moveTo>
                      <a:pt x="0" y="36"/>
                    </a:moveTo>
                    <a:lnTo>
                      <a:pt x="15" y="61"/>
                    </a:lnTo>
                    <a:lnTo>
                      <a:pt x="29" y="67"/>
                    </a:lnTo>
                    <a:lnTo>
                      <a:pt x="44" y="64"/>
                    </a:lnTo>
                    <a:lnTo>
                      <a:pt x="58" y="73"/>
                    </a:lnTo>
                    <a:lnTo>
                      <a:pt x="73" y="56"/>
                    </a:lnTo>
                    <a:lnTo>
                      <a:pt x="87" y="56"/>
                    </a:lnTo>
                    <a:lnTo>
                      <a:pt x="102" y="28"/>
                    </a:lnTo>
                    <a:lnTo>
                      <a:pt x="116" y="25"/>
                    </a:lnTo>
                    <a:lnTo>
                      <a:pt x="131" y="42"/>
                    </a:lnTo>
                    <a:lnTo>
                      <a:pt x="146" y="36"/>
                    </a:lnTo>
                    <a:lnTo>
                      <a:pt x="160" y="34"/>
                    </a:lnTo>
                    <a:lnTo>
                      <a:pt x="175" y="25"/>
                    </a:lnTo>
                    <a:lnTo>
                      <a:pt x="189" y="14"/>
                    </a:lnTo>
                    <a:lnTo>
                      <a:pt x="204" y="0"/>
                    </a:lnTo>
                  </a:path>
                </a:pathLst>
              </a:custGeom>
              <a:noFill/>
              <a:ln w="9525">
                <a:solidFill>
                  <a:srgbClr val="C0C0C0"/>
                </a:solidFill>
                <a:prstDash val="solid"/>
                <a:round/>
                <a:headEnd/>
                <a:tailEnd/>
              </a:ln>
            </p:spPr>
            <p:txBody>
              <a:bodyPr/>
              <a:lstStyle/>
              <a:p>
                <a:endParaRPr lang="de-DE"/>
              </a:p>
            </p:txBody>
          </p:sp>
          <p:sp>
            <p:nvSpPr>
              <p:cNvPr id="186" name="Freeform 92"/>
              <p:cNvSpPr>
                <a:spLocks/>
              </p:cNvSpPr>
              <p:nvPr/>
            </p:nvSpPr>
            <p:spPr bwMode="auto">
              <a:xfrm>
                <a:off x="3808" y="1801"/>
                <a:ext cx="1044" cy="318"/>
              </a:xfrm>
              <a:custGeom>
                <a:avLst/>
                <a:gdLst/>
                <a:ahLst/>
                <a:cxnLst>
                  <a:cxn ang="0">
                    <a:pos x="0" y="9"/>
                  </a:cxn>
                  <a:cxn ang="0">
                    <a:pos x="14" y="14"/>
                  </a:cxn>
                  <a:cxn ang="0">
                    <a:pos x="29" y="12"/>
                  </a:cxn>
                  <a:cxn ang="0">
                    <a:pos x="44" y="20"/>
                  </a:cxn>
                  <a:cxn ang="0">
                    <a:pos x="58" y="17"/>
                  </a:cxn>
                  <a:cxn ang="0">
                    <a:pos x="73" y="0"/>
                  </a:cxn>
                  <a:cxn ang="0">
                    <a:pos x="87" y="6"/>
                  </a:cxn>
                  <a:cxn ang="0">
                    <a:pos x="102" y="14"/>
                  </a:cxn>
                  <a:cxn ang="0">
                    <a:pos x="116" y="25"/>
                  </a:cxn>
                  <a:cxn ang="0">
                    <a:pos x="131" y="50"/>
                  </a:cxn>
                  <a:cxn ang="0">
                    <a:pos x="145" y="50"/>
                  </a:cxn>
                  <a:cxn ang="0">
                    <a:pos x="160" y="53"/>
                  </a:cxn>
                  <a:cxn ang="0">
                    <a:pos x="174" y="28"/>
                  </a:cxn>
                </a:cxnLst>
                <a:rect l="0" t="0" r="r" b="b"/>
                <a:pathLst>
                  <a:path w="174" h="53">
                    <a:moveTo>
                      <a:pt x="0" y="9"/>
                    </a:moveTo>
                    <a:lnTo>
                      <a:pt x="14" y="14"/>
                    </a:lnTo>
                    <a:lnTo>
                      <a:pt x="29" y="12"/>
                    </a:lnTo>
                    <a:lnTo>
                      <a:pt x="44" y="20"/>
                    </a:lnTo>
                    <a:lnTo>
                      <a:pt x="58" y="17"/>
                    </a:lnTo>
                    <a:lnTo>
                      <a:pt x="73" y="0"/>
                    </a:lnTo>
                    <a:lnTo>
                      <a:pt x="87" y="6"/>
                    </a:lnTo>
                    <a:lnTo>
                      <a:pt x="102" y="14"/>
                    </a:lnTo>
                    <a:lnTo>
                      <a:pt x="116" y="25"/>
                    </a:lnTo>
                    <a:lnTo>
                      <a:pt x="131" y="50"/>
                    </a:lnTo>
                    <a:lnTo>
                      <a:pt x="145" y="50"/>
                    </a:lnTo>
                    <a:lnTo>
                      <a:pt x="160" y="53"/>
                    </a:lnTo>
                    <a:lnTo>
                      <a:pt x="174" y="28"/>
                    </a:lnTo>
                  </a:path>
                </a:pathLst>
              </a:custGeom>
              <a:noFill/>
              <a:ln w="9525">
                <a:solidFill>
                  <a:srgbClr val="C0C0C0"/>
                </a:solidFill>
                <a:prstDash val="solid"/>
                <a:round/>
                <a:headEnd/>
                <a:tailEnd/>
              </a:ln>
            </p:spPr>
            <p:txBody>
              <a:bodyPr/>
              <a:lstStyle/>
              <a:p>
                <a:endParaRPr lang="de-DE"/>
              </a:p>
            </p:txBody>
          </p:sp>
          <p:sp>
            <p:nvSpPr>
              <p:cNvPr id="187" name="Freeform 93"/>
              <p:cNvSpPr>
                <a:spLocks/>
              </p:cNvSpPr>
              <p:nvPr/>
            </p:nvSpPr>
            <p:spPr bwMode="auto">
              <a:xfrm>
                <a:off x="2500" y="1651"/>
                <a:ext cx="2526" cy="1272"/>
              </a:xfrm>
              <a:custGeom>
                <a:avLst/>
                <a:gdLst/>
                <a:ahLst/>
                <a:cxnLst>
                  <a:cxn ang="0">
                    <a:pos x="0" y="0"/>
                  </a:cxn>
                  <a:cxn ang="0">
                    <a:pos x="14" y="9"/>
                  </a:cxn>
                  <a:cxn ang="0">
                    <a:pos x="29" y="9"/>
                  </a:cxn>
                  <a:cxn ang="0">
                    <a:pos x="43" y="12"/>
                  </a:cxn>
                  <a:cxn ang="0">
                    <a:pos x="58" y="12"/>
                  </a:cxn>
                  <a:cxn ang="0">
                    <a:pos x="72" y="12"/>
                  </a:cxn>
                  <a:cxn ang="0">
                    <a:pos x="87" y="14"/>
                  </a:cxn>
                  <a:cxn ang="0">
                    <a:pos x="102" y="17"/>
                  </a:cxn>
                  <a:cxn ang="0">
                    <a:pos x="116" y="23"/>
                  </a:cxn>
                  <a:cxn ang="0">
                    <a:pos x="145" y="45"/>
                  </a:cxn>
                  <a:cxn ang="0">
                    <a:pos x="160" y="50"/>
                  </a:cxn>
                  <a:cxn ang="0">
                    <a:pos x="174" y="95"/>
                  </a:cxn>
                  <a:cxn ang="0">
                    <a:pos x="189" y="101"/>
                  </a:cxn>
                  <a:cxn ang="0">
                    <a:pos x="203" y="109"/>
                  </a:cxn>
                  <a:cxn ang="0">
                    <a:pos x="218" y="128"/>
                  </a:cxn>
                  <a:cxn ang="0">
                    <a:pos x="232" y="142"/>
                  </a:cxn>
                  <a:cxn ang="0">
                    <a:pos x="247" y="145"/>
                  </a:cxn>
                  <a:cxn ang="0">
                    <a:pos x="262" y="151"/>
                  </a:cxn>
                  <a:cxn ang="0">
                    <a:pos x="276" y="159"/>
                  </a:cxn>
                  <a:cxn ang="0">
                    <a:pos x="291" y="170"/>
                  </a:cxn>
                  <a:cxn ang="0">
                    <a:pos x="305" y="187"/>
                  </a:cxn>
                  <a:cxn ang="0">
                    <a:pos x="320" y="203"/>
                  </a:cxn>
                  <a:cxn ang="0">
                    <a:pos x="334" y="212"/>
                  </a:cxn>
                  <a:cxn ang="0">
                    <a:pos x="349" y="209"/>
                  </a:cxn>
                  <a:cxn ang="0">
                    <a:pos x="363" y="192"/>
                  </a:cxn>
                  <a:cxn ang="0">
                    <a:pos x="378" y="184"/>
                  </a:cxn>
                  <a:cxn ang="0">
                    <a:pos x="392" y="114"/>
                  </a:cxn>
                  <a:cxn ang="0">
                    <a:pos x="407" y="34"/>
                  </a:cxn>
                  <a:cxn ang="0">
                    <a:pos x="421" y="45"/>
                  </a:cxn>
                </a:cxnLst>
                <a:rect l="0" t="0" r="r" b="b"/>
                <a:pathLst>
                  <a:path w="421" h="212">
                    <a:moveTo>
                      <a:pt x="0" y="0"/>
                    </a:moveTo>
                    <a:lnTo>
                      <a:pt x="14" y="9"/>
                    </a:lnTo>
                    <a:lnTo>
                      <a:pt x="29" y="9"/>
                    </a:lnTo>
                    <a:lnTo>
                      <a:pt x="43" y="12"/>
                    </a:lnTo>
                    <a:lnTo>
                      <a:pt x="58" y="12"/>
                    </a:lnTo>
                    <a:lnTo>
                      <a:pt x="72" y="12"/>
                    </a:lnTo>
                    <a:lnTo>
                      <a:pt x="87" y="14"/>
                    </a:lnTo>
                    <a:lnTo>
                      <a:pt x="102" y="17"/>
                    </a:lnTo>
                    <a:lnTo>
                      <a:pt x="116" y="23"/>
                    </a:lnTo>
                    <a:lnTo>
                      <a:pt x="145" y="45"/>
                    </a:lnTo>
                    <a:lnTo>
                      <a:pt x="160" y="50"/>
                    </a:lnTo>
                    <a:lnTo>
                      <a:pt x="174" y="95"/>
                    </a:lnTo>
                    <a:lnTo>
                      <a:pt x="189" y="101"/>
                    </a:lnTo>
                    <a:lnTo>
                      <a:pt x="203" y="109"/>
                    </a:lnTo>
                    <a:lnTo>
                      <a:pt x="218" y="128"/>
                    </a:lnTo>
                    <a:lnTo>
                      <a:pt x="232" y="142"/>
                    </a:lnTo>
                    <a:lnTo>
                      <a:pt x="247" y="145"/>
                    </a:lnTo>
                    <a:lnTo>
                      <a:pt x="262" y="151"/>
                    </a:lnTo>
                    <a:lnTo>
                      <a:pt x="276" y="159"/>
                    </a:lnTo>
                    <a:lnTo>
                      <a:pt x="291" y="170"/>
                    </a:lnTo>
                    <a:lnTo>
                      <a:pt x="305" y="187"/>
                    </a:lnTo>
                    <a:lnTo>
                      <a:pt x="320" y="203"/>
                    </a:lnTo>
                    <a:lnTo>
                      <a:pt x="334" y="212"/>
                    </a:lnTo>
                    <a:lnTo>
                      <a:pt x="349" y="209"/>
                    </a:lnTo>
                    <a:lnTo>
                      <a:pt x="363" y="192"/>
                    </a:lnTo>
                    <a:lnTo>
                      <a:pt x="378" y="184"/>
                    </a:lnTo>
                    <a:lnTo>
                      <a:pt x="392" y="114"/>
                    </a:lnTo>
                    <a:lnTo>
                      <a:pt x="407" y="34"/>
                    </a:lnTo>
                    <a:lnTo>
                      <a:pt x="421" y="45"/>
                    </a:lnTo>
                  </a:path>
                </a:pathLst>
              </a:custGeom>
              <a:noFill/>
              <a:ln w="9525">
                <a:solidFill>
                  <a:srgbClr val="C0C0C0"/>
                </a:solidFill>
                <a:prstDash val="solid"/>
                <a:round/>
                <a:headEnd/>
                <a:tailEnd/>
              </a:ln>
            </p:spPr>
            <p:txBody>
              <a:bodyPr/>
              <a:lstStyle/>
              <a:p>
                <a:endParaRPr lang="de-DE"/>
              </a:p>
            </p:txBody>
          </p:sp>
          <p:sp>
            <p:nvSpPr>
              <p:cNvPr id="188" name="Freeform 94"/>
              <p:cNvSpPr>
                <a:spLocks/>
              </p:cNvSpPr>
              <p:nvPr/>
            </p:nvSpPr>
            <p:spPr bwMode="auto">
              <a:xfrm>
                <a:off x="4768" y="1987"/>
                <a:ext cx="786" cy="618"/>
              </a:xfrm>
              <a:custGeom>
                <a:avLst/>
                <a:gdLst/>
                <a:ahLst/>
                <a:cxnLst>
                  <a:cxn ang="0">
                    <a:pos x="0" y="103"/>
                  </a:cxn>
                  <a:cxn ang="0">
                    <a:pos x="14" y="86"/>
                  </a:cxn>
                  <a:cxn ang="0">
                    <a:pos x="29" y="58"/>
                  </a:cxn>
                  <a:cxn ang="0">
                    <a:pos x="43" y="53"/>
                  </a:cxn>
                  <a:cxn ang="0">
                    <a:pos x="58" y="61"/>
                  </a:cxn>
                  <a:cxn ang="0">
                    <a:pos x="73" y="61"/>
                  </a:cxn>
                  <a:cxn ang="0">
                    <a:pos x="87" y="56"/>
                  </a:cxn>
                  <a:cxn ang="0">
                    <a:pos x="102" y="45"/>
                  </a:cxn>
                  <a:cxn ang="0">
                    <a:pos x="116" y="22"/>
                  </a:cxn>
                  <a:cxn ang="0">
                    <a:pos x="131" y="0"/>
                  </a:cxn>
                </a:cxnLst>
                <a:rect l="0" t="0" r="r" b="b"/>
                <a:pathLst>
                  <a:path w="131" h="103">
                    <a:moveTo>
                      <a:pt x="0" y="103"/>
                    </a:moveTo>
                    <a:lnTo>
                      <a:pt x="14" y="86"/>
                    </a:lnTo>
                    <a:lnTo>
                      <a:pt x="29" y="58"/>
                    </a:lnTo>
                    <a:lnTo>
                      <a:pt x="43" y="53"/>
                    </a:lnTo>
                    <a:lnTo>
                      <a:pt x="58" y="61"/>
                    </a:lnTo>
                    <a:lnTo>
                      <a:pt x="73" y="61"/>
                    </a:lnTo>
                    <a:lnTo>
                      <a:pt x="87" y="56"/>
                    </a:lnTo>
                    <a:lnTo>
                      <a:pt x="102" y="45"/>
                    </a:lnTo>
                    <a:lnTo>
                      <a:pt x="116" y="22"/>
                    </a:lnTo>
                    <a:lnTo>
                      <a:pt x="131" y="0"/>
                    </a:lnTo>
                  </a:path>
                </a:pathLst>
              </a:custGeom>
              <a:noFill/>
              <a:ln w="9525">
                <a:solidFill>
                  <a:srgbClr val="C0C0C0"/>
                </a:solidFill>
                <a:prstDash val="solid"/>
                <a:round/>
                <a:headEnd/>
                <a:tailEnd/>
              </a:ln>
            </p:spPr>
            <p:txBody>
              <a:bodyPr/>
              <a:lstStyle/>
              <a:p>
                <a:endParaRPr lang="de-DE"/>
              </a:p>
            </p:txBody>
          </p:sp>
          <p:sp>
            <p:nvSpPr>
              <p:cNvPr id="189" name="Freeform 95"/>
              <p:cNvSpPr>
                <a:spLocks/>
              </p:cNvSpPr>
              <p:nvPr/>
            </p:nvSpPr>
            <p:spPr bwMode="auto">
              <a:xfrm>
                <a:off x="3544" y="1405"/>
                <a:ext cx="528" cy="30"/>
              </a:xfrm>
              <a:custGeom>
                <a:avLst/>
                <a:gdLst/>
                <a:ahLst/>
                <a:cxnLst>
                  <a:cxn ang="0">
                    <a:pos x="0" y="0"/>
                  </a:cxn>
                  <a:cxn ang="0">
                    <a:pos x="15" y="5"/>
                  </a:cxn>
                  <a:cxn ang="0">
                    <a:pos x="29" y="5"/>
                  </a:cxn>
                  <a:cxn ang="0">
                    <a:pos x="44" y="0"/>
                  </a:cxn>
                  <a:cxn ang="0">
                    <a:pos x="58" y="5"/>
                  </a:cxn>
                  <a:cxn ang="0">
                    <a:pos x="73" y="5"/>
                  </a:cxn>
                  <a:cxn ang="0">
                    <a:pos x="88" y="5"/>
                  </a:cxn>
                </a:cxnLst>
                <a:rect l="0" t="0" r="r" b="b"/>
                <a:pathLst>
                  <a:path w="88" h="5">
                    <a:moveTo>
                      <a:pt x="0" y="0"/>
                    </a:moveTo>
                    <a:lnTo>
                      <a:pt x="15" y="5"/>
                    </a:lnTo>
                    <a:lnTo>
                      <a:pt x="29" y="5"/>
                    </a:lnTo>
                    <a:lnTo>
                      <a:pt x="44" y="0"/>
                    </a:lnTo>
                    <a:lnTo>
                      <a:pt x="58" y="5"/>
                    </a:lnTo>
                    <a:lnTo>
                      <a:pt x="73" y="5"/>
                    </a:lnTo>
                    <a:lnTo>
                      <a:pt x="88" y="5"/>
                    </a:lnTo>
                  </a:path>
                </a:pathLst>
              </a:custGeom>
              <a:noFill/>
              <a:ln w="9525">
                <a:solidFill>
                  <a:srgbClr val="C0C0C0"/>
                </a:solidFill>
                <a:prstDash val="solid"/>
                <a:round/>
                <a:headEnd/>
                <a:tailEnd/>
              </a:ln>
            </p:spPr>
            <p:txBody>
              <a:bodyPr/>
              <a:lstStyle/>
              <a:p>
                <a:endParaRPr lang="de-DE"/>
              </a:p>
            </p:txBody>
          </p:sp>
          <p:sp>
            <p:nvSpPr>
              <p:cNvPr id="190" name="Freeform 96"/>
              <p:cNvSpPr>
                <a:spLocks/>
              </p:cNvSpPr>
              <p:nvPr/>
            </p:nvSpPr>
            <p:spPr bwMode="auto">
              <a:xfrm>
                <a:off x="4246" y="2419"/>
                <a:ext cx="348" cy="402"/>
              </a:xfrm>
              <a:custGeom>
                <a:avLst/>
                <a:gdLst/>
                <a:ahLst/>
                <a:cxnLst>
                  <a:cxn ang="0">
                    <a:pos x="0" y="0"/>
                  </a:cxn>
                  <a:cxn ang="0">
                    <a:pos x="14" y="11"/>
                  </a:cxn>
                  <a:cxn ang="0">
                    <a:pos x="29" y="28"/>
                  </a:cxn>
                  <a:cxn ang="0">
                    <a:pos x="43" y="50"/>
                  </a:cxn>
                  <a:cxn ang="0">
                    <a:pos x="58" y="67"/>
                  </a:cxn>
                </a:cxnLst>
                <a:rect l="0" t="0" r="r" b="b"/>
                <a:pathLst>
                  <a:path w="58" h="67">
                    <a:moveTo>
                      <a:pt x="0" y="0"/>
                    </a:moveTo>
                    <a:lnTo>
                      <a:pt x="14" y="11"/>
                    </a:lnTo>
                    <a:lnTo>
                      <a:pt x="29" y="28"/>
                    </a:lnTo>
                    <a:lnTo>
                      <a:pt x="43" y="50"/>
                    </a:lnTo>
                    <a:lnTo>
                      <a:pt x="58" y="67"/>
                    </a:lnTo>
                  </a:path>
                </a:pathLst>
              </a:custGeom>
              <a:noFill/>
              <a:ln w="9525">
                <a:solidFill>
                  <a:srgbClr val="C0C0C0"/>
                </a:solidFill>
                <a:prstDash val="solid"/>
                <a:round/>
                <a:headEnd/>
                <a:tailEnd/>
              </a:ln>
            </p:spPr>
            <p:txBody>
              <a:bodyPr/>
              <a:lstStyle/>
              <a:p>
                <a:endParaRPr lang="de-DE"/>
              </a:p>
            </p:txBody>
          </p:sp>
          <p:sp>
            <p:nvSpPr>
              <p:cNvPr id="191" name="Freeform 97"/>
              <p:cNvSpPr>
                <a:spLocks/>
              </p:cNvSpPr>
              <p:nvPr/>
            </p:nvSpPr>
            <p:spPr bwMode="auto">
              <a:xfrm>
                <a:off x="3544" y="1273"/>
                <a:ext cx="2010" cy="516"/>
              </a:xfrm>
              <a:custGeom>
                <a:avLst/>
                <a:gdLst/>
                <a:ahLst/>
                <a:cxnLst>
                  <a:cxn ang="0">
                    <a:pos x="0" y="77"/>
                  </a:cxn>
                  <a:cxn ang="0">
                    <a:pos x="15" y="86"/>
                  </a:cxn>
                  <a:cxn ang="0">
                    <a:pos x="29" y="75"/>
                  </a:cxn>
                  <a:cxn ang="0">
                    <a:pos x="44" y="44"/>
                  </a:cxn>
                  <a:cxn ang="0">
                    <a:pos x="58" y="52"/>
                  </a:cxn>
                  <a:cxn ang="0">
                    <a:pos x="73" y="52"/>
                  </a:cxn>
                  <a:cxn ang="0">
                    <a:pos x="88" y="47"/>
                  </a:cxn>
                  <a:cxn ang="0">
                    <a:pos x="102" y="50"/>
                  </a:cxn>
                  <a:cxn ang="0">
                    <a:pos x="117" y="41"/>
                  </a:cxn>
                  <a:cxn ang="0">
                    <a:pos x="131" y="38"/>
                  </a:cxn>
                  <a:cxn ang="0">
                    <a:pos x="146" y="36"/>
                  </a:cxn>
                  <a:cxn ang="0">
                    <a:pos x="160" y="38"/>
                  </a:cxn>
                  <a:cxn ang="0">
                    <a:pos x="175" y="33"/>
                  </a:cxn>
                  <a:cxn ang="0">
                    <a:pos x="189" y="2"/>
                  </a:cxn>
                  <a:cxn ang="0">
                    <a:pos x="204" y="2"/>
                  </a:cxn>
                  <a:cxn ang="0">
                    <a:pos x="218" y="0"/>
                  </a:cxn>
                  <a:cxn ang="0">
                    <a:pos x="233" y="2"/>
                  </a:cxn>
                  <a:cxn ang="0">
                    <a:pos x="247" y="11"/>
                  </a:cxn>
                  <a:cxn ang="0">
                    <a:pos x="262" y="11"/>
                  </a:cxn>
                  <a:cxn ang="0">
                    <a:pos x="277" y="16"/>
                  </a:cxn>
                  <a:cxn ang="0">
                    <a:pos x="291" y="13"/>
                  </a:cxn>
                  <a:cxn ang="0">
                    <a:pos x="306" y="5"/>
                  </a:cxn>
                  <a:cxn ang="0">
                    <a:pos x="320" y="8"/>
                  </a:cxn>
                  <a:cxn ang="0">
                    <a:pos x="335" y="0"/>
                  </a:cxn>
                </a:cxnLst>
                <a:rect l="0" t="0" r="r" b="b"/>
                <a:pathLst>
                  <a:path w="335" h="86">
                    <a:moveTo>
                      <a:pt x="0" y="77"/>
                    </a:moveTo>
                    <a:lnTo>
                      <a:pt x="15" y="86"/>
                    </a:lnTo>
                    <a:lnTo>
                      <a:pt x="29" y="75"/>
                    </a:lnTo>
                    <a:lnTo>
                      <a:pt x="44" y="44"/>
                    </a:lnTo>
                    <a:lnTo>
                      <a:pt x="58" y="52"/>
                    </a:lnTo>
                    <a:lnTo>
                      <a:pt x="73" y="52"/>
                    </a:lnTo>
                    <a:lnTo>
                      <a:pt x="88" y="47"/>
                    </a:lnTo>
                    <a:lnTo>
                      <a:pt x="102" y="50"/>
                    </a:lnTo>
                    <a:lnTo>
                      <a:pt x="117" y="41"/>
                    </a:lnTo>
                    <a:lnTo>
                      <a:pt x="131" y="38"/>
                    </a:lnTo>
                    <a:lnTo>
                      <a:pt x="146" y="36"/>
                    </a:lnTo>
                    <a:lnTo>
                      <a:pt x="160" y="38"/>
                    </a:lnTo>
                    <a:lnTo>
                      <a:pt x="175" y="33"/>
                    </a:lnTo>
                    <a:lnTo>
                      <a:pt x="189" y="2"/>
                    </a:lnTo>
                    <a:lnTo>
                      <a:pt x="204" y="2"/>
                    </a:lnTo>
                    <a:lnTo>
                      <a:pt x="218" y="0"/>
                    </a:lnTo>
                    <a:lnTo>
                      <a:pt x="233" y="2"/>
                    </a:lnTo>
                    <a:lnTo>
                      <a:pt x="247" y="11"/>
                    </a:lnTo>
                    <a:lnTo>
                      <a:pt x="262" y="11"/>
                    </a:lnTo>
                    <a:lnTo>
                      <a:pt x="277" y="16"/>
                    </a:lnTo>
                    <a:lnTo>
                      <a:pt x="291" y="13"/>
                    </a:lnTo>
                    <a:lnTo>
                      <a:pt x="306" y="5"/>
                    </a:lnTo>
                    <a:lnTo>
                      <a:pt x="320" y="8"/>
                    </a:lnTo>
                    <a:lnTo>
                      <a:pt x="335" y="0"/>
                    </a:lnTo>
                  </a:path>
                </a:pathLst>
              </a:custGeom>
              <a:noFill/>
              <a:ln w="9525">
                <a:solidFill>
                  <a:srgbClr val="C0C0C0"/>
                </a:solidFill>
                <a:prstDash val="solid"/>
                <a:round/>
                <a:headEnd/>
                <a:tailEnd/>
              </a:ln>
            </p:spPr>
            <p:txBody>
              <a:bodyPr/>
              <a:lstStyle/>
              <a:p>
                <a:endParaRPr lang="de-DE"/>
              </a:p>
            </p:txBody>
          </p:sp>
          <p:sp>
            <p:nvSpPr>
              <p:cNvPr id="192" name="Freeform 98"/>
              <p:cNvSpPr>
                <a:spLocks/>
              </p:cNvSpPr>
              <p:nvPr/>
            </p:nvSpPr>
            <p:spPr bwMode="auto">
              <a:xfrm>
                <a:off x="3544" y="1885"/>
                <a:ext cx="2010" cy="768"/>
              </a:xfrm>
              <a:custGeom>
                <a:avLst/>
                <a:gdLst/>
                <a:ahLst/>
                <a:cxnLst>
                  <a:cxn ang="0">
                    <a:pos x="0" y="39"/>
                  </a:cxn>
                  <a:cxn ang="0">
                    <a:pos x="15" y="36"/>
                  </a:cxn>
                  <a:cxn ang="0">
                    <a:pos x="29" y="39"/>
                  </a:cxn>
                  <a:cxn ang="0">
                    <a:pos x="44" y="42"/>
                  </a:cxn>
                  <a:cxn ang="0">
                    <a:pos x="58" y="56"/>
                  </a:cxn>
                  <a:cxn ang="0">
                    <a:pos x="73" y="59"/>
                  </a:cxn>
                  <a:cxn ang="0">
                    <a:pos x="88" y="70"/>
                  </a:cxn>
                  <a:cxn ang="0">
                    <a:pos x="102" y="95"/>
                  </a:cxn>
                  <a:cxn ang="0">
                    <a:pos x="117" y="103"/>
                  </a:cxn>
                  <a:cxn ang="0">
                    <a:pos x="131" y="114"/>
                  </a:cxn>
                  <a:cxn ang="0">
                    <a:pos x="146" y="114"/>
                  </a:cxn>
                  <a:cxn ang="0">
                    <a:pos x="160" y="128"/>
                  </a:cxn>
                  <a:cxn ang="0">
                    <a:pos x="175" y="125"/>
                  </a:cxn>
                  <a:cxn ang="0">
                    <a:pos x="189" y="98"/>
                  </a:cxn>
                  <a:cxn ang="0">
                    <a:pos x="204" y="70"/>
                  </a:cxn>
                  <a:cxn ang="0">
                    <a:pos x="218" y="28"/>
                  </a:cxn>
                  <a:cxn ang="0">
                    <a:pos x="233" y="3"/>
                  </a:cxn>
                  <a:cxn ang="0">
                    <a:pos x="247" y="0"/>
                  </a:cxn>
                  <a:cxn ang="0">
                    <a:pos x="262" y="20"/>
                  </a:cxn>
                  <a:cxn ang="0">
                    <a:pos x="277" y="11"/>
                  </a:cxn>
                  <a:cxn ang="0">
                    <a:pos x="291" y="56"/>
                  </a:cxn>
                  <a:cxn ang="0">
                    <a:pos x="306" y="45"/>
                  </a:cxn>
                  <a:cxn ang="0">
                    <a:pos x="320" y="34"/>
                  </a:cxn>
                  <a:cxn ang="0">
                    <a:pos x="335" y="23"/>
                  </a:cxn>
                </a:cxnLst>
                <a:rect l="0" t="0" r="r" b="b"/>
                <a:pathLst>
                  <a:path w="335" h="128">
                    <a:moveTo>
                      <a:pt x="0" y="39"/>
                    </a:moveTo>
                    <a:lnTo>
                      <a:pt x="15" y="36"/>
                    </a:lnTo>
                    <a:lnTo>
                      <a:pt x="29" y="39"/>
                    </a:lnTo>
                    <a:lnTo>
                      <a:pt x="44" y="42"/>
                    </a:lnTo>
                    <a:lnTo>
                      <a:pt x="58" y="56"/>
                    </a:lnTo>
                    <a:lnTo>
                      <a:pt x="73" y="59"/>
                    </a:lnTo>
                    <a:lnTo>
                      <a:pt x="88" y="70"/>
                    </a:lnTo>
                    <a:lnTo>
                      <a:pt x="102" y="95"/>
                    </a:lnTo>
                    <a:lnTo>
                      <a:pt x="117" y="103"/>
                    </a:lnTo>
                    <a:lnTo>
                      <a:pt x="131" y="114"/>
                    </a:lnTo>
                    <a:lnTo>
                      <a:pt x="146" y="114"/>
                    </a:lnTo>
                    <a:lnTo>
                      <a:pt x="160" y="128"/>
                    </a:lnTo>
                    <a:lnTo>
                      <a:pt x="175" y="125"/>
                    </a:lnTo>
                    <a:lnTo>
                      <a:pt x="189" y="98"/>
                    </a:lnTo>
                    <a:lnTo>
                      <a:pt x="204" y="70"/>
                    </a:lnTo>
                    <a:lnTo>
                      <a:pt x="218" y="28"/>
                    </a:lnTo>
                    <a:lnTo>
                      <a:pt x="233" y="3"/>
                    </a:lnTo>
                    <a:lnTo>
                      <a:pt x="247" y="0"/>
                    </a:lnTo>
                    <a:lnTo>
                      <a:pt x="262" y="20"/>
                    </a:lnTo>
                    <a:lnTo>
                      <a:pt x="277" y="11"/>
                    </a:lnTo>
                    <a:lnTo>
                      <a:pt x="291" y="56"/>
                    </a:lnTo>
                    <a:lnTo>
                      <a:pt x="306" y="45"/>
                    </a:lnTo>
                    <a:lnTo>
                      <a:pt x="320" y="34"/>
                    </a:lnTo>
                    <a:lnTo>
                      <a:pt x="335" y="23"/>
                    </a:lnTo>
                  </a:path>
                </a:pathLst>
              </a:custGeom>
              <a:noFill/>
              <a:ln w="9525">
                <a:solidFill>
                  <a:srgbClr val="C0C0C0"/>
                </a:solidFill>
                <a:prstDash val="solid"/>
                <a:round/>
                <a:headEnd/>
                <a:tailEnd/>
              </a:ln>
            </p:spPr>
            <p:txBody>
              <a:bodyPr/>
              <a:lstStyle/>
              <a:p>
                <a:endParaRPr lang="de-DE"/>
              </a:p>
            </p:txBody>
          </p:sp>
          <p:sp>
            <p:nvSpPr>
              <p:cNvPr id="193" name="Freeform 99"/>
              <p:cNvSpPr>
                <a:spLocks/>
              </p:cNvSpPr>
              <p:nvPr/>
            </p:nvSpPr>
            <p:spPr bwMode="auto">
              <a:xfrm>
                <a:off x="4072" y="1921"/>
                <a:ext cx="780" cy="750"/>
              </a:xfrm>
              <a:custGeom>
                <a:avLst/>
                <a:gdLst/>
                <a:ahLst/>
                <a:cxnLst>
                  <a:cxn ang="0">
                    <a:pos x="0" y="114"/>
                  </a:cxn>
                  <a:cxn ang="0">
                    <a:pos x="14" y="125"/>
                  </a:cxn>
                  <a:cxn ang="0">
                    <a:pos x="29" y="114"/>
                  </a:cxn>
                  <a:cxn ang="0">
                    <a:pos x="43" y="111"/>
                  </a:cxn>
                  <a:cxn ang="0">
                    <a:pos x="58" y="61"/>
                  </a:cxn>
                  <a:cxn ang="0">
                    <a:pos x="72" y="56"/>
                  </a:cxn>
                  <a:cxn ang="0">
                    <a:pos x="87" y="36"/>
                  </a:cxn>
                  <a:cxn ang="0">
                    <a:pos x="101" y="8"/>
                  </a:cxn>
                  <a:cxn ang="0">
                    <a:pos x="116" y="14"/>
                  </a:cxn>
                  <a:cxn ang="0">
                    <a:pos x="130" y="0"/>
                  </a:cxn>
                </a:cxnLst>
                <a:rect l="0" t="0" r="r" b="b"/>
                <a:pathLst>
                  <a:path w="130" h="125">
                    <a:moveTo>
                      <a:pt x="0" y="114"/>
                    </a:moveTo>
                    <a:lnTo>
                      <a:pt x="14" y="125"/>
                    </a:lnTo>
                    <a:lnTo>
                      <a:pt x="29" y="114"/>
                    </a:lnTo>
                    <a:lnTo>
                      <a:pt x="43" y="111"/>
                    </a:lnTo>
                    <a:lnTo>
                      <a:pt x="58" y="61"/>
                    </a:lnTo>
                    <a:lnTo>
                      <a:pt x="72" y="56"/>
                    </a:lnTo>
                    <a:lnTo>
                      <a:pt x="87" y="36"/>
                    </a:lnTo>
                    <a:lnTo>
                      <a:pt x="101" y="8"/>
                    </a:lnTo>
                    <a:lnTo>
                      <a:pt x="116" y="14"/>
                    </a:lnTo>
                    <a:lnTo>
                      <a:pt x="130" y="0"/>
                    </a:lnTo>
                  </a:path>
                </a:pathLst>
              </a:custGeom>
              <a:noFill/>
              <a:ln w="9525">
                <a:solidFill>
                  <a:srgbClr val="C0C0C0"/>
                </a:solidFill>
                <a:prstDash val="solid"/>
                <a:round/>
                <a:headEnd/>
                <a:tailEnd/>
              </a:ln>
            </p:spPr>
            <p:txBody>
              <a:bodyPr/>
              <a:lstStyle/>
              <a:p>
                <a:endParaRPr lang="de-DE"/>
              </a:p>
            </p:txBody>
          </p:sp>
          <p:sp>
            <p:nvSpPr>
              <p:cNvPr id="194" name="Freeform 100"/>
              <p:cNvSpPr>
                <a:spLocks/>
              </p:cNvSpPr>
              <p:nvPr/>
            </p:nvSpPr>
            <p:spPr bwMode="auto">
              <a:xfrm>
                <a:off x="1798" y="1303"/>
                <a:ext cx="3318" cy="450"/>
              </a:xfrm>
              <a:custGeom>
                <a:avLst/>
                <a:gdLst/>
                <a:ahLst/>
                <a:cxnLst>
                  <a:cxn ang="0">
                    <a:pos x="0" y="0"/>
                  </a:cxn>
                  <a:cxn ang="0">
                    <a:pos x="15" y="8"/>
                  </a:cxn>
                  <a:cxn ang="0">
                    <a:pos x="29" y="11"/>
                  </a:cxn>
                  <a:cxn ang="0">
                    <a:pos x="44" y="14"/>
                  </a:cxn>
                  <a:cxn ang="0">
                    <a:pos x="59" y="17"/>
                  </a:cxn>
                  <a:cxn ang="0">
                    <a:pos x="73" y="20"/>
                  </a:cxn>
                  <a:cxn ang="0">
                    <a:pos x="88" y="25"/>
                  </a:cxn>
                  <a:cxn ang="0">
                    <a:pos x="102" y="31"/>
                  </a:cxn>
                  <a:cxn ang="0">
                    <a:pos x="117" y="33"/>
                  </a:cxn>
                  <a:cxn ang="0">
                    <a:pos x="131" y="31"/>
                  </a:cxn>
                  <a:cxn ang="0">
                    <a:pos x="146" y="36"/>
                  </a:cxn>
                  <a:cxn ang="0">
                    <a:pos x="160" y="36"/>
                  </a:cxn>
                  <a:cxn ang="0">
                    <a:pos x="175" y="36"/>
                  </a:cxn>
                  <a:cxn ang="0">
                    <a:pos x="189" y="39"/>
                  </a:cxn>
                  <a:cxn ang="0">
                    <a:pos x="204" y="45"/>
                  </a:cxn>
                  <a:cxn ang="0">
                    <a:pos x="219" y="42"/>
                  </a:cxn>
                  <a:cxn ang="0">
                    <a:pos x="233" y="39"/>
                  </a:cxn>
                  <a:cxn ang="0">
                    <a:pos x="248" y="42"/>
                  </a:cxn>
                  <a:cxn ang="0">
                    <a:pos x="262" y="47"/>
                  </a:cxn>
                  <a:cxn ang="0">
                    <a:pos x="277" y="39"/>
                  </a:cxn>
                  <a:cxn ang="0">
                    <a:pos x="291" y="53"/>
                  </a:cxn>
                  <a:cxn ang="0">
                    <a:pos x="306" y="58"/>
                  </a:cxn>
                  <a:cxn ang="0">
                    <a:pos x="320" y="64"/>
                  </a:cxn>
                  <a:cxn ang="0">
                    <a:pos x="335" y="64"/>
                  </a:cxn>
                  <a:cxn ang="0">
                    <a:pos x="349" y="64"/>
                  </a:cxn>
                  <a:cxn ang="0">
                    <a:pos x="364" y="53"/>
                  </a:cxn>
                  <a:cxn ang="0">
                    <a:pos x="379" y="47"/>
                  </a:cxn>
                  <a:cxn ang="0">
                    <a:pos x="393" y="47"/>
                  </a:cxn>
                  <a:cxn ang="0">
                    <a:pos x="408" y="53"/>
                  </a:cxn>
                  <a:cxn ang="0">
                    <a:pos x="422" y="56"/>
                  </a:cxn>
                  <a:cxn ang="0">
                    <a:pos x="437" y="61"/>
                  </a:cxn>
                  <a:cxn ang="0">
                    <a:pos x="451" y="64"/>
                  </a:cxn>
                  <a:cxn ang="0">
                    <a:pos x="466" y="61"/>
                  </a:cxn>
                  <a:cxn ang="0">
                    <a:pos x="480" y="75"/>
                  </a:cxn>
                  <a:cxn ang="0">
                    <a:pos x="495" y="70"/>
                  </a:cxn>
                  <a:cxn ang="0">
                    <a:pos x="509" y="50"/>
                  </a:cxn>
                  <a:cxn ang="0">
                    <a:pos x="524" y="47"/>
                  </a:cxn>
                  <a:cxn ang="0">
                    <a:pos x="538" y="45"/>
                  </a:cxn>
                  <a:cxn ang="0">
                    <a:pos x="553" y="61"/>
                  </a:cxn>
                </a:cxnLst>
                <a:rect l="0" t="0" r="r" b="b"/>
                <a:pathLst>
                  <a:path w="553" h="75">
                    <a:moveTo>
                      <a:pt x="0" y="0"/>
                    </a:moveTo>
                    <a:lnTo>
                      <a:pt x="15" y="8"/>
                    </a:lnTo>
                    <a:lnTo>
                      <a:pt x="29" y="11"/>
                    </a:lnTo>
                    <a:lnTo>
                      <a:pt x="44" y="14"/>
                    </a:lnTo>
                    <a:lnTo>
                      <a:pt x="59" y="17"/>
                    </a:lnTo>
                    <a:lnTo>
                      <a:pt x="73" y="20"/>
                    </a:lnTo>
                    <a:lnTo>
                      <a:pt x="88" y="25"/>
                    </a:lnTo>
                    <a:lnTo>
                      <a:pt x="102" y="31"/>
                    </a:lnTo>
                    <a:lnTo>
                      <a:pt x="117" y="33"/>
                    </a:lnTo>
                    <a:lnTo>
                      <a:pt x="131" y="31"/>
                    </a:lnTo>
                    <a:lnTo>
                      <a:pt x="146" y="36"/>
                    </a:lnTo>
                    <a:lnTo>
                      <a:pt x="160" y="36"/>
                    </a:lnTo>
                    <a:lnTo>
                      <a:pt x="175" y="36"/>
                    </a:lnTo>
                    <a:lnTo>
                      <a:pt x="189" y="39"/>
                    </a:lnTo>
                    <a:lnTo>
                      <a:pt x="204" y="45"/>
                    </a:lnTo>
                    <a:lnTo>
                      <a:pt x="219" y="42"/>
                    </a:lnTo>
                    <a:lnTo>
                      <a:pt x="233" y="39"/>
                    </a:lnTo>
                    <a:lnTo>
                      <a:pt x="248" y="42"/>
                    </a:lnTo>
                    <a:lnTo>
                      <a:pt x="262" y="47"/>
                    </a:lnTo>
                    <a:lnTo>
                      <a:pt x="277" y="39"/>
                    </a:lnTo>
                    <a:lnTo>
                      <a:pt x="291" y="53"/>
                    </a:lnTo>
                    <a:lnTo>
                      <a:pt x="306" y="58"/>
                    </a:lnTo>
                    <a:lnTo>
                      <a:pt x="320" y="64"/>
                    </a:lnTo>
                    <a:lnTo>
                      <a:pt x="335" y="64"/>
                    </a:lnTo>
                    <a:lnTo>
                      <a:pt x="349" y="64"/>
                    </a:lnTo>
                    <a:lnTo>
                      <a:pt x="364" y="53"/>
                    </a:lnTo>
                    <a:lnTo>
                      <a:pt x="379" y="47"/>
                    </a:lnTo>
                    <a:lnTo>
                      <a:pt x="393" y="47"/>
                    </a:lnTo>
                    <a:lnTo>
                      <a:pt x="408" y="53"/>
                    </a:lnTo>
                    <a:lnTo>
                      <a:pt x="422" y="56"/>
                    </a:lnTo>
                    <a:lnTo>
                      <a:pt x="437" y="61"/>
                    </a:lnTo>
                    <a:lnTo>
                      <a:pt x="451" y="64"/>
                    </a:lnTo>
                    <a:lnTo>
                      <a:pt x="466" y="61"/>
                    </a:lnTo>
                    <a:lnTo>
                      <a:pt x="480" y="75"/>
                    </a:lnTo>
                    <a:lnTo>
                      <a:pt x="495" y="70"/>
                    </a:lnTo>
                    <a:lnTo>
                      <a:pt x="509" y="50"/>
                    </a:lnTo>
                    <a:lnTo>
                      <a:pt x="524" y="47"/>
                    </a:lnTo>
                    <a:lnTo>
                      <a:pt x="538" y="45"/>
                    </a:lnTo>
                    <a:lnTo>
                      <a:pt x="553" y="61"/>
                    </a:lnTo>
                  </a:path>
                </a:pathLst>
              </a:custGeom>
              <a:noFill/>
              <a:ln w="9525">
                <a:solidFill>
                  <a:srgbClr val="C0C0C0"/>
                </a:solidFill>
                <a:prstDash val="solid"/>
                <a:round/>
                <a:headEnd/>
                <a:tailEnd/>
              </a:ln>
            </p:spPr>
            <p:txBody>
              <a:bodyPr/>
              <a:lstStyle/>
              <a:p>
                <a:endParaRPr lang="de-DE"/>
              </a:p>
            </p:txBody>
          </p:sp>
          <p:sp>
            <p:nvSpPr>
              <p:cNvPr id="195" name="Freeform 101"/>
              <p:cNvSpPr>
                <a:spLocks/>
              </p:cNvSpPr>
              <p:nvPr/>
            </p:nvSpPr>
            <p:spPr bwMode="auto">
              <a:xfrm>
                <a:off x="1972" y="1423"/>
                <a:ext cx="3582" cy="1398"/>
              </a:xfrm>
              <a:custGeom>
                <a:avLst/>
                <a:gdLst/>
                <a:ahLst/>
                <a:cxnLst>
                  <a:cxn ang="0">
                    <a:pos x="0" y="0"/>
                  </a:cxn>
                  <a:cxn ang="0">
                    <a:pos x="15" y="5"/>
                  </a:cxn>
                  <a:cxn ang="0">
                    <a:pos x="30" y="8"/>
                  </a:cxn>
                  <a:cxn ang="0">
                    <a:pos x="44" y="16"/>
                  </a:cxn>
                  <a:cxn ang="0">
                    <a:pos x="59" y="22"/>
                  </a:cxn>
                  <a:cxn ang="0">
                    <a:pos x="73" y="27"/>
                  </a:cxn>
                  <a:cxn ang="0">
                    <a:pos x="88" y="36"/>
                  </a:cxn>
                  <a:cxn ang="0">
                    <a:pos x="102" y="41"/>
                  </a:cxn>
                  <a:cxn ang="0">
                    <a:pos x="117" y="41"/>
                  </a:cxn>
                  <a:cxn ang="0">
                    <a:pos x="131" y="44"/>
                  </a:cxn>
                  <a:cxn ang="0">
                    <a:pos x="146" y="44"/>
                  </a:cxn>
                  <a:cxn ang="0">
                    <a:pos x="160" y="44"/>
                  </a:cxn>
                  <a:cxn ang="0">
                    <a:pos x="175" y="38"/>
                  </a:cxn>
                  <a:cxn ang="0">
                    <a:pos x="190" y="36"/>
                  </a:cxn>
                  <a:cxn ang="0">
                    <a:pos x="204" y="44"/>
                  </a:cxn>
                  <a:cxn ang="0">
                    <a:pos x="219" y="52"/>
                  </a:cxn>
                  <a:cxn ang="0">
                    <a:pos x="233" y="61"/>
                  </a:cxn>
                  <a:cxn ang="0">
                    <a:pos x="248" y="66"/>
                  </a:cxn>
                  <a:cxn ang="0">
                    <a:pos x="262" y="94"/>
                  </a:cxn>
                  <a:cxn ang="0">
                    <a:pos x="277" y="94"/>
                  </a:cxn>
                  <a:cxn ang="0">
                    <a:pos x="291" y="119"/>
                  </a:cxn>
                  <a:cxn ang="0">
                    <a:pos x="306" y="144"/>
                  </a:cxn>
                  <a:cxn ang="0">
                    <a:pos x="320" y="172"/>
                  </a:cxn>
                  <a:cxn ang="0">
                    <a:pos x="335" y="177"/>
                  </a:cxn>
                  <a:cxn ang="0">
                    <a:pos x="350" y="191"/>
                  </a:cxn>
                  <a:cxn ang="0">
                    <a:pos x="364" y="197"/>
                  </a:cxn>
                  <a:cxn ang="0">
                    <a:pos x="379" y="214"/>
                  </a:cxn>
                  <a:cxn ang="0">
                    <a:pos x="393" y="222"/>
                  </a:cxn>
                  <a:cxn ang="0">
                    <a:pos x="408" y="227"/>
                  </a:cxn>
                  <a:cxn ang="0">
                    <a:pos x="422" y="233"/>
                  </a:cxn>
                  <a:cxn ang="0">
                    <a:pos x="437" y="222"/>
                  </a:cxn>
                  <a:cxn ang="0">
                    <a:pos x="451" y="219"/>
                  </a:cxn>
                  <a:cxn ang="0">
                    <a:pos x="466" y="214"/>
                  </a:cxn>
                  <a:cxn ang="0">
                    <a:pos x="480" y="191"/>
                  </a:cxn>
                  <a:cxn ang="0">
                    <a:pos x="495" y="166"/>
                  </a:cxn>
                  <a:cxn ang="0">
                    <a:pos x="509" y="166"/>
                  </a:cxn>
                  <a:cxn ang="0">
                    <a:pos x="524" y="150"/>
                  </a:cxn>
                  <a:cxn ang="0">
                    <a:pos x="539" y="141"/>
                  </a:cxn>
                  <a:cxn ang="0">
                    <a:pos x="553" y="158"/>
                  </a:cxn>
                  <a:cxn ang="0">
                    <a:pos x="568" y="133"/>
                  </a:cxn>
                  <a:cxn ang="0">
                    <a:pos x="582" y="136"/>
                  </a:cxn>
                  <a:cxn ang="0">
                    <a:pos x="597" y="102"/>
                  </a:cxn>
                </a:cxnLst>
                <a:rect l="0" t="0" r="r" b="b"/>
                <a:pathLst>
                  <a:path w="597" h="233">
                    <a:moveTo>
                      <a:pt x="0" y="0"/>
                    </a:moveTo>
                    <a:lnTo>
                      <a:pt x="15" y="5"/>
                    </a:lnTo>
                    <a:lnTo>
                      <a:pt x="30" y="8"/>
                    </a:lnTo>
                    <a:lnTo>
                      <a:pt x="44" y="16"/>
                    </a:lnTo>
                    <a:lnTo>
                      <a:pt x="59" y="22"/>
                    </a:lnTo>
                    <a:lnTo>
                      <a:pt x="73" y="27"/>
                    </a:lnTo>
                    <a:lnTo>
                      <a:pt x="88" y="36"/>
                    </a:lnTo>
                    <a:lnTo>
                      <a:pt x="102" y="41"/>
                    </a:lnTo>
                    <a:lnTo>
                      <a:pt x="117" y="41"/>
                    </a:lnTo>
                    <a:lnTo>
                      <a:pt x="131" y="44"/>
                    </a:lnTo>
                    <a:lnTo>
                      <a:pt x="146" y="44"/>
                    </a:lnTo>
                    <a:lnTo>
                      <a:pt x="160" y="44"/>
                    </a:lnTo>
                    <a:lnTo>
                      <a:pt x="175" y="38"/>
                    </a:lnTo>
                    <a:lnTo>
                      <a:pt x="190" y="36"/>
                    </a:lnTo>
                    <a:lnTo>
                      <a:pt x="204" y="44"/>
                    </a:lnTo>
                    <a:lnTo>
                      <a:pt x="219" y="52"/>
                    </a:lnTo>
                    <a:lnTo>
                      <a:pt x="233" y="61"/>
                    </a:lnTo>
                    <a:lnTo>
                      <a:pt x="248" y="66"/>
                    </a:lnTo>
                    <a:lnTo>
                      <a:pt x="262" y="94"/>
                    </a:lnTo>
                    <a:lnTo>
                      <a:pt x="277" y="94"/>
                    </a:lnTo>
                    <a:lnTo>
                      <a:pt x="291" y="119"/>
                    </a:lnTo>
                    <a:lnTo>
                      <a:pt x="306" y="144"/>
                    </a:lnTo>
                    <a:lnTo>
                      <a:pt x="320" y="172"/>
                    </a:lnTo>
                    <a:lnTo>
                      <a:pt x="335" y="177"/>
                    </a:lnTo>
                    <a:lnTo>
                      <a:pt x="350" y="191"/>
                    </a:lnTo>
                    <a:lnTo>
                      <a:pt x="364" y="197"/>
                    </a:lnTo>
                    <a:lnTo>
                      <a:pt x="379" y="214"/>
                    </a:lnTo>
                    <a:lnTo>
                      <a:pt x="393" y="222"/>
                    </a:lnTo>
                    <a:lnTo>
                      <a:pt x="408" y="227"/>
                    </a:lnTo>
                    <a:lnTo>
                      <a:pt x="422" y="233"/>
                    </a:lnTo>
                    <a:lnTo>
                      <a:pt x="437" y="222"/>
                    </a:lnTo>
                    <a:lnTo>
                      <a:pt x="451" y="219"/>
                    </a:lnTo>
                    <a:lnTo>
                      <a:pt x="466" y="214"/>
                    </a:lnTo>
                    <a:lnTo>
                      <a:pt x="480" y="191"/>
                    </a:lnTo>
                    <a:lnTo>
                      <a:pt x="495" y="166"/>
                    </a:lnTo>
                    <a:lnTo>
                      <a:pt x="509" y="166"/>
                    </a:lnTo>
                    <a:lnTo>
                      <a:pt x="524" y="150"/>
                    </a:lnTo>
                    <a:lnTo>
                      <a:pt x="539" y="141"/>
                    </a:lnTo>
                    <a:lnTo>
                      <a:pt x="553" y="158"/>
                    </a:lnTo>
                    <a:lnTo>
                      <a:pt x="568" y="133"/>
                    </a:lnTo>
                    <a:lnTo>
                      <a:pt x="582" y="136"/>
                    </a:lnTo>
                    <a:lnTo>
                      <a:pt x="597" y="102"/>
                    </a:lnTo>
                  </a:path>
                </a:pathLst>
              </a:custGeom>
              <a:noFill/>
              <a:ln w="9525">
                <a:solidFill>
                  <a:srgbClr val="C0C0C0"/>
                </a:solidFill>
                <a:prstDash val="solid"/>
                <a:round/>
                <a:headEnd/>
                <a:tailEnd/>
              </a:ln>
            </p:spPr>
            <p:txBody>
              <a:bodyPr/>
              <a:lstStyle/>
              <a:p>
                <a:endParaRPr lang="de-DE"/>
              </a:p>
            </p:txBody>
          </p:sp>
          <p:sp>
            <p:nvSpPr>
              <p:cNvPr id="196" name="Freeform 102"/>
              <p:cNvSpPr>
                <a:spLocks/>
              </p:cNvSpPr>
              <p:nvPr/>
            </p:nvSpPr>
            <p:spPr bwMode="auto">
              <a:xfrm>
                <a:off x="4420" y="1735"/>
                <a:ext cx="1044" cy="1038"/>
              </a:xfrm>
              <a:custGeom>
                <a:avLst/>
                <a:gdLst/>
                <a:ahLst/>
                <a:cxnLst>
                  <a:cxn ang="0">
                    <a:pos x="0" y="173"/>
                  </a:cxn>
                  <a:cxn ang="0">
                    <a:pos x="14" y="170"/>
                  </a:cxn>
                  <a:cxn ang="0">
                    <a:pos x="29" y="173"/>
                  </a:cxn>
                  <a:cxn ang="0">
                    <a:pos x="43" y="134"/>
                  </a:cxn>
                  <a:cxn ang="0">
                    <a:pos x="58" y="120"/>
                  </a:cxn>
                  <a:cxn ang="0">
                    <a:pos x="72" y="45"/>
                  </a:cxn>
                  <a:cxn ang="0">
                    <a:pos x="87" y="42"/>
                  </a:cxn>
                  <a:cxn ang="0">
                    <a:pos x="101" y="42"/>
                  </a:cxn>
                  <a:cxn ang="0">
                    <a:pos x="116" y="50"/>
                  </a:cxn>
                  <a:cxn ang="0">
                    <a:pos x="131" y="34"/>
                  </a:cxn>
                  <a:cxn ang="0">
                    <a:pos x="145" y="23"/>
                  </a:cxn>
                  <a:cxn ang="0">
                    <a:pos x="160" y="14"/>
                  </a:cxn>
                  <a:cxn ang="0">
                    <a:pos x="174" y="0"/>
                  </a:cxn>
                </a:cxnLst>
                <a:rect l="0" t="0" r="r" b="b"/>
                <a:pathLst>
                  <a:path w="174" h="173">
                    <a:moveTo>
                      <a:pt x="0" y="173"/>
                    </a:moveTo>
                    <a:lnTo>
                      <a:pt x="14" y="170"/>
                    </a:lnTo>
                    <a:lnTo>
                      <a:pt x="29" y="173"/>
                    </a:lnTo>
                    <a:lnTo>
                      <a:pt x="43" y="134"/>
                    </a:lnTo>
                    <a:lnTo>
                      <a:pt x="58" y="120"/>
                    </a:lnTo>
                    <a:lnTo>
                      <a:pt x="72" y="45"/>
                    </a:lnTo>
                    <a:lnTo>
                      <a:pt x="87" y="42"/>
                    </a:lnTo>
                    <a:lnTo>
                      <a:pt x="101" y="42"/>
                    </a:lnTo>
                    <a:lnTo>
                      <a:pt x="116" y="50"/>
                    </a:lnTo>
                    <a:lnTo>
                      <a:pt x="131" y="34"/>
                    </a:lnTo>
                    <a:lnTo>
                      <a:pt x="145" y="23"/>
                    </a:lnTo>
                    <a:lnTo>
                      <a:pt x="160" y="14"/>
                    </a:lnTo>
                    <a:lnTo>
                      <a:pt x="174" y="0"/>
                    </a:lnTo>
                  </a:path>
                </a:pathLst>
              </a:custGeom>
              <a:noFill/>
              <a:ln w="9525">
                <a:solidFill>
                  <a:srgbClr val="C0C0C0"/>
                </a:solidFill>
                <a:prstDash val="solid"/>
                <a:round/>
                <a:headEnd/>
                <a:tailEnd/>
              </a:ln>
            </p:spPr>
            <p:txBody>
              <a:bodyPr/>
              <a:lstStyle/>
              <a:p>
                <a:endParaRPr lang="de-DE"/>
              </a:p>
            </p:txBody>
          </p:sp>
          <p:sp>
            <p:nvSpPr>
              <p:cNvPr id="197" name="Freeform 103"/>
              <p:cNvSpPr>
                <a:spLocks/>
              </p:cNvSpPr>
              <p:nvPr/>
            </p:nvSpPr>
            <p:spPr bwMode="auto">
              <a:xfrm>
                <a:off x="3544" y="1105"/>
                <a:ext cx="2010" cy="96"/>
              </a:xfrm>
              <a:custGeom>
                <a:avLst/>
                <a:gdLst/>
                <a:ahLst/>
                <a:cxnLst>
                  <a:cxn ang="0">
                    <a:pos x="0" y="3"/>
                  </a:cxn>
                  <a:cxn ang="0">
                    <a:pos x="15" y="3"/>
                  </a:cxn>
                  <a:cxn ang="0">
                    <a:pos x="29" y="3"/>
                  </a:cxn>
                  <a:cxn ang="0">
                    <a:pos x="44" y="3"/>
                  </a:cxn>
                  <a:cxn ang="0">
                    <a:pos x="58" y="3"/>
                  </a:cxn>
                  <a:cxn ang="0">
                    <a:pos x="73" y="3"/>
                  </a:cxn>
                  <a:cxn ang="0">
                    <a:pos x="88" y="5"/>
                  </a:cxn>
                  <a:cxn ang="0">
                    <a:pos x="102" y="3"/>
                  </a:cxn>
                  <a:cxn ang="0">
                    <a:pos x="117" y="0"/>
                  </a:cxn>
                  <a:cxn ang="0">
                    <a:pos x="131" y="0"/>
                  </a:cxn>
                  <a:cxn ang="0">
                    <a:pos x="146" y="0"/>
                  </a:cxn>
                  <a:cxn ang="0">
                    <a:pos x="160" y="0"/>
                  </a:cxn>
                  <a:cxn ang="0">
                    <a:pos x="175" y="16"/>
                  </a:cxn>
                  <a:cxn ang="0">
                    <a:pos x="189" y="11"/>
                  </a:cxn>
                  <a:cxn ang="0">
                    <a:pos x="204" y="14"/>
                  </a:cxn>
                  <a:cxn ang="0">
                    <a:pos x="218" y="8"/>
                  </a:cxn>
                  <a:cxn ang="0">
                    <a:pos x="233" y="11"/>
                  </a:cxn>
                  <a:cxn ang="0">
                    <a:pos x="247" y="11"/>
                  </a:cxn>
                  <a:cxn ang="0">
                    <a:pos x="262" y="11"/>
                  </a:cxn>
                  <a:cxn ang="0">
                    <a:pos x="277" y="11"/>
                  </a:cxn>
                  <a:cxn ang="0">
                    <a:pos x="291" y="8"/>
                  </a:cxn>
                  <a:cxn ang="0">
                    <a:pos x="306" y="5"/>
                  </a:cxn>
                  <a:cxn ang="0">
                    <a:pos x="320" y="5"/>
                  </a:cxn>
                  <a:cxn ang="0">
                    <a:pos x="335" y="5"/>
                  </a:cxn>
                </a:cxnLst>
                <a:rect l="0" t="0" r="r" b="b"/>
                <a:pathLst>
                  <a:path w="335" h="16">
                    <a:moveTo>
                      <a:pt x="0" y="3"/>
                    </a:moveTo>
                    <a:lnTo>
                      <a:pt x="15" y="3"/>
                    </a:lnTo>
                    <a:lnTo>
                      <a:pt x="29" y="3"/>
                    </a:lnTo>
                    <a:lnTo>
                      <a:pt x="44" y="3"/>
                    </a:lnTo>
                    <a:lnTo>
                      <a:pt x="58" y="3"/>
                    </a:lnTo>
                    <a:lnTo>
                      <a:pt x="73" y="3"/>
                    </a:lnTo>
                    <a:lnTo>
                      <a:pt x="88" y="5"/>
                    </a:lnTo>
                    <a:lnTo>
                      <a:pt x="102" y="3"/>
                    </a:lnTo>
                    <a:lnTo>
                      <a:pt x="117" y="0"/>
                    </a:lnTo>
                    <a:lnTo>
                      <a:pt x="131" y="0"/>
                    </a:lnTo>
                    <a:lnTo>
                      <a:pt x="146" y="0"/>
                    </a:lnTo>
                    <a:lnTo>
                      <a:pt x="160" y="0"/>
                    </a:lnTo>
                    <a:lnTo>
                      <a:pt x="175" y="16"/>
                    </a:lnTo>
                    <a:lnTo>
                      <a:pt x="189" y="11"/>
                    </a:lnTo>
                    <a:lnTo>
                      <a:pt x="204" y="14"/>
                    </a:lnTo>
                    <a:lnTo>
                      <a:pt x="218" y="8"/>
                    </a:lnTo>
                    <a:lnTo>
                      <a:pt x="233" y="11"/>
                    </a:lnTo>
                    <a:lnTo>
                      <a:pt x="247" y="11"/>
                    </a:lnTo>
                    <a:lnTo>
                      <a:pt x="262" y="11"/>
                    </a:lnTo>
                    <a:lnTo>
                      <a:pt x="277" y="11"/>
                    </a:lnTo>
                    <a:lnTo>
                      <a:pt x="291" y="8"/>
                    </a:lnTo>
                    <a:lnTo>
                      <a:pt x="306" y="5"/>
                    </a:lnTo>
                    <a:lnTo>
                      <a:pt x="320" y="5"/>
                    </a:lnTo>
                    <a:lnTo>
                      <a:pt x="335" y="5"/>
                    </a:lnTo>
                  </a:path>
                </a:pathLst>
              </a:custGeom>
              <a:noFill/>
              <a:ln w="9525">
                <a:solidFill>
                  <a:srgbClr val="C0C0C0"/>
                </a:solidFill>
                <a:prstDash val="solid"/>
                <a:round/>
                <a:headEnd/>
                <a:tailEnd/>
              </a:ln>
            </p:spPr>
            <p:txBody>
              <a:bodyPr/>
              <a:lstStyle/>
              <a:p>
                <a:endParaRPr lang="de-DE"/>
              </a:p>
            </p:txBody>
          </p:sp>
          <p:sp>
            <p:nvSpPr>
              <p:cNvPr id="198" name="Freeform 104"/>
              <p:cNvSpPr>
                <a:spLocks/>
              </p:cNvSpPr>
              <p:nvPr/>
            </p:nvSpPr>
            <p:spPr bwMode="auto">
              <a:xfrm>
                <a:off x="4330" y="1537"/>
                <a:ext cx="1134" cy="1332"/>
              </a:xfrm>
              <a:custGeom>
                <a:avLst/>
                <a:gdLst/>
                <a:ahLst/>
                <a:cxnLst>
                  <a:cxn ang="0">
                    <a:pos x="0" y="197"/>
                  </a:cxn>
                  <a:cxn ang="0">
                    <a:pos x="15" y="211"/>
                  </a:cxn>
                  <a:cxn ang="0">
                    <a:pos x="29" y="222"/>
                  </a:cxn>
                  <a:cxn ang="0">
                    <a:pos x="44" y="192"/>
                  </a:cxn>
                  <a:cxn ang="0">
                    <a:pos x="58" y="181"/>
                  </a:cxn>
                  <a:cxn ang="0">
                    <a:pos x="73" y="161"/>
                  </a:cxn>
                  <a:cxn ang="0">
                    <a:pos x="87" y="56"/>
                  </a:cxn>
                  <a:cxn ang="0">
                    <a:pos x="102" y="0"/>
                  </a:cxn>
                  <a:cxn ang="0">
                    <a:pos x="116" y="22"/>
                  </a:cxn>
                  <a:cxn ang="0">
                    <a:pos x="131" y="50"/>
                  </a:cxn>
                  <a:cxn ang="0">
                    <a:pos x="146" y="58"/>
                  </a:cxn>
                  <a:cxn ang="0">
                    <a:pos x="160" y="67"/>
                  </a:cxn>
                  <a:cxn ang="0">
                    <a:pos x="175" y="67"/>
                  </a:cxn>
                  <a:cxn ang="0">
                    <a:pos x="189" y="53"/>
                  </a:cxn>
                </a:cxnLst>
                <a:rect l="0" t="0" r="r" b="b"/>
                <a:pathLst>
                  <a:path w="189" h="222">
                    <a:moveTo>
                      <a:pt x="0" y="197"/>
                    </a:moveTo>
                    <a:lnTo>
                      <a:pt x="15" y="211"/>
                    </a:lnTo>
                    <a:lnTo>
                      <a:pt x="29" y="222"/>
                    </a:lnTo>
                    <a:lnTo>
                      <a:pt x="44" y="192"/>
                    </a:lnTo>
                    <a:lnTo>
                      <a:pt x="58" y="181"/>
                    </a:lnTo>
                    <a:lnTo>
                      <a:pt x="73" y="161"/>
                    </a:lnTo>
                    <a:lnTo>
                      <a:pt x="87" y="56"/>
                    </a:lnTo>
                    <a:lnTo>
                      <a:pt x="102" y="0"/>
                    </a:lnTo>
                    <a:lnTo>
                      <a:pt x="116" y="22"/>
                    </a:lnTo>
                    <a:lnTo>
                      <a:pt x="131" y="50"/>
                    </a:lnTo>
                    <a:lnTo>
                      <a:pt x="146" y="58"/>
                    </a:lnTo>
                    <a:lnTo>
                      <a:pt x="160" y="67"/>
                    </a:lnTo>
                    <a:lnTo>
                      <a:pt x="175" y="67"/>
                    </a:lnTo>
                    <a:lnTo>
                      <a:pt x="189" y="53"/>
                    </a:lnTo>
                  </a:path>
                </a:pathLst>
              </a:custGeom>
              <a:noFill/>
              <a:ln w="9525">
                <a:solidFill>
                  <a:srgbClr val="C0C0C0"/>
                </a:solidFill>
                <a:prstDash val="solid"/>
                <a:round/>
                <a:headEnd/>
                <a:tailEnd/>
              </a:ln>
            </p:spPr>
            <p:txBody>
              <a:bodyPr/>
              <a:lstStyle/>
              <a:p>
                <a:endParaRPr lang="de-DE"/>
              </a:p>
            </p:txBody>
          </p:sp>
          <p:sp>
            <p:nvSpPr>
              <p:cNvPr id="199" name="Freeform 105"/>
              <p:cNvSpPr>
                <a:spLocks/>
              </p:cNvSpPr>
              <p:nvPr/>
            </p:nvSpPr>
            <p:spPr bwMode="auto">
              <a:xfrm>
                <a:off x="1888" y="1153"/>
                <a:ext cx="3666" cy="150"/>
              </a:xfrm>
              <a:custGeom>
                <a:avLst/>
                <a:gdLst/>
                <a:ahLst/>
                <a:cxnLst>
                  <a:cxn ang="0">
                    <a:pos x="0" y="6"/>
                  </a:cxn>
                  <a:cxn ang="0">
                    <a:pos x="14" y="8"/>
                  </a:cxn>
                  <a:cxn ang="0">
                    <a:pos x="29" y="6"/>
                  </a:cxn>
                  <a:cxn ang="0">
                    <a:pos x="44" y="8"/>
                  </a:cxn>
                  <a:cxn ang="0">
                    <a:pos x="58" y="11"/>
                  </a:cxn>
                  <a:cxn ang="0">
                    <a:pos x="73" y="11"/>
                  </a:cxn>
                  <a:cxn ang="0">
                    <a:pos x="87" y="11"/>
                  </a:cxn>
                  <a:cxn ang="0">
                    <a:pos x="102" y="14"/>
                  </a:cxn>
                  <a:cxn ang="0">
                    <a:pos x="116" y="14"/>
                  </a:cxn>
                  <a:cxn ang="0">
                    <a:pos x="131" y="17"/>
                  </a:cxn>
                  <a:cxn ang="0">
                    <a:pos x="145" y="14"/>
                  </a:cxn>
                  <a:cxn ang="0">
                    <a:pos x="160" y="11"/>
                  </a:cxn>
                  <a:cxn ang="0">
                    <a:pos x="174" y="11"/>
                  </a:cxn>
                  <a:cxn ang="0">
                    <a:pos x="189" y="6"/>
                  </a:cxn>
                  <a:cxn ang="0">
                    <a:pos x="204" y="3"/>
                  </a:cxn>
                  <a:cxn ang="0">
                    <a:pos x="218" y="3"/>
                  </a:cxn>
                  <a:cxn ang="0">
                    <a:pos x="233" y="3"/>
                  </a:cxn>
                  <a:cxn ang="0">
                    <a:pos x="247" y="3"/>
                  </a:cxn>
                  <a:cxn ang="0">
                    <a:pos x="262" y="3"/>
                  </a:cxn>
                  <a:cxn ang="0">
                    <a:pos x="276" y="3"/>
                  </a:cxn>
                  <a:cxn ang="0">
                    <a:pos x="291" y="3"/>
                  </a:cxn>
                  <a:cxn ang="0">
                    <a:pos x="305" y="3"/>
                  </a:cxn>
                  <a:cxn ang="0">
                    <a:pos x="320" y="0"/>
                  </a:cxn>
                  <a:cxn ang="0">
                    <a:pos x="334" y="0"/>
                  </a:cxn>
                  <a:cxn ang="0">
                    <a:pos x="349" y="8"/>
                  </a:cxn>
                  <a:cxn ang="0">
                    <a:pos x="364" y="11"/>
                  </a:cxn>
                  <a:cxn ang="0">
                    <a:pos x="378" y="11"/>
                  </a:cxn>
                  <a:cxn ang="0">
                    <a:pos x="393" y="11"/>
                  </a:cxn>
                  <a:cxn ang="0">
                    <a:pos x="407" y="8"/>
                  </a:cxn>
                  <a:cxn ang="0">
                    <a:pos x="422" y="8"/>
                  </a:cxn>
                  <a:cxn ang="0">
                    <a:pos x="436" y="8"/>
                  </a:cxn>
                  <a:cxn ang="0">
                    <a:pos x="451" y="14"/>
                  </a:cxn>
                  <a:cxn ang="0">
                    <a:pos x="465" y="8"/>
                  </a:cxn>
                  <a:cxn ang="0">
                    <a:pos x="480" y="8"/>
                  </a:cxn>
                  <a:cxn ang="0">
                    <a:pos x="494" y="6"/>
                  </a:cxn>
                  <a:cxn ang="0">
                    <a:pos x="509" y="14"/>
                  </a:cxn>
                  <a:cxn ang="0">
                    <a:pos x="523" y="11"/>
                  </a:cxn>
                  <a:cxn ang="0">
                    <a:pos x="538" y="11"/>
                  </a:cxn>
                  <a:cxn ang="0">
                    <a:pos x="553" y="14"/>
                  </a:cxn>
                  <a:cxn ang="0">
                    <a:pos x="567" y="11"/>
                  </a:cxn>
                  <a:cxn ang="0">
                    <a:pos x="582" y="11"/>
                  </a:cxn>
                  <a:cxn ang="0">
                    <a:pos x="596" y="14"/>
                  </a:cxn>
                  <a:cxn ang="0">
                    <a:pos x="611" y="25"/>
                  </a:cxn>
                </a:cxnLst>
                <a:rect l="0" t="0" r="r" b="b"/>
                <a:pathLst>
                  <a:path w="611" h="25">
                    <a:moveTo>
                      <a:pt x="0" y="6"/>
                    </a:moveTo>
                    <a:lnTo>
                      <a:pt x="14" y="8"/>
                    </a:lnTo>
                    <a:lnTo>
                      <a:pt x="29" y="6"/>
                    </a:lnTo>
                    <a:lnTo>
                      <a:pt x="44" y="8"/>
                    </a:lnTo>
                    <a:lnTo>
                      <a:pt x="58" y="11"/>
                    </a:lnTo>
                    <a:lnTo>
                      <a:pt x="73" y="11"/>
                    </a:lnTo>
                    <a:lnTo>
                      <a:pt x="87" y="11"/>
                    </a:lnTo>
                    <a:lnTo>
                      <a:pt x="102" y="14"/>
                    </a:lnTo>
                    <a:lnTo>
                      <a:pt x="116" y="14"/>
                    </a:lnTo>
                    <a:lnTo>
                      <a:pt x="131" y="17"/>
                    </a:lnTo>
                    <a:lnTo>
                      <a:pt x="145" y="14"/>
                    </a:lnTo>
                    <a:lnTo>
                      <a:pt x="160" y="11"/>
                    </a:lnTo>
                    <a:lnTo>
                      <a:pt x="174" y="11"/>
                    </a:lnTo>
                    <a:lnTo>
                      <a:pt x="189" y="6"/>
                    </a:lnTo>
                    <a:lnTo>
                      <a:pt x="204" y="3"/>
                    </a:lnTo>
                    <a:lnTo>
                      <a:pt x="218" y="3"/>
                    </a:lnTo>
                    <a:lnTo>
                      <a:pt x="233" y="3"/>
                    </a:lnTo>
                    <a:lnTo>
                      <a:pt x="247" y="3"/>
                    </a:lnTo>
                    <a:lnTo>
                      <a:pt x="262" y="3"/>
                    </a:lnTo>
                    <a:lnTo>
                      <a:pt x="276" y="3"/>
                    </a:lnTo>
                    <a:lnTo>
                      <a:pt x="291" y="3"/>
                    </a:lnTo>
                    <a:lnTo>
                      <a:pt x="305" y="3"/>
                    </a:lnTo>
                    <a:lnTo>
                      <a:pt x="320" y="0"/>
                    </a:lnTo>
                    <a:lnTo>
                      <a:pt x="334" y="0"/>
                    </a:lnTo>
                    <a:lnTo>
                      <a:pt x="349" y="8"/>
                    </a:lnTo>
                    <a:lnTo>
                      <a:pt x="364" y="11"/>
                    </a:lnTo>
                    <a:lnTo>
                      <a:pt x="378" y="11"/>
                    </a:lnTo>
                    <a:lnTo>
                      <a:pt x="393" y="11"/>
                    </a:lnTo>
                    <a:lnTo>
                      <a:pt x="407" y="8"/>
                    </a:lnTo>
                    <a:lnTo>
                      <a:pt x="422" y="8"/>
                    </a:lnTo>
                    <a:lnTo>
                      <a:pt x="436" y="8"/>
                    </a:lnTo>
                    <a:lnTo>
                      <a:pt x="451" y="14"/>
                    </a:lnTo>
                    <a:lnTo>
                      <a:pt x="465" y="8"/>
                    </a:lnTo>
                    <a:lnTo>
                      <a:pt x="480" y="8"/>
                    </a:lnTo>
                    <a:lnTo>
                      <a:pt x="494" y="6"/>
                    </a:lnTo>
                    <a:lnTo>
                      <a:pt x="509" y="14"/>
                    </a:lnTo>
                    <a:lnTo>
                      <a:pt x="523" y="11"/>
                    </a:lnTo>
                    <a:lnTo>
                      <a:pt x="538" y="11"/>
                    </a:lnTo>
                    <a:lnTo>
                      <a:pt x="553" y="14"/>
                    </a:lnTo>
                    <a:lnTo>
                      <a:pt x="567" y="11"/>
                    </a:lnTo>
                    <a:lnTo>
                      <a:pt x="582" y="11"/>
                    </a:lnTo>
                    <a:lnTo>
                      <a:pt x="596" y="14"/>
                    </a:lnTo>
                    <a:lnTo>
                      <a:pt x="611" y="25"/>
                    </a:lnTo>
                  </a:path>
                </a:pathLst>
              </a:custGeom>
              <a:noFill/>
              <a:ln w="9525">
                <a:solidFill>
                  <a:srgbClr val="C0C0C0"/>
                </a:solidFill>
                <a:prstDash val="solid"/>
                <a:round/>
                <a:headEnd/>
                <a:tailEnd/>
              </a:ln>
            </p:spPr>
            <p:txBody>
              <a:bodyPr/>
              <a:lstStyle/>
              <a:p>
                <a:endParaRPr lang="de-DE"/>
              </a:p>
            </p:txBody>
          </p:sp>
          <p:sp>
            <p:nvSpPr>
              <p:cNvPr id="200" name="Freeform 106"/>
              <p:cNvSpPr>
                <a:spLocks/>
              </p:cNvSpPr>
              <p:nvPr/>
            </p:nvSpPr>
            <p:spPr bwMode="auto">
              <a:xfrm>
                <a:off x="4156" y="1651"/>
                <a:ext cx="696" cy="588"/>
              </a:xfrm>
              <a:custGeom>
                <a:avLst/>
                <a:gdLst/>
                <a:ahLst/>
                <a:cxnLst>
                  <a:cxn ang="0">
                    <a:pos x="0" y="0"/>
                  </a:cxn>
                  <a:cxn ang="0">
                    <a:pos x="15" y="0"/>
                  </a:cxn>
                  <a:cxn ang="0">
                    <a:pos x="29" y="34"/>
                  </a:cxn>
                  <a:cxn ang="0">
                    <a:pos x="44" y="42"/>
                  </a:cxn>
                  <a:cxn ang="0">
                    <a:pos x="58" y="50"/>
                  </a:cxn>
                  <a:cxn ang="0">
                    <a:pos x="73" y="73"/>
                  </a:cxn>
                  <a:cxn ang="0">
                    <a:pos x="87" y="84"/>
                  </a:cxn>
                  <a:cxn ang="0">
                    <a:pos x="102" y="92"/>
                  </a:cxn>
                  <a:cxn ang="0">
                    <a:pos x="116" y="98"/>
                  </a:cxn>
                </a:cxnLst>
                <a:rect l="0" t="0" r="r" b="b"/>
                <a:pathLst>
                  <a:path w="116" h="98">
                    <a:moveTo>
                      <a:pt x="0" y="0"/>
                    </a:moveTo>
                    <a:lnTo>
                      <a:pt x="15" y="0"/>
                    </a:lnTo>
                    <a:lnTo>
                      <a:pt x="29" y="34"/>
                    </a:lnTo>
                    <a:lnTo>
                      <a:pt x="44" y="42"/>
                    </a:lnTo>
                    <a:lnTo>
                      <a:pt x="58" y="50"/>
                    </a:lnTo>
                    <a:lnTo>
                      <a:pt x="73" y="73"/>
                    </a:lnTo>
                    <a:lnTo>
                      <a:pt x="87" y="84"/>
                    </a:lnTo>
                    <a:lnTo>
                      <a:pt x="102" y="92"/>
                    </a:lnTo>
                    <a:lnTo>
                      <a:pt x="116" y="98"/>
                    </a:lnTo>
                  </a:path>
                </a:pathLst>
              </a:custGeom>
              <a:noFill/>
              <a:ln w="9525">
                <a:solidFill>
                  <a:srgbClr val="C0C0C0"/>
                </a:solidFill>
                <a:prstDash val="solid"/>
                <a:round/>
                <a:headEnd/>
                <a:tailEnd/>
              </a:ln>
            </p:spPr>
            <p:txBody>
              <a:bodyPr/>
              <a:lstStyle/>
              <a:p>
                <a:endParaRPr lang="de-DE"/>
              </a:p>
            </p:txBody>
          </p:sp>
          <p:sp>
            <p:nvSpPr>
              <p:cNvPr id="201" name="Freeform 107"/>
              <p:cNvSpPr>
                <a:spLocks/>
              </p:cNvSpPr>
              <p:nvPr/>
            </p:nvSpPr>
            <p:spPr bwMode="auto">
              <a:xfrm>
                <a:off x="3544" y="2173"/>
                <a:ext cx="2010" cy="648"/>
              </a:xfrm>
              <a:custGeom>
                <a:avLst/>
                <a:gdLst/>
                <a:ahLst/>
                <a:cxnLst>
                  <a:cxn ang="0">
                    <a:pos x="0" y="14"/>
                  </a:cxn>
                  <a:cxn ang="0">
                    <a:pos x="15" y="0"/>
                  </a:cxn>
                  <a:cxn ang="0">
                    <a:pos x="29" y="0"/>
                  </a:cxn>
                  <a:cxn ang="0">
                    <a:pos x="44" y="2"/>
                  </a:cxn>
                  <a:cxn ang="0">
                    <a:pos x="58" y="16"/>
                  </a:cxn>
                  <a:cxn ang="0">
                    <a:pos x="73" y="27"/>
                  </a:cxn>
                  <a:cxn ang="0">
                    <a:pos x="88" y="41"/>
                  </a:cxn>
                  <a:cxn ang="0">
                    <a:pos x="102" y="36"/>
                  </a:cxn>
                  <a:cxn ang="0">
                    <a:pos x="117" y="47"/>
                  </a:cxn>
                  <a:cxn ang="0">
                    <a:pos x="131" y="58"/>
                  </a:cxn>
                  <a:cxn ang="0">
                    <a:pos x="146" y="77"/>
                  </a:cxn>
                  <a:cxn ang="0">
                    <a:pos x="160" y="100"/>
                  </a:cxn>
                  <a:cxn ang="0">
                    <a:pos x="175" y="102"/>
                  </a:cxn>
                  <a:cxn ang="0">
                    <a:pos x="189" y="102"/>
                  </a:cxn>
                  <a:cxn ang="0">
                    <a:pos x="204" y="108"/>
                  </a:cxn>
                  <a:cxn ang="0">
                    <a:pos x="218" y="105"/>
                  </a:cxn>
                  <a:cxn ang="0">
                    <a:pos x="233" y="75"/>
                  </a:cxn>
                  <a:cxn ang="0">
                    <a:pos x="247" y="75"/>
                  </a:cxn>
                  <a:cxn ang="0">
                    <a:pos x="262" y="91"/>
                  </a:cxn>
                  <a:cxn ang="0">
                    <a:pos x="277" y="94"/>
                  </a:cxn>
                  <a:cxn ang="0">
                    <a:pos x="291" y="94"/>
                  </a:cxn>
                  <a:cxn ang="0">
                    <a:pos x="306" y="89"/>
                  </a:cxn>
                  <a:cxn ang="0">
                    <a:pos x="320" y="75"/>
                  </a:cxn>
                  <a:cxn ang="0">
                    <a:pos x="335" y="72"/>
                  </a:cxn>
                </a:cxnLst>
                <a:rect l="0" t="0" r="r" b="b"/>
                <a:pathLst>
                  <a:path w="335" h="108">
                    <a:moveTo>
                      <a:pt x="0" y="14"/>
                    </a:moveTo>
                    <a:lnTo>
                      <a:pt x="15" y="0"/>
                    </a:lnTo>
                    <a:lnTo>
                      <a:pt x="29" y="0"/>
                    </a:lnTo>
                    <a:lnTo>
                      <a:pt x="44" y="2"/>
                    </a:lnTo>
                    <a:lnTo>
                      <a:pt x="58" y="16"/>
                    </a:lnTo>
                    <a:lnTo>
                      <a:pt x="73" y="27"/>
                    </a:lnTo>
                    <a:lnTo>
                      <a:pt x="88" y="41"/>
                    </a:lnTo>
                    <a:lnTo>
                      <a:pt x="102" y="36"/>
                    </a:lnTo>
                    <a:lnTo>
                      <a:pt x="117" y="47"/>
                    </a:lnTo>
                    <a:lnTo>
                      <a:pt x="131" y="58"/>
                    </a:lnTo>
                    <a:lnTo>
                      <a:pt x="146" y="77"/>
                    </a:lnTo>
                    <a:lnTo>
                      <a:pt x="160" y="100"/>
                    </a:lnTo>
                    <a:lnTo>
                      <a:pt x="175" y="102"/>
                    </a:lnTo>
                    <a:lnTo>
                      <a:pt x="189" y="102"/>
                    </a:lnTo>
                    <a:lnTo>
                      <a:pt x="204" y="108"/>
                    </a:lnTo>
                    <a:lnTo>
                      <a:pt x="218" y="105"/>
                    </a:lnTo>
                    <a:lnTo>
                      <a:pt x="233" y="75"/>
                    </a:lnTo>
                    <a:lnTo>
                      <a:pt x="247" y="75"/>
                    </a:lnTo>
                    <a:lnTo>
                      <a:pt x="262" y="91"/>
                    </a:lnTo>
                    <a:lnTo>
                      <a:pt x="277" y="94"/>
                    </a:lnTo>
                    <a:lnTo>
                      <a:pt x="291" y="94"/>
                    </a:lnTo>
                    <a:lnTo>
                      <a:pt x="306" y="89"/>
                    </a:lnTo>
                    <a:lnTo>
                      <a:pt x="320" y="75"/>
                    </a:lnTo>
                    <a:lnTo>
                      <a:pt x="335" y="72"/>
                    </a:lnTo>
                  </a:path>
                </a:pathLst>
              </a:custGeom>
              <a:noFill/>
              <a:ln w="9525">
                <a:solidFill>
                  <a:srgbClr val="C0C0C0"/>
                </a:solidFill>
                <a:prstDash val="solid"/>
                <a:round/>
                <a:headEnd/>
                <a:tailEnd/>
              </a:ln>
            </p:spPr>
            <p:txBody>
              <a:bodyPr/>
              <a:lstStyle/>
              <a:p>
                <a:endParaRPr lang="de-DE"/>
              </a:p>
            </p:txBody>
          </p:sp>
          <p:sp>
            <p:nvSpPr>
              <p:cNvPr id="202" name="Freeform 108"/>
              <p:cNvSpPr>
                <a:spLocks/>
              </p:cNvSpPr>
              <p:nvPr/>
            </p:nvSpPr>
            <p:spPr bwMode="auto">
              <a:xfrm>
                <a:off x="4594" y="1123"/>
                <a:ext cx="612" cy="48"/>
              </a:xfrm>
              <a:custGeom>
                <a:avLst/>
                <a:gdLst/>
                <a:ahLst/>
                <a:cxnLst>
                  <a:cxn ang="0">
                    <a:pos x="0" y="8"/>
                  </a:cxn>
                  <a:cxn ang="0">
                    <a:pos x="14" y="2"/>
                  </a:cxn>
                  <a:cxn ang="0">
                    <a:pos x="29" y="2"/>
                  </a:cxn>
                  <a:cxn ang="0">
                    <a:pos x="43" y="0"/>
                  </a:cxn>
                  <a:cxn ang="0">
                    <a:pos x="58" y="5"/>
                  </a:cxn>
                  <a:cxn ang="0">
                    <a:pos x="72" y="5"/>
                  </a:cxn>
                  <a:cxn ang="0">
                    <a:pos x="87" y="5"/>
                  </a:cxn>
                  <a:cxn ang="0">
                    <a:pos x="102" y="5"/>
                  </a:cxn>
                </a:cxnLst>
                <a:rect l="0" t="0" r="r" b="b"/>
                <a:pathLst>
                  <a:path w="102" h="8">
                    <a:moveTo>
                      <a:pt x="0" y="8"/>
                    </a:moveTo>
                    <a:lnTo>
                      <a:pt x="14" y="2"/>
                    </a:lnTo>
                    <a:lnTo>
                      <a:pt x="29" y="2"/>
                    </a:lnTo>
                    <a:lnTo>
                      <a:pt x="43" y="0"/>
                    </a:lnTo>
                    <a:lnTo>
                      <a:pt x="58" y="5"/>
                    </a:lnTo>
                    <a:lnTo>
                      <a:pt x="72" y="5"/>
                    </a:lnTo>
                    <a:lnTo>
                      <a:pt x="87" y="5"/>
                    </a:lnTo>
                    <a:lnTo>
                      <a:pt x="102" y="5"/>
                    </a:lnTo>
                  </a:path>
                </a:pathLst>
              </a:custGeom>
              <a:noFill/>
              <a:ln w="9525">
                <a:solidFill>
                  <a:srgbClr val="C0C0C0"/>
                </a:solidFill>
                <a:prstDash val="solid"/>
                <a:round/>
                <a:headEnd/>
                <a:tailEnd/>
              </a:ln>
            </p:spPr>
            <p:txBody>
              <a:bodyPr/>
              <a:lstStyle/>
              <a:p>
                <a:endParaRPr lang="de-DE"/>
              </a:p>
            </p:txBody>
          </p:sp>
          <p:sp>
            <p:nvSpPr>
              <p:cNvPr id="203" name="Freeform 109"/>
              <p:cNvSpPr>
                <a:spLocks/>
              </p:cNvSpPr>
              <p:nvPr/>
            </p:nvSpPr>
            <p:spPr bwMode="auto">
              <a:xfrm>
                <a:off x="2584" y="1705"/>
                <a:ext cx="2970" cy="1500"/>
              </a:xfrm>
              <a:custGeom>
                <a:avLst/>
                <a:gdLst/>
                <a:ahLst/>
                <a:cxnLst>
                  <a:cxn ang="0">
                    <a:pos x="0" y="0"/>
                  </a:cxn>
                  <a:cxn ang="0">
                    <a:pos x="15" y="3"/>
                  </a:cxn>
                  <a:cxn ang="0">
                    <a:pos x="29" y="5"/>
                  </a:cxn>
                  <a:cxn ang="0">
                    <a:pos x="44" y="5"/>
                  </a:cxn>
                  <a:cxn ang="0">
                    <a:pos x="58" y="5"/>
                  </a:cxn>
                  <a:cxn ang="0">
                    <a:pos x="73" y="8"/>
                  </a:cxn>
                  <a:cxn ang="0">
                    <a:pos x="88" y="14"/>
                  </a:cxn>
                  <a:cxn ang="0">
                    <a:pos x="102" y="19"/>
                  </a:cxn>
                  <a:cxn ang="0">
                    <a:pos x="117" y="25"/>
                  </a:cxn>
                  <a:cxn ang="0">
                    <a:pos x="131" y="47"/>
                  </a:cxn>
                  <a:cxn ang="0">
                    <a:pos x="146" y="53"/>
                  </a:cxn>
                  <a:cxn ang="0">
                    <a:pos x="160" y="100"/>
                  </a:cxn>
                  <a:cxn ang="0">
                    <a:pos x="175" y="108"/>
                  </a:cxn>
                  <a:cxn ang="0">
                    <a:pos x="189" y="125"/>
                  </a:cxn>
                  <a:cxn ang="0">
                    <a:pos x="204" y="136"/>
                  </a:cxn>
                  <a:cxn ang="0">
                    <a:pos x="218" y="144"/>
                  </a:cxn>
                  <a:cxn ang="0">
                    <a:pos x="233" y="144"/>
                  </a:cxn>
                  <a:cxn ang="0">
                    <a:pos x="248" y="167"/>
                  </a:cxn>
                  <a:cxn ang="0">
                    <a:pos x="262" y="175"/>
                  </a:cxn>
                  <a:cxn ang="0">
                    <a:pos x="277" y="183"/>
                  </a:cxn>
                  <a:cxn ang="0">
                    <a:pos x="291" y="200"/>
                  </a:cxn>
                  <a:cxn ang="0">
                    <a:pos x="306" y="230"/>
                  </a:cxn>
                  <a:cxn ang="0">
                    <a:pos x="320" y="250"/>
                  </a:cxn>
                  <a:cxn ang="0">
                    <a:pos x="335" y="244"/>
                  </a:cxn>
                  <a:cxn ang="0">
                    <a:pos x="349" y="247"/>
                  </a:cxn>
                  <a:cxn ang="0">
                    <a:pos x="364" y="219"/>
                  </a:cxn>
                  <a:cxn ang="0">
                    <a:pos x="378" y="180"/>
                  </a:cxn>
                  <a:cxn ang="0">
                    <a:pos x="393" y="169"/>
                  </a:cxn>
                  <a:cxn ang="0">
                    <a:pos x="407" y="158"/>
                  </a:cxn>
                  <a:cxn ang="0">
                    <a:pos x="422" y="153"/>
                  </a:cxn>
                  <a:cxn ang="0">
                    <a:pos x="437" y="155"/>
                  </a:cxn>
                  <a:cxn ang="0">
                    <a:pos x="451" y="155"/>
                  </a:cxn>
                  <a:cxn ang="0">
                    <a:pos x="466" y="150"/>
                  </a:cxn>
                  <a:cxn ang="0">
                    <a:pos x="480" y="155"/>
                  </a:cxn>
                  <a:cxn ang="0">
                    <a:pos x="495" y="136"/>
                  </a:cxn>
                </a:cxnLst>
                <a:rect l="0" t="0" r="r" b="b"/>
                <a:pathLst>
                  <a:path w="495" h="250">
                    <a:moveTo>
                      <a:pt x="0" y="0"/>
                    </a:moveTo>
                    <a:lnTo>
                      <a:pt x="15" y="3"/>
                    </a:lnTo>
                    <a:lnTo>
                      <a:pt x="29" y="5"/>
                    </a:lnTo>
                    <a:lnTo>
                      <a:pt x="44" y="5"/>
                    </a:lnTo>
                    <a:lnTo>
                      <a:pt x="58" y="5"/>
                    </a:lnTo>
                    <a:lnTo>
                      <a:pt x="73" y="8"/>
                    </a:lnTo>
                    <a:lnTo>
                      <a:pt x="88" y="14"/>
                    </a:lnTo>
                    <a:lnTo>
                      <a:pt x="102" y="19"/>
                    </a:lnTo>
                    <a:lnTo>
                      <a:pt x="117" y="25"/>
                    </a:lnTo>
                    <a:lnTo>
                      <a:pt x="131" y="47"/>
                    </a:lnTo>
                    <a:lnTo>
                      <a:pt x="146" y="53"/>
                    </a:lnTo>
                    <a:lnTo>
                      <a:pt x="160" y="100"/>
                    </a:lnTo>
                    <a:lnTo>
                      <a:pt x="175" y="108"/>
                    </a:lnTo>
                    <a:lnTo>
                      <a:pt x="189" y="125"/>
                    </a:lnTo>
                    <a:lnTo>
                      <a:pt x="204" y="136"/>
                    </a:lnTo>
                    <a:lnTo>
                      <a:pt x="218" y="144"/>
                    </a:lnTo>
                    <a:lnTo>
                      <a:pt x="233" y="144"/>
                    </a:lnTo>
                    <a:lnTo>
                      <a:pt x="248" y="167"/>
                    </a:lnTo>
                    <a:lnTo>
                      <a:pt x="262" y="175"/>
                    </a:lnTo>
                    <a:lnTo>
                      <a:pt x="277" y="183"/>
                    </a:lnTo>
                    <a:lnTo>
                      <a:pt x="291" y="200"/>
                    </a:lnTo>
                    <a:lnTo>
                      <a:pt x="306" y="230"/>
                    </a:lnTo>
                    <a:lnTo>
                      <a:pt x="320" y="250"/>
                    </a:lnTo>
                    <a:lnTo>
                      <a:pt x="335" y="244"/>
                    </a:lnTo>
                    <a:lnTo>
                      <a:pt x="349" y="247"/>
                    </a:lnTo>
                    <a:lnTo>
                      <a:pt x="364" y="219"/>
                    </a:lnTo>
                    <a:lnTo>
                      <a:pt x="378" y="180"/>
                    </a:lnTo>
                    <a:lnTo>
                      <a:pt x="393" y="169"/>
                    </a:lnTo>
                    <a:lnTo>
                      <a:pt x="407" y="158"/>
                    </a:lnTo>
                    <a:lnTo>
                      <a:pt x="422" y="153"/>
                    </a:lnTo>
                    <a:lnTo>
                      <a:pt x="437" y="155"/>
                    </a:lnTo>
                    <a:lnTo>
                      <a:pt x="451" y="155"/>
                    </a:lnTo>
                    <a:lnTo>
                      <a:pt x="466" y="150"/>
                    </a:lnTo>
                    <a:lnTo>
                      <a:pt x="480" y="155"/>
                    </a:lnTo>
                    <a:lnTo>
                      <a:pt x="495" y="136"/>
                    </a:lnTo>
                  </a:path>
                </a:pathLst>
              </a:custGeom>
              <a:noFill/>
              <a:ln w="9525">
                <a:solidFill>
                  <a:srgbClr val="C0C0C0"/>
                </a:solidFill>
                <a:prstDash val="solid"/>
                <a:round/>
                <a:headEnd/>
                <a:tailEnd/>
              </a:ln>
            </p:spPr>
            <p:txBody>
              <a:bodyPr/>
              <a:lstStyle/>
              <a:p>
                <a:endParaRPr lang="de-DE"/>
              </a:p>
            </p:txBody>
          </p:sp>
          <p:sp>
            <p:nvSpPr>
              <p:cNvPr id="204" name="Freeform 110"/>
              <p:cNvSpPr>
                <a:spLocks/>
              </p:cNvSpPr>
              <p:nvPr/>
            </p:nvSpPr>
            <p:spPr bwMode="auto">
              <a:xfrm>
                <a:off x="3718" y="1753"/>
                <a:ext cx="702" cy="666"/>
              </a:xfrm>
              <a:custGeom>
                <a:avLst/>
                <a:gdLst/>
                <a:ahLst/>
                <a:cxnLst>
                  <a:cxn ang="0">
                    <a:pos x="0" y="39"/>
                  </a:cxn>
                  <a:cxn ang="0">
                    <a:pos x="15" y="0"/>
                  </a:cxn>
                  <a:cxn ang="0">
                    <a:pos x="29" y="11"/>
                  </a:cxn>
                  <a:cxn ang="0">
                    <a:pos x="44" y="11"/>
                  </a:cxn>
                  <a:cxn ang="0">
                    <a:pos x="59" y="36"/>
                  </a:cxn>
                  <a:cxn ang="0">
                    <a:pos x="73" y="45"/>
                  </a:cxn>
                  <a:cxn ang="0">
                    <a:pos x="88" y="47"/>
                  </a:cxn>
                  <a:cxn ang="0">
                    <a:pos x="102" y="61"/>
                  </a:cxn>
                  <a:cxn ang="0">
                    <a:pos x="117" y="111"/>
                  </a:cxn>
                </a:cxnLst>
                <a:rect l="0" t="0" r="r" b="b"/>
                <a:pathLst>
                  <a:path w="117" h="111">
                    <a:moveTo>
                      <a:pt x="0" y="39"/>
                    </a:moveTo>
                    <a:lnTo>
                      <a:pt x="15" y="0"/>
                    </a:lnTo>
                    <a:lnTo>
                      <a:pt x="29" y="11"/>
                    </a:lnTo>
                    <a:lnTo>
                      <a:pt x="44" y="11"/>
                    </a:lnTo>
                    <a:lnTo>
                      <a:pt x="59" y="36"/>
                    </a:lnTo>
                    <a:lnTo>
                      <a:pt x="73" y="45"/>
                    </a:lnTo>
                    <a:lnTo>
                      <a:pt x="88" y="47"/>
                    </a:lnTo>
                    <a:lnTo>
                      <a:pt x="102" y="61"/>
                    </a:lnTo>
                    <a:lnTo>
                      <a:pt x="117" y="111"/>
                    </a:lnTo>
                  </a:path>
                </a:pathLst>
              </a:custGeom>
              <a:noFill/>
              <a:ln w="9525">
                <a:solidFill>
                  <a:srgbClr val="C0C0C0"/>
                </a:solidFill>
                <a:prstDash val="solid"/>
                <a:round/>
                <a:headEnd/>
                <a:tailEnd/>
              </a:ln>
            </p:spPr>
            <p:txBody>
              <a:bodyPr/>
              <a:lstStyle/>
              <a:p>
                <a:endParaRPr lang="de-DE"/>
              </a:p>
            </p:txBody>
          </p:sp>
          <p:sp>
            <p:nvSpPr>
              <p:cNvPr id="205" name="Freeform 111"/>
              <p:cNvSpPr>
                <a:spLocks/>
              </p:cNvSpPr>
              <p:nvPr/>
            </p:nvSpPr>
            <p:spPr bwMode="auto">
              <a:xfrm>
                <a:off x="4678" y="1903"/>
                <a:ext cx="876" cy="804"/>
              </a:xfrm>
              <a:custGeom>
                <a:avLst/>
                <a:gdLst/>
                <a:ahLst/>
                <a:cxnLst>
                  <a:cxn ang="0">
                    <a:pos x="0" y="134"/>
                  </a:cxn>
                  <a:cxn ang="0">
                    <a:pos x="15" y="109"/>
                  </a:cxn>
                  <a:cxn ang="0">
                    <a:pos x="29" y="59"/>
                  </a:cxn>
                  <a:cxn ang="0">
                    <a:pos x="44" y="47"/>
                  </a:cxn>
                  <a:cxn ang="0">
                    <a:pos x="58" y="36"/>
                  </a:cxn>
                  <a:cxn ang="0">
                    <a:pos x="73" y="53"/>
                  </a:cxn>
                  <a:cxn ang="0">
                    <a:pos x="88" y="50"/>
                  </a:cxn>
                  <a:cxn ang="0">
                    <a:pos x="102" y="39"/>
                  </a:cxn>
                  <a:cxn ang="0">
                    <a:pos x="117" y="22"/>
                  </a:cxn>
                  <a:cxn ang="0">
                    <a:pos x="131" y="8"/>
                  </a:cxn>
                  <a:cxn ang="0">
                    <a:pos x="146" y="0"/>
                  </a:cxn>
                </a:cxnLst>
                <a:rect l="0" t="0" r="r" b="b"/>
                <a:pathLst>
                  <a:path w="146" h="134">
                    <a:moveTo>
                      <a:pt x="0" y="134"/>
                    </a:moveTo>
                    <a:lnTo>
                      <a:pt x="15" y="109"/>
                    </a:lnTo>
                    <a:lnTo>
                      <a:pt x="29" y="59"/>
                    </a:lnTo>
                    <a:lnTo>
                      <a:pt x="44" y="47"/>
                    </a:lnTo>
                    <a:lnTo>
                      <a:pt x="58" y="36"/>
                    </a:lnTo>
                    <a:lnTo>
                      <a:pt x="73" y="53"/>
                    </a:lnTo>
                    <a:lnTo>
                      <a:pt x="88" y="50"/>
                    </a:lnTo>
                    <a:lnTo>
                      <a:pt x="102" y="39"/>
                    </a:lnTo>
                    <a:lnTo>
                      <a:pt x="117" y="22"/>
                    </a:lnTo>
                    <a:lnTo>
                      <a:pt x="131" y="8"/>
                    </a:lnTo>
                    <a:lnTo>
                      <a:pt x="146" y="0"/>
                    </a:lnTo>
                  </a:path>
                </a:pathLst>
              </a:custGeom>
              <a:noFill/>
              <a:ln w="9525">
                <a:solidFill>
                  <a:srgbClr val="C0C0C0"/>
                </a:solidFill>
                <a:prstDash val="solid"/>
                <a:round/>
                <a:headEnd/>
                <a:tailEnd/>
              </a:ln>
            </p:spPr>
            <p:txBody>
              <a:bodyPr/>
              <a:lstStyle/>
              <a:p>
                <a:endParaRPr lang="de-DE"/>
              </a:p>
            </p:txBody>
          </p:sp>
          <p:sp>
            <p:nvSpPr>
              <p:cNvPr id="206" name="Freeform 112"/>
              <p:cNvSpPr>
                <a:spLocks/>
              </p:cNvSpPr>
              <p:nvPr/>
            </p:nvSpPr>
            <p:spPr bwMode="auto">
              <a:xfrm>
                <a:off x="3370" y="1189"/>
                <a:ext cx="2184" cy="1164"/>
              </a:xfrm>
              <a:custGeom>
                <a:avLst/>
                <a:gdLst/>
                <a:ahLst/>
                <a:cxnLst>
                  <a:cxn ang="0">
                    <a:pos x="0" y="116"/>
                  </a:cxn>
                  <a:cxn ang="0">
                    <a:pos x="15" y="122"/>
                  </a:cxn>
                  <a:cxn ang="0">
                    <a:pos x="29" y="150"/>
                  </a:cxn>
                  <a:cxn ang="0">
                    <a:pos x="44" y="164"/>
                  </a:cxn>
                  <a:cxn ang="0">
                    <a:pos x="58" y="180"/>
                  </a:cxn>
                  <a:cxn ang="0">
                    <a:pos x="73" y="194"/>
                  </a:cxn>
                  <a:cxn ang="0">
                    <a:pos x="87" y="194"/>
                  </a:cxn>
                  <a:cxn ang="0">
                    <a:pos x="102" y="186"/>
                  </a:cxn>
                  <a:cxn ang="0">
                    <a:pos x="117" y="191"/>
                  </a:cxn>
                  <a:cxn ang="0">
                    <a:pos x="131" y="183"/>
                  </a:cxn>
                  <a:cxn ang="0">
                    <a:pos x="146" y="189"/>
                  </a:cxn>
                  <a:cxn ang="0">
                    <a:pos x="160" y="172"/>
                  </a:cxn>
                  <a:cxn ang="0">
                    <a:pos x="175" y="158"/>
                  </a:cxn>
                  <a:cxn ang="0">
                    <a:pos x="189" y="150"/>
                  </a:cxn>
                  <a:cxn ang="0">
                    <a:pos x="204" y="100"/>
                  </a:cxn>
                  <a:cxn ang="0">
                    <a:pos x="218" y="64"/>
                  </a:cxn>
                  <a:cxn ang="0">
                    <a:pos x="233" y="33"/>
                  </a:cxn>
                  <a:cxn ang="0">
                    <a:pos x="247" y="8"/>
                  </a:cxn>
                  <a:cxn ang="0">
                    <a:pos x="262" y="0"/>
                  </a:cxn>
                  <a:cxn ang="0">
                    <a:pos x="276" y="0"/>
                  </a:cxn>
                  <a:cxn ang="0">
                    <a:pos x="291" y="0"/>
                  </a:cxn>
                  <a:cxn ang="0">
                    <a:pos x="306" y="2"/>
                  </a:cxn>
                  <a:cxn ang="0">
                    <a:pos x="320" y="11"/>
                  </a:cxn>
                  <a:cxn ang="0">
                    <a:pos x="335" y="11"/>
                  </a:cxn>
                  <a:cxn ang="0">
                    <a:pos x="349" y="11"/>
                  </a:cxn>
                  <a:cxn ang="0">
                    <a:pos x="364" y="22"/>
                  </a:cxn>
                </a:cxnLst>
                <a:rect l="0" t="0" r="r" b="b"/>
                <a:pathLst>
                  <a:path w="364" h="194">
                    <a:moveTo>
                      <a:pt x="0" y="116"/>
                    </a:moveTo>
                    <a:lnTo>
                      <a:pt x="15" y="122"/>
                    </a:lnTo>
                    <a:lnTo>
                      <a:pt x="29" y="150"/>
                    </a:lnTo>
                    <a:lnTo>
                      <a:pt x="44" y="164"/>
                    </a:lnTo>
                    <a:lnTo>
                      <a:pt x="58" y="180"/>
                    </a:lnTo>
                    <a:lnTo>
                      <a:pt x="73" y="194"/>
                    </a:lnTo>
                    <a:lnTo>
                      <a:pt x="87" y="194"/>
                    </a:lnTo>
                    <a:lnTo>
                      <a:pt x="102" y="186"/>
                    </a:lnTo>
                    <a:lnTo>
                      <a:pt x="117" y="191"/>
                    </a:lnTo>
                    <a:lnTo>
                      <a:pt x="131" y="183"/>
                    </a:lnTo>
                    <a:lnTo>
                      <a:pt x="146" y="189"/>
                    </a:lnTo>
                    <a:lnTo>
                      <a:pt x="160" y="172"/>
                    </a:lnTo>
                    <a:lnTo>
                      <a:pt x="175" y="158"/>
                    </a:lnTo>
                    <a:lnTo>
                      <a:pt x="189" y="150"/>
                    </a:lnTo>
                    <a:lnTo>
                      <a:pt x="204" y="100"/>
                    </a:lnTo>
                    <a:lnTo>
                      <a:pt x="218" y="64"/>
                    </a:lnTo>
                    <a:lnTo>
                      <a:pt x="233" y="33"/>
                    </a:lnTo>
                    <a:lnTo>
                      <a:pt x="247" y="8"/>
                    </a:lnTo>
                    <a:lnTo>
                      <a:pt x="262" y="0"/>
                    </a:lnTo>
                    <a:lnTo>
                      <a:pt x="276" y="0"/>
                    </a:lnTo>
                    <a:lnTo>
                      <a:pt x="291" y="0"/>
                    </a:lnTo>
                    <a:lnTo>
                      <a:pt x="306" y="2"/>
                    </a:lnTo>
                    <a:lnTo>
                      <a:pt x="320" y="11"/>
                    </a:lnTo>
                    <a:lnTo>
                      <a:pt x="335" y="11"/>
                    </a:lnTo>
                    <a:lnTo>
                      <a:pt x="349" y="11"/>
                    </a:lnTo>
                    <a:lnTo>
                      <a:pt x="364" y="22"/>
                    </a:lnTo>
                  </a:path>
                </a:pathLst>
              </a:custGeom>
              <a:noFill/>
              <a:ln w="9525">
                <a:solidFill>
                  <a:srgbClr val="C0C0C0"/>
                </a:solidFill>
                <a:prstDash val="solid"/>
                <a:round/>
                <a:headEnd/>
                <a:tailEnd/>
              </a:ln>
            </p:spPr>
            <p:txBody>
              <a:bodyPr/>
              <a:lstStyle/>
              <a:p>
                <a:endParaRPr lang="de-DE"/>
              </a:p>
            </p:txBody>
          </p:sp>
          <p:sp>
            <p:nvSpPr>
              <p:cNvPr id="207" name="Freeform 113"/>
              <p:cNvSpPr>
                <a:spLocks/>
              </p:cNvSpPr>
              <p:nvPr/>
            </p:nvSpPr>
            <p:spPr bwMode="auto">
              <a:xfrm>
                <a:off x="4330" y="1189"/>
                <a:ext cx="1224" cy="1200"/>
              </a:xfrm>
              <a:custGeom>
                <a:avLst/>
                <a:gdLst/>
                <a:ahLst/>
                <a:cxnLst>
                  <a:cxn ang="0">
                    <a:pos x="0" y="158"/>
                  </a:cxn>
                  <a:cxn ang="0">
                    <a:pos x="15" y="191"/>
                  </a:cxn>
                  <a:cxn ang="0">
                    <a:pos x="29" y="200"/>
                  </a:cxn>
                  <a:cxn ang="0">
                    <a:pos x="44" y="139"/>
                  </a:cxn>
                  <a:cxn ang="0">
                    <a:pos x="58" y="86"/>
                  </a:cxn>
                  <a:cxn ang="0">
                    <a:pos x="73" y="58"/>
                  </a:cxn>
                  <a:cxn ang="0">
                    <a:pos x="87" y="33"/>
                  </a:cxn>
                  <a:cxn ang="0">
                    <a:pos x="102" y="22"/>
                  </a:cxn>
                  <a:cxn ang="0">
                    <a:pos x="116" y="16"/>
                  </a:cxn>
                  <a:cxn ang="0">
                    <a:pos x="131" y="14"/>
                  </a:cxn>
                  <a:cxn ang="0">
                    <a:pos x="146" y="11"/>
                  </a:cxn>
                  <a:cxn ang="0">
                    <a:pos x="160" y="0"/>
                  </a:cxn>
                  <a:cxn ang="0">
                    <a:pos x="175" y="0"/>
                  </a:cxn>
                  <a:cxn ang="0">
                    <a:pos x="189" y="0"/>
                  </a:cxn>
                  <a:cxn ang="0">
                    <a:pos x="204" y="0"/>
                  </a:cxn>
                </a:cxnLst>
                <a:rect l="0" t="0" r="r" b="b"/>
                <a:pathLst>
                  <a:path w="204" h="200">
                    <a:moveTo>
                      <a:pt x="0" y="158"/>
                    </a:moveTo>
                    <a:lnTo>
                      <a:pt x="15" y="191"/>
                    </a:lnTo>
                    <a:lnTo>
                      <a:pt x="29" y="200"/>
                    </a:lnTo>
                    <a:lnTo>
                      <a:pt x="44" y="139"/>
                    </a:lnTo>
                    <a:lnTo>
                      <a:pt x="58" y="86"/>
                    </a:lnTo>
                    <a:lnTo>
                      <a:pt x="73" y="58"/>
                    </a:lnTo>
                    <a:lnTo>
                      <a:pt x="87" y="33"/>
                    </a:lnTo>
                    <a:lnTo>
                      <a:pt x="102" y="22"/>
                    </a:lnTo>
                    <a:lnTo>
                      <a:pt x="116" y="16"/>
                    </a:lnTo>
                    <a:lnTo>
                      <a:pt x="131" y="14"/>
                    </a:lnTo>
                    <a:lnTo>
                      <a:pt x="146" y="11"/>
                    </a:lnTo>
                    <a:lnTo>
                      <a:pt x="160" y="0"/>
                    </a:lnTo>
                    <a:lnTo>
                      <a:pt x="175" y="0"/>
                    </a:lnTo>
                    <a:lnTo>
                      <a:pt x="189" y="0"/>
                    </a:lnTo>
                    <a:lnTo>
                      <a:pt x="204" y="0"/>
                    </a:lnTo>
                  </a:path>
                </a:pathLst>
              </a:custGeom>
              <a:noFill/>
              <a:ln w="9525">
                <a:solidFill>
                  <a:srgbClr val="C0C0C0"/>
                </a:solidFill>
                <a:prstDash val="solid"/>
                <a:round/>
                <a:headEnd/>
                <a:tailEnd/>
              </a:ln>
            </p:spPr>
            <p:txBody>
              <a:bodyPr/>
              <a:lstStyle/>
              <a:p>
                <a:endParaRPr lang="de-DE"/>
              </a:p>
            </p:txBody>
          </p:sp>
          <p:sp>
            <p:nvSpPr>
              <p:cNvPr id="208" name="Freeform 114"/>
              <p:cNvSpPr>
                <a:spLocks/>
              </p:cNvSpPr>
              <p:nvPr/>
            </p:nvSpPr>
            <p:spPr bwMode="auto">
              <a:xfrm>
                <a:off x="2152" y="1471"/>
                <a:ext cx="2616" cy="1032"/>
              </a:xfrm>
              <a:custGeom>
                <a:avLst/>
                <a:gdLst/>
                <a:ahLst/>
                <a:cxnLst>
                  <a:cxn ang="0">
                    <a:pos x="0" y="0"/>
                  </a:cxn>
                  <a:cxn ang="0">
                    <a:pos x="14" y="5"/>
                  </a:cxn>
                  <a:cxn ang="0">
                    <a:pos x="29" y="8"/>
                  </a:cxn>
                  <a:cxn ang="0">
                    <a:pos x="43" y="14"/>
                  </a:cxn>
                  <a:cxn ang="0">
                    <a:pos x="58" y="22"/>
                  </a:cxn>
                  <a:cxn ang="0">
                    <a:pos x="72" y="22"/>
                  </a:cxn>
                  <a:cxn ang="0">
                    <a:pos x="87" y="22"/>
                  </a:cxn>
                  <a:cxn ang="0">
                    <a:pos x="101" y="28"/>
                  </a:cxn>
                  <a:cxn ang="0">
                    <a:pos x="116" y="30"/>
                  </a:cxn>
                  <a:cxn ang="0">
                    <a:pos x="130" y="30"/>
                  </a:cxn>
                  <a:cxn ang="0">
                    <a:pos x="145" y="39"/>
                  </a:cxn>
                  <a:cxn ang="0">
                    <a:pos x="160" y="42"/>
                  </a:cxn>
                  <a:cxn ang="0">
                    <a:pos x="174" y="47"/>
                  </a:cxn>
                  <a:cxn ang="0">
                    <a:pos x="189" y="55"/>
                  </a:cxn>
                  <a:cxn ang="0">
                    <a:pos x="203" y="64"/>
                  </a:cxn>
                  <a:cxn ang="0">
                    <a:pos x="218" y="67"/>
                  </a:cxn>
                  <a:cxn ang="0">
                    <a:pos x="232" y="94"/>
                  </a:cxn>
                  <a:cxn ang="0">
                    <a:pos x="247" y="100"/>
                  </a:cxn>
                  <a:cxn ang="0">
                    <a:pos x="261" y="114"/>
                  </a:cxn>
                  <a:cxn ang="0">
                    <a:pos x="276" y="122"/>
                  </a:cxn>
                  <a:cxn ang="0">
                    <a:pos x="290" y="100"/>
                  </a:cxn>
                  <a:cxn ang="0">
                    <a:pos x="305" y="125"/>
                  </a:cxn>
                  <a:cxn ang="0">
                    <a:pos x="320" y="136"/>
                  </a:cxn>
                  <a:cxn ang="0">
                    <a:pos x="334" y="122"/>
                  </a:cxn>
                  <a:cxn ang="0">
                    <a:pos x="349" y="111"/>
                  </a:cxn>
                  <a:cxn ang="0">
                    <a:pos x="363" y="122"/>
                  </a:cxn>
                  <a:cxn ang="0">
                    <a:pos x="378" y="100"/>
                  </a:cxn>
                  <a:cxn ang="0">
                    <a:pos x="392" y="100"/>
                  </a:cxn>
                  <a:cxn ang="0">
                    <a:pos x="407" y="144"/>
                  </a:cxn>
                  <a:cxn ang="0">
                    <a:pos x="421" y="131"/>
                  </a:cxn>
                  <a:cxn ang="0">
                    <a:pos x="436" y="172"/>
                  </a:cxn>
                </a:cxnLst>
                <a:rect l="0" t="0" r="r" b="b"/>
                <a:pathLst>
                  <a:path w="436" h="172">
                    <a:moveTo>
                      <a:pt x="0" y="0"/>
                    </a:moveTo>
                    <a:lnTo>
                      <a:pt x="14" y="5"/>
                    </a:lnTo>
                    <a:lnTo>
                      <a:pt x="29" y="8"/>
                    </a:lnTo>
                    <a:lnTo>
                      <a:pt x="43" y="14"/>
                    </a:lnTo>
                    <a:lnTo>
                      <a:pt x="58" y="22"/>
                    </a:lnTo>
                    <a:lnTo>
                      <a:pt x="72" y="22"/>
                    </a:lnTo>
                    <a:lnTo>
                      <a:pt x="87" y="22"/>
                    </a:lnTo>
                    <a:lnTo>
                      <a:pt x="101" y="28"/>
                    </a:lnTo>
                    <a:lnTo>
                      <a:pt x="116" y="30"/>
                    </a:lnTo>
                    <a:lnTo>
                      <a:pt x="130" y="30"/>
                    </a:lnTo>
                    <a:lnTo>
                      <a:pt x="145" y="39"/>
                    </a:lnTo>
                    <a:lnTo>
                      <a:pt x="160" y="42"/>
                    </a:lnTo>
                    <a:lnTo>
                      <a:pt x="174" y="47"/>
                    </a:lnTo>
                    <a:lnTo>
                      <a:pt x="189" y="55"/>
                    </a:lnTo>
                    <a:lnTo>
                      <a:pt x="203" y="64"/>
                    </a:lnTo>
                    <a:lnTo>
                      <a:pt x="218" y="67"/>
                    </a:lnTo>
                    <a:lnTo>
                      <a:pt x="232" y="94"/>
                    </a:lnTo>
                    <a:lnTo>
                      <a:pt x="247" y="100"/>
                    </a:lnTo>
                    <a:lnTo>
                      <a:pt x="261" y="114"/>
                    </a:lnTo>
                    <a:lnTo>
                      <a:pt x="276" y="122"/>
                    </a:lnTo>
                    <a:lnTo>
                      <a:pt x="290" y="100"/>
                    </a:lnTo>
                    <a:lnTo>
                      <a:pt x="305" y="125"/>
                    </a:lnTo>
                    <a:lnTo>
                      <a:pt x="320" y="136"/>
                    </a:lnTo>
                    <a:lnTo>
                      <a:pt x="334" y="122"/>
                    </a:lnTo>
                    <a:lnTo>
                      <a:pt x="349" y="111"/>
                    </a:lnTo>
                    <a:lnTo>
                      <a:pt x="363" y="122"/>
                    </a:lnTo>
                    <a:lnTo>
                      <a:pt x="378" y="100"/>
                    </a:lnTo>
                    <a:lnTo>
                      <a:pt x="392" y="100"/>
                    </a:lnTo>
                    <a:lnTo>
                      <a:pt x="407" y="144"/>
                    </a:lnTo>
                    <a:lnTo>
                      <a:pt x="421" y="131"/>
                    </a:lnTo>
                    <a:lnTo>
                      <a:pt x="436" y="172"/>
                    </a:lnTo>
                  </a:path>
                </a:pathLst>
              </a:custGeom>
              <a:noFill/>
              <a:ln w="9525">
                <a:solidFill>
                  <a:srgbClr val="C0C0C0"/>
                </a:solidFill>
                <a:prstDash val="solid"/>
                <a:round/>
                <a:headEnd/>
                <a:tailEnd/>
              </a:ln>
            </p:spPr>
            <p:txBody>
              <a:bodyPr/>
              <a:lstStyle/>
              <a:p>
                <a:endParaRPr lang="de-DE"/>
              </a:p>
            </p:txBody>
          </p:sp>
          <p:sp>
            <p:nvSpPr>
              <p:cNvPr id="209" name="Freeform 115"/>
              <p:cNvSpPr>
                <a:spLocks/>
              </p:cNvSpPr>
              <p:nvPr/>
            </p:nvSpPr>
            <p:spPr bwMode="auto">
              <a:xfrm>
                <a:off x="1624" y="1219"/>
                <a:ext cx="3756" cy="384"/>
              </a:xfrm>
              <a:custGeom>
                <a:avLst/>
                <a:gdLst/>
                <a:ahLst/>
                <a:cxnLst>
                  <a:cxn ang="0">
                    <a:pos x="0" y="0"/>
                  </a:cxn>
                  <a:cxn ang="0">
                    <a:pos x="15" y="0"/>
                  </a:cxn>
                  <a:cxn ang="0">
                    <a:pos x="29" y="0"/>
                  </a:cxn>
                  <a:cxn ang="0">
                    <a:pos x="44" y="0"/>
                  </a:cxn>
                  <a:cxn ang="0">
                    <a:pos x="58" y="3"/>
                  </a:cxn>
                  <a:cxn ang="0">
                    <a:pos x="73" y="3"/>
                  </a:cxn>
                  <a:cxn ang="0">
                    <a:pos x="88" y="6"/>
                  </a:cxn>
                  <a:cxn ang="0">
                    <a:pos x="102" y="6"/>
                  </a:cxn>
                  <a:cxn ang="0">
                    <a:pos x="117" y="9"/>
                  </a:cxn>
                  <a:cxn ang="0">
                    <a:pos x="131" y="9"/>
                  </a:cxn>
                  <a:cxn ang="0">
                    <a:pos x="146" y="14"/>
                  </a:cxn>
                  <a:cxn ang="0">
                    <a:pos x="160" y="14"/>
                  </a:cxn>
                  <a:cxn ang="0">
                    <a:pos x="175" y="11"/>
                  </a:cxn>
                  <a:cxn ang="0">
                    <a:pos x="189" y="11"/>
                  </a:cxn>
                  <a:cxn ang="0">
                    <a:pos x="204" y="11"/>
                  </a:cxn>
                  <a:cxn ang="0">
                    <a:pos x="218" y="11"/>
                  </a:cxn>
                  <a:cxn ang="0">
                    <a:pos x="233" y="11"/>
                  </a:cxn>
                  <a:cxn ang="0">
                    <a:pos x="248" y="9"/>
                  </a:cxn>
                  <a:cxn ang="0">
                    <a:pos x="262" y="9"/>
                  </a:cxn>
                  <a:cxn ang="0">
                    <a:pos x="277" y="9"/>
                  </a:cxn>
                  <a:cxn ang="0">
                    <a:pos x="291" y="11"/>
                  </a:cxn>
                  <a:cxn ang="0">
                    <a:pos x="306" y="9"/>
                  </a:cxn>
                  <a:cxn ang="0">
                    <a:pos x="320" y="11"/>
                  </a:cxn>
                  <a:cxn ang="0">
                    <a:pos x="335" y="9"/>
                  </a:cxn>
                  <a:cxn ang="0">
                    <a:pos x="349" y="14"/>
                  </a:cxn>
                  <a:cxn ang="0">
                    <a:pos x="364" y="14"/>
                  </a:cxn>
                  <a:cxn ang="0">
                    <a:pos x="378" y="17"/>
                  </a:cxn>
                  <a:cxn ang="0">
                    <a:pos x="393" y="17"/>
                  </a:cxn>
                  <a:cxn ang="0">
                    <a:pos x="408" y="14"/>
                  </a:cxn>
                  <a:cxn ang="0">
                    <a:pos x="422" y="17"/>
                  </a:cxn>
                  <a:cxn ang="0">
                    <a:pos x="437" y="20"/>
                  </a:cxn>
                  <a:cxn ang="0">
                    <a:pos x="451" y="22"/>
                  </a:cxn>
                  <a:cxn ang="0">
                    <a:pos x="466" y="25"/>
                  </a:cxn>
                  <a:cxn ang="0">
                    <a:pos x="480" y="25"/>
                  </a:cxn>
                  <a:cxn ang="0">
                    <a:pos x="495" y="34"/>
                  </a:cxn>
                  <a:cxn ang="0">
                    <a:pos x="509" y="36"/>
                  </a:cxn>
                  <a:cxn ang="0">
                    <a:pos x="524" y="45"/>
                  </a:cxn>
                  <a:cxn ang="0">
                    <a:pos x="538" y="39"/>
                  </a:cxn>
                  <a:cxn ang="0">
                    <a:pos x="553" y="39"/>
                  </a:cxn>
                  <a:cxn ang="0">
                    <a:pos x="567" y="47"/>
                  </a:cxn>
                  <a:cxn ang="0">
                    <a:pos x="582" y="61"/>
                  </a:cxn>
                  <a:cxn ang="0">
                    <a:pos x="597" y="64"/>
                  </a:cxn>
                  <a:cxn ang="0">
                    <a:pos x="611" y="53"/>
                  </a:cxn>
                  <a:cxn ang="0">
                    <a:pos x="626" y="47"/>
                  </a:cxn>
                </a:cxnLst>
                <a:rect l="0" t="0" r="r" b="b"/>
                <a:pathLst>
                  <a:path w="626" h="64">
                    <a:moveTo>
                      <a:pt x="0" y="0"/>
                    </a:moveTo>
                    <a:lnTo>
                      <a:pt x="15" y="0"/>
                    </a:lnTo>
                    <a:lnTo>
                      <a:pt x="29" y="0"/>
                    </a:lnTo>
                    <a:lnTo>
                      <a:pt x="44" y="0"/>
                    </a:lnTo>
                    <a:lnTo>
                      <a:pt x="58" y="3"/>
                    </a:lnTo>
                    <a:lnTo>
                      <a:pt x="73" y="3"/>
                    </a:lnTo>
                    <a:lnTo>
                      <a:pt x="88" y="6"/>
                    </a:lnTo>
                    <a:lnTo>
                      <a:pt x="102" y="6"/>
                    </a:lnTo>
                    <a:lnTo>
                      <a:pt x="117" y="9"/>
                    </a:lnTo>
                    <a:lnTo>
                      <a:pt x="131" y="9"/>
                    </a:lnTo>
                    <a:lnTo>
                      <a:pt x="146" y="14"/>
                    </a:lnTo>
                    <a:lnTo>
                      <a:pt x="160" y="14"/>
                    </a:lnTo>
                    <a:lnTo>
                      <a:pt x="175" y="11"/>
                    </a:lnTo>
                    <a:lnTo>
                      <a:pt x="189" y="11"/>
                    </a:lnTo>
                    <a:lnTo>
                      <a:pt x="204" y="11"/>
                    </a:lnTo>
                    <a:lnTo>
                      <a:pt x="218" y="11"/>
                    </a:lnTo>
                    <a:lnTo>
                      <a:pt x="233" y="11"/>
                    </a:lnTo>
                    <a:lnTo>
                      <a:pt x="248" y="9"/>
                    </a:lnTo>
                    <a:lnTo>
                      <a:pt x="262" y="9"/>
                    </a:lnTo>
                    <a:lnTo>
                      <a:pt x="277" y="9"/>
                    </a:lnTo>
                    <a:lnTo>
                      <a:pt x="291" y="11"/>
                    </a:lnTo>
                    <a:lnTo>
                      <a:pt x="306" y="9"/>
                    </a:lnTo>
                    <a:lnTo>
                      <a:pt x="320" y="11"/>
                    </a:lnTo>
                    <a:lnTo>
                      <a:pt x="335" y="9"/>
                    </a:lnTo>
                    <a:lnTo>
                      <a:pt x="349" y="14"/>
                    </a:lnTo>
                    <a:lnTo>
                      <a:pt x="364" y="14"/>
                    </a:lnTo>
                    <a:lnTo>
                      <a:pt x="378" y="17"/>
                    </a:lnTo>
                    <a:lnTo>
                      <a:pt x="393" y="17"/>
                    </a:lnTo>
                    <a:lnTo>
                      <a:pt x="408" y="14"/>
                    </a:lnTo>
                    <a:lnTo>
                      <a:pt x="422" y="17"/>
                    </a:lnTo>
                    <a:lnTo>
                      <a:pt x="437" y="20"/>
                    </a:lnTo>
                    <a:lnTo>
                      <a:pt x="451" y="22"/>
                    </a:lnTo>
                    <a:lnTo>
                      <a:pt x="466" y="25"/>
                    </a:lnTo>
                    <a:lnTo>
                      <a:pt x="480" y="25"/>
                    </a:lnTo>
                    <a:lnTo>
                      <a:pt x="495" y="34"/>
                    </a:lnTo>
                    <a:lnTo>
                      <a:pt x="509" y="36"/>
                    </a:lnTo>
                    <a:lnTo>
                      <a:pt x="524" y="45"/>
                    </a:lnTo>
                    <a:lnTo>
                      <a:pt x="538" y="39"/>
                    </a:lnTo>
                    <a:lnTo>
                      <a:pt x="553" y="39"/>
                    </a:lnTo>
                    <a:lnTo>
                      <a:pt x="567" y="47"/>
                    </a:lnTo>
                    <a:lnTo>
                      <a:pt x="582" y="61"/>
                    </a:lnTo>
                    <a:lnTo>
                      <a:pt x="597" y="64"/>
                    </a:lnTo>
                    <a:lnTo>
                      <a:pt x="611" y="53"/>
                    </a:lnTo>
                    <a:lnTo>
                      <a:pt x="626" y="47"/>
                    </a:lnTo>
                  </a:path>
                </a:pathLst>
              </a:custGeom>
              <a:noFill/>
              <a:ln w="9525">
                <a:solidFill>
                  <a:srgbClr val="C0C0C0"/>
                </a:solidFill>
                <a:prstDash val="solid"/>
                <a:round/>
                <a:headEnd/>
                <a:tailEnd/>
              </a:ln>
            </p:spPr>
            <p:txBody>
              <a:bodyPr/>
              <a:lstStyle/>
              <a:p>
                <a:endParaRPr lang="de-DE"/>
              </a:p>
            </p:txBody>
          </p:sp>
          <p:sp>
            <p:nvSpPr>
              <p:cNvPr id="210" name="Freeform 116"/>
              <p:cNvSpPr>
                <a:spLocks/>
              </p:cNvSpPr>
              <p:nvPr/>
            </p:nvSpPr>
            <p:spPr bwMode="auto">
              <a:xfrm>
                <a:off x="3544" y="1801"/>
                <a:ext cx="1050" cy="588"/>
              </a:xfrm>
              <a:custGeom>
                <a:avLst/>
                <a:gdLst/>
                <a:ahLst/>
                <a:cxnLst>
                  <a:cxn ang="0">
                    <a:pos x="0" y="0"/>
                  </a:cxn>
                  <a:cxn ang="0">
                    <a:pos x="15" y="3"/>
                  </a:cxn>
                  <a:cxn ang="0">
                    <a:pos x="29" y="14"/>
                  </a:cxn>
                  <a:cxn ang="0">
                    <a:pos x="44" y="20"/>
                  </a:cxn>
                  <a:cxn ang="0">
                    <a:pos x="58" y="23"/>
                  </a:cxn>
                  <a:cxn ang="0">
                    <a:pos x="73" y="48"/>
                  </a:cxn>
                  <a:cxn ang="0">
                    <a:pos x="88" y="59"/>
                  </a:cxn>
                  <a:cxn ang="0">
                    <a:pos x="102" y="45"/>
                  </a:cxn>
                  <a:cxn ang="0">
                    <a:pos x="117" y="48"/>
                  </a:cxn>
                  <a:cxn ang="0">
                    <a:pos x="131" y="45"/>
                  </a:cxn>
                  <a:cxn ang="0">
                    <a:pos x="146" y="50"/>
                  </a:cxn>
                  <a:cxn ang="0">
                    <a:pos x="160" y="73"/>
                  </a:cxn>
                  <a:cxn ang="0">
                    <a:pos x="175" y="98"/>
                  </a:cxn>
                </a:cxnLst>
                <a:rect l="0" t="0" r="r" b="b"/>
                <a:pathLst>
                  <a:path w="175" h="98">
                    <a:moveTo>
                      <a:pt x="0" y="0"/>
                    </a:moveTo>
                    <a:lnTo>
                      <a:pt x="15" y="3"/>
                    </a:lnTo>
                    <a:lnTo>
                      <a:pt x="29" y="14"/>
                    </a:lnTo>
                    <a:lnTo>
                      <a:pt x="44" y="20"/>
                    </a:lnTo>
                    <a:lnTo>
                      <a:pt x="58" y="23"/>
                    </a:lnTo>
                    <a:lnTo>
                      <a:pt x="73" y="48"/>
                    </a:lnTo>
                    <a:lnTo>
                      <a:pt x="88" y="59"/>
                    </a:lnTo>
                    <a:lnTo>
                      <a:pt x="102" y="45"/>
                    </a:lnTo>
                    <a:lnTo>
                      <a:pt x="117" y="48"/>
                    </a:lnTo>
                    <a:lnTo>
                      <a:pt x="131" y="45"/>
                    </a:lnTo>
                    <a:lnTo>
                      <a:pt x="146" y="50"/>
                    </a:lnTo>
                    <a:lnTo>
                      <a:pt x="160" y="73"/>
                    </a:lnTo>
                    <a:lnTo>
                      <a:pt x="175" y="98"/>
                    </a:lnTo>
                  </a:path>
                </a:pathLst>
              </a:custGeom>
              <a:noFill/>
              <a:ln w="9525">
                <a:solidFill>
                  <a:srgbClr val="C0C0C0"/>
                </a:solidFill>
                <a:prstDash val="solid"/>
                <a:round/>
                <a:headEnd/>
                <a:tailEnd/>
              </a:ln>
            </p:spPr>
            <p:txBody>
              <a:bodyPr/>
              <a:lstStyle/>
              <a:p>
                <a:endParaRPr lang="de-DE"/>
              </a:p>
            </p:txBody>
          </p:sp>
          <p:sp>
            <p:nvSpPr>
              <p:cNvPr id="211" name="Freeform 117"/>
              <p:cNvSpPr>
                <a:spLocks/>
              </p:cNvSpPr>
              <p:nvPr/>
            </p:nvSpPr>
            <p:spPr bwMode="auto">
              <a:xfrm>
                <a:off x="4678" y="2101"/>
                <a:ext cx="876" cy="720"/>
              </a:xfrm>
              <a:custGeom>
                <a:avLst/>
                <a:gdLst/>
                <a:ahLst/>
                <a:cxnLst>
                  <a:cxn ang="0">
                    <a:pos x="0" y="120"/>
                  </a:cxn>
                  <a:cxn ang="0">
                    <a:pos x="15" y="92"/>
                  </a:cxn>
                  <a:cxn ang="0">
                    <a:pos x="29" y="62"/>
                  </a:cxn>
                  <a:cxn ang="0">
                    <a:pos x="44" y="45"/>
                  </a:cxn>
                  <a:cxn ang="0">
                    <a:pos x="58" y="31"/>
                  </a:cxn>
                  <a:cxn ang="0">
                    <a:pos x="73" y="39"/>
                  </a:cxn>
                  <a:cxn ang="0">
                    <a:pos x="88" y="34"/>
                  </a:cxn>
                  <a:cxn ang="0">
                    <a:pos x="102" y="34"/>
                  </a:cxn>
                  <a:cxn ang="0">
                    <a:pos x="117" y="17"/>
                  </a:cxn>
                  <a:cxn ang="0">
                    <a:pos x="131" y="12"/>
                  </a:cxn>
                  <a:cxn ang="0">
                    <a:pos x="146" y="0"/>
                  </a:cxn>
                </a:cxnLst>
                <a:rect l="0" t="0" r="r" b="b"/>
                <a:pathLst>
                  <a:path w="146" h="120">
                    <a:moveTo>
                      <a:pt x="0" y="120"/>
                    </a:moveTo>
                    <a:lnTo>
                      <a:pt x="15" y="92"/>
                    </a:lnTo>
                    <a:lnTo>
                      <a:pt x="29" y="62"/>
                    </a:lnTo>
                    <a:lnTo>
                      <a:pt x="44" y="45"/>
                    </a:lnTo>
                    <a:lnTo>
                      <a:pt x="58" y="31"/>
                    </a:lnTo>
                    <a:lnTo>
                      <a:pt x="73" y="39"/>
                    </a:lnTo>
                    <a:lnTo>
                      <a:pt x="88" y="34"/>
                    </a:lnTo>
                    <a:lnTo>
                      <a:pt x="102" y="34"/>
                    </a:lnTo>
                    <a:lnTo>
                      <a:pt x="117" y="17"/>
                    </a:lnTo>
                    <a:lnTo>
                      <a:pt x="131" y="12"/>
                    </a:lnTo>
                    <a:lnTo>
                      <a:pt x="146" y="0"/>
                    </a:lnTo>
                  </a:path>
                </a:pathLst>
              </a:custGeom>
              <a:noFill/>
              <a:ln w="9525">
                <a:solidFill>
                  <a:srgbClr val="C0C0C0"/>
                </a:solidFill>
                <a:prstDash val="solid"/>
                <a:round/>
                <a:headEnd/>
                <a:tailEnd/>
              </a:ln>
            </p:spPr>
            <p:txBody>
              <a:bodyPr/>
              <a:lstStyle/>
              <a:p>
                <a:endParaRPr lang="de-DE"/>
              </a:p>
            </p:txBody>
          </p:sp>
          <p:sp>
            <p:nvSpPr>
              <p:cNvPr id="212" name="Freeform 118"/>
              <p:cNvSpPr>
                <a:spLocks/>
              </p:cNvSpPr>
              <p:nvPr/>
            </p:nvSpPr>
            <p:spPr bwMode="auto">
              <a:xfrm>
                <a:off x="4678" y="2173"/>
                <a:ext cx="876" cy="966"/>
              </a:xfrm>
              <a:custGeom>
                <a:avLst/>
                <a:gdLst/>
                <a:ahLst/>
                <a:cxnLst>
                  <a:cxn ang="0">
                    <a:pos x="0" y="161"/>
                  </a:cxn>
                  <a:cxn ang="0">
                    <a:pos x="15" y="155"/>
                  </a:cxn>
                  <a:cxn ang="0">
                    <a:pos x="29" y="116"/>
                  </a:cxn>
                  <a:cxn ang="0">
                    <a:pos x="44" y="58"/>
                  </a:cxn>
                  <a:cxn ang="0">
                    <a:pos x="58" y="47"/>
                  </a:cxn>
                  <a:cxn ang="0">
                    <a:pos x="73" y="52"/>
                  </a:cxn>
                  <a:cxn ang="0">
                    <a:pos x="88" y="47"/>
                  </a:cxn>
                  <a:cxn ang="0">
                    <a:pos x="102" y="52"/>
                  </a:cxn>
                  <a:cxn ang="0">
                    <a:pos x="117" y="39"/>
                  </a:cxn>
                  <a:cxn ang="0">
                    <a:pos x="131" y="16"/>
                  </a:cxn>
                  <a:cxn ang="0">
                    <a:pos x="146" y="0"/>
                  </a:cxn>
                </a:cxnLst>
                <a:rect l="0" t="0" r="r" b="b"/>
                <a:pathLst>
                  <a:path w="146" h="161">
                    <a:moveTo>
                      <a:pt x="0" y="161"/>
                    </a:moveTo>
                    <a:lnTo>
                      <a:pt x="15" y="155"/>
                    </a:lnTo>
                    <a:lnTo>
                      <a:pt x="29" y="116"/>
                    </a:lnTo>
                    <a:lnTo>
                      <a:pt x="44" y="58"/>
                    </a:lnTo>
                    <a:lnTo>
                      <a:pt x="58" y="47"/>
                    </a:lnTo>
                    <a:lnTo>
                      <a:pt x="73" y="52"/>
                    </a:lnTo>
                    <a:lnTo>
                      <a:pt x="88" y="47"/>
                    </a:lnTo>
                    <a:lnTo>
                      <a:pt x="102" y="52"/>
                    </a:lnTo>
                    <a:lnTo>
                      <a:pt x="117" y="39"/>
                    </a:lnTo>
                    <a:lnTo>
                      <a:pt x="131" y="16"/>
                    </a:lnTo>
                    <a:lnTo>
                      <a:pt x="146" y="0"/>
                    </a:lnTo>
                  </a:path>
                </a:pathLst>
              </a:custGeom>
              <a:noFill/>
              <a:ln w="9525">
                <a:solidFill>
                  <a:srgbClr val="C0C0C0"/>
                </a:solidFill>
                <a:prstDash val="solid"/>
                <a:round/>
                <a:headEnd/>
                <a:tailEnd/>
              </a:ln>
            </p:spPr>
            <p:txBody>
              <a:bodyPr/>
              <a:lstStyle/>
              <a:p>
                <a:endParaRPr lang="de-DE"/>
              </a:p>
            </p:txBody>
          </p:sp>
          <p:sp>
            <p:nvSpPr>
              <p:cNvPr id="213" name="Freeform 119"/>
              <p:cNvSpPr>
                <a:spLocks/>
              </p:cNvSpPr>
              <p:nvPr/>
            </p:nvSpPr>
            <p:spPr bwMode="auto">
              <a:xfrm>
                <a:off x="2062" y="1321"/>
                <a:ext cx="2790" cy="1836"/>
              </a:xfrm>
              <a:custGeom>
                <a:avLst/>
                <a:gdLst/>
                <a:ahLst/>
                <a:cxnLst>
                  <a:cxn ang="0">
                    <a:pos x="0" y="8"/>
                  </a:cxn>
                  <a:cxn ang="0">
                    <a:pos x="15" y="0"/>
                  </a:cxn>
                  <a:cxn ang="0">
                    <a:pos x="29" y="3"/>
                  </a:cxn>
                  <a:cxn ang="0">
                    <a:pos x="44" y="11"/>
                  </a:cxn>
                  <a:cxn ang="0">
                    <a:pos x="58" y="19"/>
                  </a:cxn>
                  <a:cxn ang="0">
                    <a:pos x="73" y="25"/>
                  </a:cxn>
                  <a:cxn ang="0">
                    <a:pos x="87" y="22"/>
                  </a:cxn>
                  <a:cxn ang="0">
                    <a:pos x="102" y="19"/>
                  </a:cxn>
                  <a:cxn ang="0">
                    <a:pos x="116" y="14"/>
                  </a:cxn>
                  <a:cxn ang="0">
                    <a:pos x="131" y="14"/>
                  </a:cxn>
                  <a:cxn ang="0">
                    <a:pos x="145" y="17"/>
                  </a:cxn>
                  <a:cxn ang="0">
                    <a:pos x="160" y="22"/>
                  </a:cxn>
                  <a:cxn ang="0">
                    <a:pos x="175" y="30"/>
                  </a:cxn>
                  <a:cxn ang="0">
                    <a:pos x="189" y="36"/>
                  </a:cxn>
                  <a:cxn ang="0">
                    <a:pos x="204" y="47"/>
                  </a:cxn>
                  <a:cxn ang="0">
                    <a:pos x="218" y="64"/>
                  </a:cxn>
                  <a:cxn ang="0">
                    <a:pos x="233" y="78"/>
                  </a:cxn>
                  <a:cxn ang="0">
                    <a:pos x="247" y="128"/>
                  </a:cxn>
                  <a:cxn ang="0">
                    <a:pos x="262" y="161"/>
                  </a:cxn>
                  <a:cxn ang="0">
                    <a:pos x="276" y="11"/>
                  </a:cxn>
                  <a:cxn ang="0">
                    <a:pos x="291" y="203"/>
                  </a:cxn>
                  <a:cxn ang="0">
                    <a:pos x="305" y="211"/>
                  </a:cxn>
                  <a:cxn ang="0">
                    <a:pos x="320" y="211"/>
                  </a:cxn>
                  <a:cxn ang="0">
                    <a:pos x="335" y="233"/>
                  </a:cxn>
                  <a:cxn ang="0">
                    <a:pos x="349" y="247"/>
                  </a:cxn>
                  <a:cxn ang="0">
                    <a:pos x="378" y="269"/>
                  </a:cxn>
                  <a:cxn ang="0">
                    <a:pos x="393" y="303"/>
                  </a:cxn>
                  <a:cxn ang="0">
                    <a:pos x="407" y="306"/>
                  </a:cxn>
                  <a:cxn ang="0">
                    <a:pos x="422" y="303"/>
                  </a:cxn>
                  <a:cxn ang="0">
                    <a:pos x="436" y="300"/>
                  </a:cxn>
                  <a:cxn ang="0">
                    <a:pos x="451" y="294"/>
                  </a:cxn>
                  <a:cxn ang="0">
                    <a:pos x="465" y="272"/>
                  </a:cxn>
                </a:cxnLst>
                <a:rect l="0" t="0" r="r" b="b"/>
                <a:pathLst>
                  <a:path w="465" h="306">
                    <a:moveTo>
                      <a:pt x="0" y="8"/>
                    </a:moveTo>
                    <a:lnTo>
                      <a:pt x="15" y="0"/>
                    </a:lnTo>
                    <a:lnTo>
                      <a:pt x="29" y="3"/>
                    </a:lnTo>
                    <a:lnTo>
                      <a:pt x="44" y="11"/>
                    </a:lnTo>
                    <a:lnTo>
                      <a:pt x="58" y="19"/>
                    </a:lnTo>
                    <a:lnTo>
                      <a:pt x="73" y="25"/>
                    </a:lnTo>
                    <a:lnTo>
                      <a:pt x="87" y="22"/>
                    </a:lnTo>
                    <a:lnTo>
                      <a:pt x="102" y="19"/>
                    </a:lnTo>
                    <a:lnTo>
                      <a:pt x="116" y="14"/>
                    </a:lnTo>
                    <a:lnTo>
                      <a:pt x="131" y="14"/>
                    </a:lnTo>
                    <a:lnTo>
                      <a:pt x="145" y="17"/>
                    </a:lnTo>
                    <a:lnTo>
                      <a:pt x="160" y="22"/>
                    </a:lnTo>
                    <a:lnTo>
                      <a:pt x="175" y="30"/>
                    </a:lnTo>
                    <a:lnTo>
                      <a:pt x="189" y="36"/>
                    </a:lnTo>
                    <a:lnTo>
                      <a:pt x="204" y="47"/>
                    </a:lnTo>
                    <a:lnTo>
                      <a:pt x="218" y="64"/>
                    </a:lnTo>
                    <a:lnTo>
                      <a:pt x="233" y="78"/>
                    </a:lnTo>
                    <a:lnTo>
                      <a:pt x="247" y="128"/>
                    </a:lnTo>
                    <a:lnTo>
                      <a:pt x="262" y="161"/>
                    </a:lnTo>
                    <a:lnTo>
                      <a:pt x="276" y="11"/>
                    </a:lnTo>
                    <a:lnTo>
                      <a:pt x="291" y="203"/>
                    </a:lnTo>
                    <a:lnTo>
                      <a:pt x="305" y="211"/>
                    </a:lnTo>
                    <a:lnTo>
                      <a:pt x="320" y="211"/>
                    </a:lnTo>
                    <a:lnTo>
                      <a:pt x="335" y="233"/>
                    </a:lnTo>
                    <a:lnTo>
                      <a:pt x="349" y="247"/>
                    </a:lnTo>
                    <a:lnTo>
                      <a:pt x="378" y="269"/>
                    </a:lnTo>
                    <a:lnTo>
                      <a:pt x="393" y="303"/>
                    </a:lnTo>
                    <a:lnTo>
                      <a:pt x="407" y="306"/>
                    </a:lnTo>
                    <a:lnTo>
                      <a:pt x="422" y="303"/>
                    </a:lnTo>
                    <a:lnTo>
                      <a:pt x="436" y="300"/>
                    </a:lnTo>
                    <a:lnTo>
                      <a:pt x="451" y="294"/>
                    </a:lnTo>
                    <a:lnTo>
                      <a:pt x="465" y="272"/>
                    </a:lnTo>
                  </a:path>
                </a:pathLst>
              </a:custGeom>
              <a:noFill/>
              <a:ln w="9525">
                <a:solidFill>
                  <a:srgbClr val="C0C0C0"/>
                </a:solidFill>
                <a:prstDash val="solid"/>
                <a:round/>
                <a:headEnd/>
                <a:tailEnd/>
              </a:ln>
            </p:spPr>
            <p:txBody>
              <a:bodyPr/>
              <a:lstStyle/>
              <a:p>
                <a:endParaRPr lang="de-DE"/>
              </a:p>
            </p:txBody>
          </p:sp>
          <p:sp>
            <p:nvSpPr>
              <p:cNvPr id="214" name="Freeform 120"/>
              <p:cNvSpPr>
                <a:spLocks/>
              </p:cNvSpPr>
              <p:nvPr/>
            </p:nvSpPr>
            <p:spPr bwMode="auto">
              <a:xfrm>
                <a:off x="4420" y="1939"/>
                <a:ext cx="1134" cy="648"/>
              </a:xfrm>
              <a:custGeom>
                <a:avLst/>
                <a:gdLst/>
                <a:ahLst/>
                <a:cxnLst>
                  <a:cxn ang="0">
                    <a:pos x="0" y="89"/>
                  </a:cxn>
                  <a:cxn ang="0">
                    <a:pos x="14" y="108"/>
                  </a:cxn>
                  <a:cxn ang="0">
                    <a:pos x="29" y="94"/>
                  </a:cxn>
                  <a:cxn ang="0">
                    <a:pos x="43" y="69"/>
                  </a:cxn>
                  <a:cxn ang="0">
                    <a:pos x="58" y="72"/>
                  </a:cxn>
                  <a:cxn ang="0">
                    <a:pos x="72" y="47"/>
                  </a:cxn>
                  <a:cxn ang="0">
                    <a:pos x="87" y="25"/>
                  </a:cxn>
                  <a:cxn ang="0">
                    <a:pos x="101" y="19"/>
                  </a:cxn>
                  <a:cxn ang="0">
                    <a:pos x="116" y="39"/>
                  </a:cxn>
                  <a:cxn ang="0">
                    <a:pos x="131" y="41"/>
                  </a:cxn>
                  <a:cxn ang="0">
                    <a:pos x="145" y="27"/>
                  </a:cxn>
                  <a:cxn ang="0">
                    <a:pos x="160" y="19"/>
                  </a:cxn>
                  <a:cxn ang="0">
                    <a:pos x="174" y="14"/>
                  </a:cxn>
                  <a:cxn ang="0">
                    <a:pos x="189" y="0"/>
                  </a:cxn>
                </a:cxnLst>
                <a:rect l="0" t="0" r="r" b="b"/>
                <a:pathLst>
                  <a:path w="189" h="108">
                    <a:moveTo>
                      <a:pt x="0" y="89"/>
                    </a:moveTo>
                    <a:lnTo>
                      <a:pt x="14" y="108"/>
                    </a:lnTo>
                    <a:lnTo>
                      <a:pt x="29" y="94"/>
                    </a:lnTo>
                    <a:lnTo>
                      <a:pt x="43" y="69"/>
                    </a:lnTo>
                    <a:lnTo>
                      <a:pt x="58" y="72"/>
                    </a:lnTo>
                    <a:lnTo>
                      <a:pt x="72" y="47"/>
                    </a:lnTo>
                    <a:lnTo>
                      <a:pt x="87" y="25"/>
                    </a:lnTo>
                    <a:lnTo>
                      <a:pt x="101" y="19"/>
                    </a:lnTo>
                    <a:lnTo>
                      <a:pt x="116" y="39"/>
                    </a:lnTo>
                    <a:lnTo>
                      <a:pt x="131" y="41"/>
                    </a:lnTo>
                    <a:lnTo>
                      <a:pt x="145" y="27"/>
                    </a:lnTo>
                    <a:lnTo>
                      <a:pt x="160" y="19"/>
                    </a:lnTo>
                    <a:lnTo>
                      <a:pt x="174" y="14"/>
                    </a:lnTo>
                    <a:lnTo>
                      <a:pt x="189" y="0"/>
                    </a:lnTo>
                  </a:path>
                </a:pathLst>
              </a:custGeom>
              <a:noFill/>
              <a:ln w="9525">
                <a:solidFill>
                  <a:srgbClr val="C0C0C0"/>
                </a:solidFill>
                <a:prstDash val="solid"/>
                <a:round/>
                <a:headEnd/>
                <a:tailEnd/>
              </a:ln>
            </p:spPr>
            <p:txBody>
              <a:bodyPr/>
              <a:lstStyle/>
              <a:p>
                <a:endParaRPr lang="de-DE"/>
              </a:p>
            </p:txBody>
          </p:sp>
          <p:sp>
            <p:nvSpPr>
              <p:cNvPr id="215" name="Freeform 121"/>
              <p:cNvSpPr>
                <a:spLocks/>
              </p:cNvSpPr>
              <p:nvPr/>
            </p:nvSpPr>
            <p:spPr bwMode="auto">
              <a:xfrm>
                <a:off x="4246" y="1237"/>
                <a:ext cx="1044" cy="318"/>
              </a:xfrm>
              <a:custGeom>
                <a:avLst/>
                <a:gdLst/>
                <a:ahLst/>
                <a:cxnLst>
                  <a:cxn ang="0">
                    <a:pos x="0" y="44"/>
                  </a:cxn>
                  <a:cxn ang="0">
                    <a:pos x="14" y="53"/>
                  </a:cxn>
                  <a:cxn ang="0">
                    <a:pos x="29" y="36"/>
                  </a:cxn>
                  <a:cxn ang="0">
                    <a:pos x="43" y="36"/>
                  </a:cxn>
                  <a:cxn ang="0">
                    <a:pos x="58" y="44"/>
                  </a:cxn>
                  <a:cxn ang="0">
                    <a:pos x="72" y="39"/>
                  </a:cxn>
                  <a:cxn ang="0">
                    <a:pos x="87" y="31"/>
                  </a:cxn>
                  <a:cxn ang="0">
                    <a:pos x="101" y="11"/>
                  </a:cxn>
                  <a:cxn ang="0">
                    <a:pos x="116" y="11"/>
                  </a:cxn>
                  <a:cxn ang="0">
                    <a:pos x="130" y="6"/>
                  </a:cxn>
                  <a:cxn ang="0">
                    <a:pos x="145" y="3"/>
                  </a:cxn>
                  <a:cxn ang="0">
                    <a:pos x="160" y="6"/>
                  </a:cxn>
                  <a:cxn ang="0">
                    <a:pos x="174" y="0"/>
                  </a:cxn>
                </a:cxnLst>
                <a:rect l="0" t="0" r="r" b="b"/>
                <a:pathLst>
                  <a:path w="174" h="53">
                    <a:moveTo>
                      <a:pt x="0" y="44"/>
                    </a:moveTo>
                    <a:lnTo>
                      <a:pt x="14" y="53"/>
                    </a:lnTo>
                    <a:lnTo>
                      <a:pt x="29" y="36"/>
                    </a:lnTo>
                    <a:lnTo>
                      <a:pt x="43" y="36"/>
                    </a:lnTo>
                    <a:lnTo>
                      <a:pt x="58" y="44"/>
                    </a:lnTo>
                    <a:lnTo>
                      <a:pt x="72" y="39"/>
                    </a:lnTo>
                    <a:lnTo>
                      <a:pt x="87" y="31"/>
                    </a:lnTo>
                    <a:lnTo>
                      <a:pt x="101" y="11"/>
                    </a:lnTo>
                    <a:lnTo>
                      <a:pt x="116" y="11"/>
                    </a:lnTo>
                    <a:lnTo>
                      <a:pt x="130" y="6"/>
                    </a:lnTo>
                    <a:lnTo>
                      <a:pt x="145" y="3"/>
                    </a:lnTo>
                    <a:lnTo>
                      <a:pt x="160" y="6"/>
                    </a:lnTo>
                    <a:lnTo>
                      <a:pt x="174" y="0"/>
                    </a:lnTo>
                  </a:path>
                </a:pathLst>
              </a:custGeom>
              <a:noFill/>
              <a:ln w="9525">
                <a:solidFill>
                  <a:srgbClr val="C0C0C0"/>
                </a:solidFill>
                <a:prstDash val="solid"/>
                <a:round/>
                <a:headEnd/>
                <a:tailEnd/>
              </a:ln>
            </p:spPr>
            <p:txBody>
              <a:bodyPr/>
              <a:lstStyle/>
              <a:p>
                <a:endParaRPr lang="de-DE"/>
              </a:p>
            </p:txBody>
          </p:sp>
          <p:sp>
            <p:nvSpPr>
              <p:cNvPr id="216" name="Freeform 122"/>
              <p:cNvSpPr>
                <a:spLocks/>
              </p:cNvSpPr>
              <p:nvPr/>
            </p:nvSpPr>
            <p:spPr bwMode="auto">
              <a:xfrm>
                <a:off x="4768" y="1753"/>
                <a:ext cx="786" cy="1020"/>
              </a:xfrm>
              <a:custGeom>
                <a:avLst/>
                <a:gdLst/>
                <a:ahLst/>
                <a:cxnLst>
                  <a:cxn ang="0">
                    <a:pos x="0" y="170"/>
                  </a:cxn>
                  <a:cxn ang="0">
                    <a:pos x="14" y="139"/>
                  </a:cxn>
                  <a:cxn ang="0">
                    <a:pos x="29" y="67"/>
                  </a:cxn>
                  <a:cxn ang="0">
                    <a:pos x="43" y="53"/>
                  </a:cxn>
                  <a:cxn ang="0">
                    <a:pos x="58" y="61"/>
                  </a:cxn>
                  <a:cxn ang="0">
                    <a:pos x="73" y="47"/>
                  </a:cxn>
                  <a:cxn ang="0">
                    <a:pos x="87" y="33"/>
                  </a:cxn>
                  <a:cxn ang="0">
                    <a:pos x="102" y="20"/>
                  </a:cxn>
                  <a:cxn ang="0">
                    <a:pos x="116" y="3"/>
                  </a:cxn>
                  <a:cxn ang="0">
                    <a:pos x="131" y="0"/>
                  </a:cxn>
                </a:cxnLst>
                <a:rect l="0" t="0" r="r" b="b"/>
                <a:pathLst>
                  <a:path w="131" h="170">
                    <a:moveTo>
                      <a:pt x="0" y="170"/>
                    </a:moveTo>
                    <a:lnTo>
                      <a:pt x="14" y="139"/>
                    </a:lnTo>
                    <a:lnTo>
                      <a:pt x="29" y="67"/>
                    </a:lnTo>
                    <a:lnTo>
                      <a:pt x="43" y="53"/>
                    </a:lnTo>
                    <a:lnTo>
                      <a:pt x="58" y="61"/>
                    </a:lnTo>
                    <a:lnTo>
                      <a:pt x="73" y="47"/>
                    </a:lnTo>
                    <a:lnTo>
                      <a:pt x="87" y="33"/>
                    </a:lnTo>
                    <a:lnTo>
                      <a:pt x="102" y="20"/>
                    </a:lnTo>
                    <a:lnTo>
                      <a:pt x="116" y="3"/>
                    </a:lnTo>
                    <a:lnTo>
                      <a:pt x="131" y="0"/>
                    </a:lnTo>
                  </a:path>
                </a:pathLst>
              </a:custGeom>
              <a:noFill/>
              <a:ln w="9525">
                <a:solidFill>
                  <a:srgbClr val="C0C0C0"/>
                </a:solidFill>
                <a:prstDash val="solid"/>
                <a:round/>
                <a:headEnd/>
                <a:tailEnd/>
              </a:ln>
            </p:spPr>
            <p:txBody>
              <a:bodyPr/>
              <a:lstStyle/>
              <a:p>
                <a:endParaRPr lang="de-DE"/>
              </a:p>
            </p:txBody>
          </p:sp>
          <p:sp>
            <p:nvSpPr>
              <p:cNvPr id="217" name="Freeform 123"/>
              <p:cNvSpPr>
                <a:spLocks/>
              </p:cNvSpPr>
              <p:nvPr/>
            </p:nvSpPr>
            <p:spPr bwMode="auto">
              <a:xfrm>
                <a:off x="3544" y="2071"/>
                <a:ext cx="786" cy="384"/>
              </a:xfrm>
              <a:custGeom>
                <a:avLst/>
                <a:gdLst/>
                <a:ahLst/>
                <a:cxnLst>
                  <a:cxn ang="0">
                    <a:pos x="0" y="25"/>
                  </a:cxn>
                  <a:cxn ang="0">
                    <a:pos x="15" y="8"/>
                  </a:cxn>
                  <a:cxn ang="0">
                    <a:pos x="29" y="0"/>
                  </a:cxn>
                  <a:cxn ang="0">
                    <a:pos x="44" y="28"/>
                  </a:cxn>
                  <a:cxn ang="0">
                    <a:pos x="58" y="39"/>
                  </a:cxn>
                  <a:cxn ang="0">
                    <a:pos x="73" y="36"/>
                  </a:cxn>
                  <a:cxn ang="0">
                    <a:pos x="88" y="42"/>
                  </a:cxn>
                  <a:cxn ang="0">
                    <a:pos x="102" y="47"/>
                  </a:cxn>
                  <a:cxn ang="0">
                    <a:pos x="117" y="53"/>
                  </a:cxn>
                  <a:cxn ang="0">
                    <a:pos x="131" y="64"/>
                  </a:cxn>
                </a:cxnLst>
                <a:rect l="0" t="0" r="r" b="b"/>
                <a:pathLst>
                  <a:path w="131" h="64">
                    <a:moveTo>
                      <a:pt x="0" y="25"/>
                    </a:moveTo>
                    <a:lnTo>
                      <a:pt x="15" y="8"/>
                    </a:lnTo>
                    <a:lnTo>
                      <a:pt x="29" y="0"/>
                    </a:lnTo>
                    <a:lnTo>
                      <a:pt x="44" y="28"/>
                    </a:lnTo>
                    <a:lnTo>
                      <a:pt x="58" y="39"/>
                    </a:lnTo>
                    <a:lnTo>
                      <a:pt x="73" y="36"/>
                    </a:lnTo>
                    <a:lnTo>
                      <a:pt x="88" y="42"/>
                    </a:lnTo>
                    <a:lnTo>
                      <a:pt x="102" y="47"/>
                    </a:lnTo>
                    <a:lnTo>
                      <a:pt x="117" y="53"/>
                    </a:lnTo>
                    <a:lnTo>
                      <a:pt x="131" y="64"/>
                    </a:lnTo>
                  </a:path>
                </a:pathLst>
              </a:custGeom>
              <a:noFill/>
              <a:ln w="9525">
                <a:solidFill>
                  <a:srgbClr val="C0C0C0"/>
                </a:solidFill>
                <a:prstDash val="solid"/>
                <a:round/>
                <a:headEnd/>
                <a:tailEnd/>
              </a:ln>
            </p:spPr>
            <p:txBody>
              <a:bodyPr/>
              <a:lstStyle/>
              <a:p>
                <a:endParaRPr lang="de-DE"/>
              </a:p>
            </p:txBody>
          </p:sp>
          <p:sp>
            <p:nvSpPr>
              <p:cNvPr id="218" name="Freeform 124"/>
              <p:cNvSpPr>
                <a:spLocks/>
              </p:cNvSpPr>
              <p:nvPr/>
            </p:nvSpPr>
            <p:spPr bwMode="auto">
              <a:xfrm>
                <a:off x="3544" y="2203"/>
                <a:ext cx="876" cy="600"/>
              </a:xfrm>
              <a:custGeom>
                <a:avLst/>
                <a:gdLst/>
                <a:ahLst/>
                <a:cxnLst>
                  <a:cxn ang="0">
                    <a:pos x="0" y="0"/>
                  </a:cxn>
                  <a:cxn ang="0">
                    <a:pos x="15" y="9"/>
                  </a:cxn>
                  <a:cxn ang="0">
                    <a:pos x="29" y="20"/>
                  </a:cxn>
                  <a:cxn ang="0">
                    <a:pos x="44" y="34"/>
                  </a:cxn>
                  <a:cxn ang="0">
                    <a:pos x="58" y="39"/>
                  </a:cxn>
                  <a:cxn ang="0">
                    <a:pos x="73" y="34"/>
                  </a:cxn>
                  <a:cxn ang="0">
                    <a:pos x="88" y="47"/>
                  </a:cxn>
                  <a:cxn ang="0">
                    <a:pos x="102" y="50"/>
                  </a:cxn>
                  <a:cxn ang="0">
                    <a:pos x="117" y="56"/>
                  </a:cxn>
                  <a:cxn ang="0">
                    <a:pos x="131" y="78"/>
                  </a:cxn>
                  <a:cxn ang="0">
                    <a:pos x="146" y="100"/>
                  </a:cxn>
                </a:cxnLst>
                <a:rect l="0" t="0" r="r" b="b"/>
                <a:pathLst>
                  <a:path w="146" h="100">
                    <a:moveTo>
                      <a:pt x="0" y="0"/>
                    </a:moveTo>
                    <a:lnTo>
                      <a:pt x="15" y="9"/>
                    </a:lnTo>
                    <a:lnTo>
                      <a:pt x="29" y="20"/>
                    </a:lnTo>
                    <a:lnTo>
                      <a:pt x="44" y="34"/>
                    </a:lnTo>
                    <a:lnTo>
                      <a:pt x="58" y="39"/>
                    </a:lnTo>
                    <a:lnTo>
                      <a:pt x="73" y="34"/>
                    </a:lnTo>
                    <a:lnTo>
                      <a:pt x="88" y="47"/>
                    </a:lnTo>
                    <a:lnTo>
                      <a:pt x="102" y="50"/>
                    </a:lnTo>
                    <a:lnTo>
                      <a:pt x="117" y="56"/>
                    </a:lnTo>
                    <a:lnTo>
                      <a:pt x="131" y="78"/>
                    </a:lnTo>
                    <a:lnTo>
                      <a:pt x="146" y="100"/>
                    </a:lnTo>
                  </a:path>
                </a:pathLst>
              </a:custGeom>
              <a:noFill/>
              <a:ln w="9525">
                <a:solidFill>
                  <a:srgbClr val="C0C0C0"/>
                </a:solidFill>
                <a:prstDash val="solid"/>
                <a:round/>
                <a:headEnd/>
                <a:tailEnd/>
              </a:ln>
            </p:spPr>
            <p:txBody>
              <a:bodyPr/>
              <a:lstStyle/>
              <a:p>
                <a:endParaRPr lang="de-DE"/>
              </a:p>
            </p:txBody>
          </p:sp>
          <p:sp>
            <p:nvSpPr>
              <p:cNvPr id="219" name="Freeform 125"/>
              <p:cNvSpPr>
                <a:spLocks/>
              </p:cNvSpPr>
              <p:nvPr/>
            </p:nvSpPr>
            <p:spPr bwMode="auto">
              <a:xfrm>
                <a:off x="5116" y="1837"/>
                <a:ext cx="438" cy="618"/>
              </a:xfrm>
              <a:custGeom>
                <a:avLst/>
                <a:gdLst/>
                <a:ahLst/>
                <a:cxnLst>
                  <a:cxn ang="0">
                    <a:pos x="0" y="103"/>
                  </a:cxn>
                  <a:cxn ang="0">
                    <a:pos x="15" y="89"/>
                  </a:cxn>
                  <a:cxn ang="0">
                    <a:pos x="29" y="75"/>
                  </a:cxn>
                  <a:cxn ang="0">
                    <a:pos x="44" y="47"/>
                  </a:cxn>
                  <a:cxn ang="0">
                    <a:pos x="58" y="17"/>
                  </a:cxn>
                  <a:cxn ang="0">
                    <a:pos x="73" y="0"/>
                  </a:cxn>
                </a:cxnLst>
                <a:rect l="0" t="0" r="r" b="b"/>
                <a:pathLst>
                  <a:path w="73" h="103">
                    <a:moveTo>
                      <a:pt x="0" y="103"/>
                    </a:moveTo>
                    <a:lnTo>
                      <a:pt x="15" y="89"/>
                    </a:lnTo>
                    <a:lnTo>
                      <a:pt x="29" y="75"/>
                    </a:lnTo>
                    <a:lnTo>
                      <a:pt x="44" y="47"/>
                    </a:lnTo>
                    <a:lnTo>
                      <a:pt x="58" y="17"/>
                    </a:lnTo>
                    <a:lnTo>
                      <a:pt x="73" y="0"/>
                    </a:lnTo>
                  </a:path>
                </a:pathLst>
              </a:custGeom>
              <a:noFill/>
              <a:ln w="9525">
                <a:solidFill>
                  <a:srgbClr val="C0C0C0"/>
                </a:solidFill>
                <a:prstDash val="solid"/>
                <a:round/>
                <a:headEnd/>
                <a:tailEnd/>
              </a:ln>
            </p:spPr>
            <p:txBody>
              <a:bodyPr/>
              <a:lstStyle/>
              <a:p>
                <a:endParaRPr lang="de-DE"/>
              </a:p>
            </p:txBody>
          </p:sp>
          <p:sp>
            <p:nvSpPr>
              <p:cNvPr id="220" name="Freeform 126"/>
              <p:cNvSpPr>
                <a:spLocks/>
              </p:cNvSpPr>
              <p:nvPr/>
            </p:nvSpPr>
            <p:spPr bwMode="auto">
              <a:xfrm>
                <a:off x="3892" y="1855"/>
                <a:ext cx="702" cy="432"/>
              </a:xfrm>
              <a:custGeom>
                <a:avLst/>
                <a:gdLst/>
                <a:ahLst/>
                <a:cxnLst>
                  <a:cxn ang="0">
                    <a:pos x="0" y="28"/>
                  </a:cxn>
                  <a:cxn ang="0">
                    <a:pos x="15" y="14"/>
                  </a:cxn>
                  <a:cxn ang="0">
                    <a:pos x="30" y="0"/>
                  </a:cxn>
                  <a:cxn ang="0">
                    <a:pos x="44" y="16"/>
                  </a:cxn>
                  <a:cxn ang="0">
                    <a:pos x="59" y="14"/>
                  </a:cxn>
                  <a:cxn ang="0">
                    <a:pos x="73" y="25"/>
                  </a:cxn>
                  <a:cxn ang="0">
                    <a:pos x="88" y="30"/>
                  </a:cxn>
                  <a:cxn ang="0">
                    <a:pos x="102" y="53"/>
                  </a:cxn>
                  <a:cxn ang="0">
                    <a:pos x="117" y="72"/>
                  </a:cxn>
                </a:cxnLst>
                <a:rect l="0" t="0" r="r" b="b"/>
                <a:pathLst>
                  <a:path w="117" h="72">
                    <a:moveTo>
                      <a:pt x="0" y="28"/>
                    </a:moveTo>
                    <a:lnTo>
                      <a:pt x="15" y="14"/>
                    </a:lnTo>
                    <a:lnTo>
                      <a:pt x="30" y="0"/>
                    </a:lnTo>
                    <a:lnTo>
                      <a:pt x="44" y="16"/>
                    </a:lnTo>
                    <a:lnTo>
                      <a:pt x="59" y="14"/>
                    </a:lnTo>
                    <a:lnTo>
                      <a:pt x="73" y="25"/>
                    </a:lnTo>
                    <a:lnTo>
                      <a:pt x="88" y="30"/>
                    </a:lnTo>
                    <a:lnTo>
                      <a:pt x="102" y="53"/>
                    </a:lnTo>
                    <a:lnTo>
                      <a:pt x="117" y="72"/>
                    </a:lnTo>
                  </a:path>
                </a:pathLst>
              </a:custGeom>
              <a:noFill/>
              <a:ln w="9525">
                <a:solidFill>
                  <a:srgbClr val="C0C0C0"/>
                </a:solidFill>
                <a:prstDash val="solid"/>
                <a:round/>
                <a:headEnd/>
                <a:tailEnd/>
              </a:ln>
            </p:spPr>
            <p:txBody>
              <a:bodyPr/>
              <a:lstStyle/>
              <a:p>
                <a:endParaRPr lang="de-DE"/>
              </a:p>
            </p:txBody>
          </p:sp>
          <p:sp>
            <p:nvSpPr>
              <p:cNvPr id="221" name="Freeform 127"/>
              <p:cNvSpPr>
                <a:spLocks/>
              </p:cNvSpPr>
              <p:nvPr/>
            </p:nvSpPr>
            <p:spPr bwMode="auto">
              <a:xfrm>
                <a:off x="5116" y="2821"/>
                <a:ext cx="438" cy="198"/>
              </a:xfrm>
              <a:custGeom>
                <a:avLst/>
                <a:gdLst/>
                <a:ahLst/>
                <a:cxnLst>
                  <a:cxn ang="0">
                    <a:pos x="0" y="31"/>
                  </a:cxn>
                  <a:cxn ang="0">
                    <a:pos x="15" y="33"/>
                  </a:cxn>
                  <a:cxn ang="0">
                    <a:pos x="29" y="25"/>
                  </a:cxn>
                  <a:cxn ang="0">
                    <a:pos x="44" y="14"/>
                  </a:cxn>
                  <a:cxn ang="0">
                    <a:pos x="73" y="0"/>
                  </a:cxn>
                </a:cxnLst>
                <a:rect l="0" t="0" r="r" b="b"/>
                <a:pathLst>
                  <a:path w="73" h="33">
                    <a:moveTo>
                      <a:pt x="0" y="31"/>
                    </a:moveTo>
                    <a:lnTo>
                      <a:pt x="15" y="33"/>
                    </a:lnTo>
                    <a:lnTo>
                      <a:pt x="29" y="25"/>
                    </a:lnTo>
                    <a:lnTo>
                      <a:pt x="44" y="14"/>
                    </a:lnTo>
                    <a:lnTo>
                      <a:pt x="73" y="0"/>
                    </a:lnTo>
                  </a:path>
                </a:pathLst>
              </a:custGeom>
              <a:noFill/>
              <a:ln w="9525">
                <a:solidFill>
                  <a:srgbClr val="C0C0C0"/>
                </a:solidFill>
                <a:prstDash val="solid"/>
                <a:round/>
                <a:headEnd/>
                <a:tailEnd/>
              </a:ln>
            </p:spPr>
            <p:txBody>
              <a:bodyPr/>
              <a:lstStyle/>
              <a:p>
                <a:endParaRPr lang="de-DE"/>
              </a:p>
            </p:txBody>
          </p:sp>
          <p:sp>
            <p:nvSpPr>
              <p:cNvPr id="222" name="Freeform 128"/>
              <p:cNvSpPr>
                <a:spLocks/>
              </p:cNvSpPr>
              <p:nvPr/>
            </p:nvSpPr>
            <p:spPr bwMode="auto">
              <a:xfrm>
                <a:off x="5116" y="1219"/>
                <a:ext cx="438" cy="252"/>
              </a:xfrm>
              <a:custGeom>
                <a:avLst/>
                <a:gdLst/>
                <a:ahLst/>
                <a:cxnLst>
                  <a:cxn ang="0">
                    <a:pos x="0" y="42"/>
                  </a:cxn>
                  <a:cxn ang="0">
                    <a:pos x="15" y="17"/>
                  </a:cxn>
                  <a:cxn ang="0">
                    <a:pos x="29" y="9"/>
                  </a:cxn>
                  <a:cxn ang="0">
                    <a:pos x="44" y="3"/>
                  </a:cxn>
                  <a:cxn ang="0">
                    <a:pos x="58" y="0"/>
                  </a:cxn>
                  <a:cxn ang="0">
                    <a:pos x="73" y="6"/>
                  </a:cxn>
                </a:cxnLst>
                <a:rect l="0" t="0" r="r" b="b"/>
                <a:pathLst>
                  <a:path w="73" h="42">
                    <a:moveTo>
                      <a:pt x="0" y="42"/>
                    </a:moveTo>
                    <a:lnTo>
                      <a:pt x="15" y="17"/>
                    </a:lnTo>
                    <a:lnTo>
                      <a:pt x="29" y="9"/>
                    </a:lnTo>
                    <a:lnTo>
                      <a:pt x="44" y="3"/>
                    </a:lnTo>
                    <a:lnTo>
                      <a:pt x="58" y="0"/>
                    </a:lnTo>
                    <a:lnTo>
                      <a:pt x="73" y="6"/>
                    </a:lnTo>
                  </a:path>
                </a:pathLst>
              </a:custGeom>
              <a:noFill/>
              <a:ln w="9525">
                <a:solidFill>
                  <a:srgbClr val="C0C0C0"/>
                </a:solidFill>
                <a:prstDash val="solid"/>
                <a:round/>
                <a:headEnd/>
                <a:tailEnd/>
              </a:ln>
            </p:spPr>
            <p:txBody>
              <a:bodyPr/>
              <a:lstStyle/>
              <a:p>
                <a:endParaRPr lang="de-DE"/>
              </a:p>
            </p:txBody>
          </p:sp>
          <p:sp>
            <p:nvSpPr>
              <p:cNvPr id="223" name="Freeform 129"/>
              <p:cNvSpPr>
                <a:spLocks/>
              </p:cNvSpPr>
              <p:nvPr/>
            </p:nvSpPr>
            <p:spPr bwMode="auto">
              <a:xfrm>
                <a:off x="5206" y="1201"/>
                <a:ext cx="348" cy="18"/>
              </a:xfrm>
              <a:custGeom>
                <a:avLst/>
                <a:gdLst/>
                <a:ahLst/>
                <a:cxnLst>
                  <a:cxn ang="0">
                    <a:pos x="0" y="3"/>
                  </a:cxn>
                  <a:cxn ang="0">
                    <a:pos x="14" y="0"/>
                  </a:cxn>
                  <a:cxn ang="0">
                    <a:pos x="29" y="0"/>
                  </a:cxn>
                  <a:cxn ang="0">
                    <a:pos x="43" y="0"/>
                  </a:cxn>
                  <a:cxn ang="0">
                    <a:pos x="58" y="0"/>
                  </a:cxn>
                </a:cxnLst>
                <a:rect l="0" t="0" r="r" b="b"/>
                <a:pathLst>
                  <a:path w="58" h="3">
                    <a:moveTo>
                      <a:pt x="0" y="3"/>
                    </a:moveTo>
                    <a:lnTo>
                      <a:pt x="14" y="0"/>
                    </a:lnTo>
                    <a:lnTo>
                      <a:pt x="29" y="0"/>
                    </a:lnTo>
                    <a:lnTo>
                      <a:pt x="43" y="0"/>
                    </a:lnTo>
                    <a:lnTo>
                      <a:pt x="58" y="0"/>
                    </a:lnTo>
                  </a:path>
                </a:pathLst>
              </a:custGeom>
              <a:noFill/>
              <a:ln w="9525">
                <a:solidFill>
                  <a:srgbClr val="C0C0C0"/>
                </a:solidFill>
                <a:prstDash val="solid"/>
                <a:round/>
                <a:headEnd/>
                <a:tailEnd/>
              </a:ln>
            </p:spPr>
            <p:txBody>
              <a:bodyPr/>
              <a:lstStyle/>
              <a:p>
                <a:endParaRPr lang="de-DE"/>
              </a:p>
            </p:txBody>
          </p:sp>
          <p:sp>
            <p:nvSpPr>
              <p:cNvPr id="224" name="Line 130"/>
              <p:cNvSpPr>
                <a:spLocks noChangeShapeType="1"/>
              </p:cNvSpPr>
              <p:nvPr/>
            </p:nvSpPr>
            <p:spPr bwMode="auto">
              <a:xfrm flipV="1">
                <a:off x="5464" y="2587"/>
                <a:ext cx="90" cy="120"/>
              </a:xfrm>
              <a:prstGeom prst="line">
                <a:avLst/>
              </a:prstGeom>
              <a:noFill/>
              <a:ln w="9525">
                <a:solidFill>
                  <a:srgbClr val="C0C0C0"/>
                </a:solidFill>
                <a:round/>
                <a:headEnd/>
                <a:tailEnd/>
              </a:ln>
            </p:spPr>
            <p:txBody>
              <a:bodyPr/>
              <a:lstStyle/>
              <a:p>
                <a:endParaRPr lang="de-DE"/>
              </a:p>
            </p:txBody>
          </p:sp>
          <p:sp>
            <p:nvSpPr>
              <p:cNvPr id="225" name="Freeform 131"/>
              <p:cNvSpPr>
                <a:spLocks/>
              </p:cNvSpPr>
              <p:nvPr/>
            </p:nvSpPr>
            <p:spPr bwMode="auto">
              <a:xfrm>
                <a:off x="5380" y="2005"/>
                <a:ext cx="174" cy="798"/>
              </a:xfrm>
              <a:custGeom>
                <a:avLst/>
                <a:gdLst/>
                <a:ahLst/>
                <a:cxnLst>
                  <a:cxn ang="0">
                    <a:pos x="0" y="133"/>
                  </a:cxn>
                  <a:cxn ang="0">
                    <a:pos x="14" y="33"/>
                  </a:cxn>
                  <a:cxn ang="0">
                    <a:pos x="29" y="0"/>
                  </a:cxn>
                </a:cxnLst>
                <a:rect l="0" t="0" r="r" b="b"/>
                <a:pathLst>
                  <a:path w="29" h="133">
                    <a:moveTo>
                      <a:pt x="0" y="133"/>
                    </a:moveTo>
                    <a:lnTo>
                      <a:pt x="14" y="33"/>
                    </a:lnTo>
                    <a:lnTo>
                      <a:pt x="29" y="0"/>
                    </a:lnTo>
                  </a:path>
                </a:pathLst>
              </a:custGeom>
              <a:noFill/>
              <a:ln w="9525">
                <a:solidFill>
                  <a:srgbClr val="C0C0C0"/>
                </a:solidFill>
                <a:prstDash val="solid"/>
                <a:round/>
                <a:headEnd/>
                <a:tailEnd/>
              </a:ln>
            </p:spPr>
            <p:txBody>
              <a:bodyPr/>
              <a:lstStyle/>
              <a:p>
                <a:endParaRPr lang="de-DE"/>
              </a:p>
            </p:txBody>
          </p:sp>
          <p:sp>
            <p:nvSpPr>
              <p:cNvPr id="226" name="Freeform 132"/>
              <p:cNvSpPr>
                <a:spLocks/>
              </p:cNvSpPr>
              <p:nvPr/>
            </p:nvSpPr>
            <p:spPr bwMode="auto">
              <a:xfrm>
                <a:off x="5026" y="2569"/>
                <a:ext cx="528" cy="288"/>
              </a:xfrm>
              <a:custGeom>
                <a:avLst/>
                <a:gdLst/>
                <a:ahLst/>
                <a:cxnLst>
                  <a:cxn ang="0">
                    <a:pos x="0" y="48"/>
                  </a:cxn>
                  <a:cxn ang="0">
                    <a:pos x="15" y="48"/>
                  </a:cxn>
                  <a:cxn ang="0">
                    <a:pos x="30" y="14"/>
                  </a:cxn>
                  <a:cxn ang="0">
                    <a:pos x="44" y="25"/>
                  </a:cxn>
                  <a:cxn ang="0">
                    <a:pos x="59" y="9"/>
                  </a:cxn>
                  <a:cxn ang="0">
                    <a:pos x="73" y="0"/>
                  </a:cxn>
                  <a:cxn ang="0">
                    <a:pos x="88" y="31"/>
                  </a:cxn>
                </a:cxnLst>
                <a:rect l="0" t="0" r="r" b="b"/>
                <a:pathLst>
                  <a:path w="88" h="48">
                    <a:moveTo>
                      <a:pt x="0" y="48"/>
                    </a:moveTo>
                    <a:lnTo>
                      <a:pt x="15" y="48"/>
                    </a:lnTo>
                    <a:lnTo>
                      <a:pt x="30" y="14"/>
                    </a:lnTo>
                    <a:lnTo>
                      <a:pt x="44" y="25"/>
                    </a:lnTo>
                    <a:lnTo>
                      <a:pt x="59" y="9"/>
                    </a:lnTo>
                    <a:lnTo>
                      <a:pt x="73" y="0"/>
                    </a:lnTo>
                    <a:lnTo>
                      <a:pt x="88" y="31"/>
                    </a:lnTo>
                  </a:path>
                </a:pathLst>
              </a:custGeom>
              <a:noFill/>
              <a:ln w="9525">
                <a:solidFill>
                  <a:srgbClr val="C0C0C0"/>
                </a:solidFill>
                <a:prstDash val="solid"/>
                <a:round/>
                <a:headEnd/>
                <a:tailEnd/>
              </a:ln>
            </p:spPr>
            <p:txBody>
              <a:bodyPr/>
              <a:lstStyle/>
              <a:p>
                <a:endParaRPr lang="de-DE"/>
              </a:p>
            </p:txBody>
          </p:sp>
          <p:sp>
            <p:nvSpPr>
              <p:cNvPr id="227" name="Line 133"/>
              <p:cNvSpPr>
                <a:spLocks noChangeShapeType="1"/>
              </p:cNvSpPr>
              <p:nvPr/>
            </p:nvSpPr>
            <p:spPr bwMode="auto">
              <a:xfrm flipV="1">
                <a:off x="5464" y="2419"/>
                <a:ext cx="90" cy="252"/>
              </a:xfrm>
              <a:prstGeom prst="line">
                <a:avLst/>
              </a:prstGeom>
              <a:noFill/>
              <a:ln w="9525">
                <a:solidFill>
                  <a:srgbClr val="C0C0C0"/>
                </a:solidFill>
                <a:round/>
                <a:headEnd/>
                <a:tailEnd/>
              </a:ln>
            </p:spPr>
            <p:txBody>
              <a:bodyPr/>
              <a:lstStyle/>
              <a:p>
                <a:endParaRPr lang="de-DE"/>
              </a:p>
            </p:txBody>
          </p:sp>
          <p:sp>
            <p:nvSpPr>
              <p:cNvPr id="228" name="Freeform 134"/>
              <p:cNvSpPr>
                <a:spLocks/>
              </p:cNvSpPr>
              <p:nvPr/>
            </p:nvSpPr>
            <p:spPr bwMode="auto">
              <a:xfrm>
                <a:off x="5380" y="2389"/>
                <a:ext cx="174" cy="246"/>
              </a:xfrm>
              <a:custGeom>
                <a:avLst/>
                <a:gdLst/>
                <a:ahLst/>
                <a:cxnLst>
                  <a:cxn ang="0">
                    <a:pos x="0" y="41"/>
                  </a:cxn>
                  <a:cxn ang="0">
                    <a:pos x="14" y="22"/>
                  </a:cxn>
                  <a:cxn ang="0">
                    <a:pos x="29" y="0"/>
                  </a:cxn>
                </a:cxnLst>
                <a:rect l="0" t="0" r="r" b="b"/>
                <a:pathLst>
                  <a:path w="29" h="41">
                    <a:moveTo>
                      <a:pt x="0" y="41"/>
                    </a:moveTo>
                    <a:lnTo>
                      <a:pt x="14" y="22"/>
                    </a:lnTo>
                    <a:lnTo>
                      <a:pt x="29" y="0"/>
                    </a:lnTo>
                  </a:path>
                </a:pathLst>
              </a:custGeom>
              <a:noFill/>
              <a:ln w="9525">
                <a:solidFill>
                  <a:srgbClr val="C0C0C0"/>
                </a:solidFill>
                <a:prstDash val="solid"/>
                <a:round/>
                <a:headEnd/>
                <a:tailEnd/>
              </a:ln>
            </p:spPr>
            <p:txBody>
              <a:bodyPr/>
              <a:lstStyle/>
              <a:p>
                <a:endParaRPr lang="de-DE"/>
              </a:p>
            </p:txBody>
          </p:sp>
          <p:sp>
            <p:nvSpPr>
              <p:cNvPr id="229" name="Freeform 135"/>
              <p:cNvSpPr>
                <a:spLocks/>
              </p:cNvSpPr>
              <p:nvPr/>
            </p:nvSpPr>
            <p:spPr bwMode="auto">
              <a:xfrm>
                <a:off x="5116" y="1237"/>
                <a:ext cx="438" cy="198"/>
              </a:xfrm>
              <a:custGeom>
                <a:avLst/>
                <a:gdLst/>
                <a:ahLst/>
                <a:cxnLst>
                  <a:cxn ang="0">
                    <a:pos x="0" y="31"/>
                  </a:cxn>
                  <a:cxn ang="0">
                    <a:pos x="15" y="33"/>
                  </a:cxn>
                  <a:cxn ang="0">
                    <a:pos x="29" y="28"/>
                  </a:cxn>
                  <a:cxn ang="0">
                    <a:pos x="44" y="22"/>
                  </a:cxn>
                  <a:cxn ang="0">
                    <a:pos x="58" y="8"/>
                  </a:cxn>
                  <a:cxn ang="0">
                    <a:pos x="73" y="0"/>
                  </a:cxn>
                </a:cxnLst>
                <a:rect l="0" t="0" r="r" b="b"/>
                <a:pathLst>
                  <a:path w="73" h="33">
                    <a:moveTo>
                      <a:pt x="0" y="31"/>
                    </a:moveTo>
                    <a:lnTo>
                      <a:pt x="15" y="33"/>
                    </a:lnTo>
                    <a:lnTo>
                      <a:pt x="29" y="28"/>
                    </a:lnTo>
                    <a:lnTo>
                      <a:pt x="44" y="22"/>
                    </a:lnTo>
                    <a:lnTo>
                      <a:pt x="58" y="8"/>
                    </a:lnTo>
                    <a:lnTo>
                      <a:pt x="73" y="0"/>
                    </a:lnTo>
                  </a:path>
                </a:pathLst>
              </a:custGeom>
              <a:noFill/>
              <a:ln w="9525">
                <a:solidFill>
                  <a:srgbClr val="C0C0C0"/>
                </a:solidFill>
                <a:prstDash val="solid"/>
                <a:round/>
                <a:headEnd/>
                <a:tailEnd/>
              </a:ln>
            </p:spPr>
            <p:txBody>
              <a:bodyPr/>
              <a:lstStyle/>
              <a:p>
                <a:endParaRPr lang="de-DE"/>
              </a:p>
            </p:txBody>
          </p:sp>
          <p:sp>
            <p:nvSpPr>
              <p:cNvPr id="230" name="Freeform 136"/>
              <p:cNvSpPr>
                <a:spLocks/>
              </p:cNvSpPr>
              <p:nvPr/>
            </p:nvSpPr>
            <p:spPr bwMode="auto">
              <a:xfrm>
                <a:off x="5116" y="1219"/>
                <a:ext cx="438" cy="354"/>
              </a:xfrm>
              <a:custGeom>
                <a:avLst/>
                <a:gdLst/>
                <a:ahLst/>
                <a:cxnLst>
                  <a:cxn ang="0">
                    <a:pos x="0" y="59"/>
                  </a:cxn>
                  <a:cxn ang="0">
                    <a:pos x="15" y="47"/>
                  </a:cxn>
                  <a:cxn ang="0">
                    <a:pos x="29" y="25"/>
                  </a:cxn>
                  <a:cxn ang="0">
                    <a:pos x="44" y="22"/>
                  </a:cxn>
                  <a:cxn ang="0">
                    <a:pos x="58" y="22"/>
                  </a:cxn>
                  <a:cxn ang="0">
                    <a:pos x="73" y="0"/>
                  </a:cxn>
                </a:cxnLst>
                <a:rect l="0" t="0" r="r" b="b"/>
                <a:pathLst>
                  <a:path w="73" h="59">
                    <a:moveTo>
                      <a:pt x="0" y="59"/>
                    </a:moveTo>
                    <a:lnTo>
                      <a:pt x="15" y="47"/>
                    </a:lnTo>
                    <a:lnTo>
                      <a:pt x="29" y="25"/>
                    </a:lnTo>
                    <a:lnTo>
                      <a:pt x="44" y="22"/>
                    </a:lnTo>
                    <a:lnTo>
                      <a:pt x="58" y="22"/>
                    </a:lnTo>
                    <a:lnTo>
                      <a:pt x="73" y="0"/>
                    </a:lnTo>
                  </a:path>
                </a:pathLst>
              </a:custGeom>
              <a:noFill/>
              <a:ln w="9525">
                <a:solidFill>
                  <a:srgbClr val="C0C0C0"/>
                </a:solidFill>
                <a:prstDash val="solid"/>
                <a:round/>
                <a:headEnd/>
                <a:tailEnd/>
              </a:ln>
            </p:spPr>
            <p:txBody>
              <a:bodyPr/>
              <a:lstStyle/>
              <a:p>
                <a:endParaRPr lang="de-DE"/>
              </a:p>
            </p:txBody>
          </p:sp>
          <p:sp>
            <p:nvSpPr>
              <p:cNvPr id="231" name="Freeform 137"/>
              <p:cNvSpPr>
                <a:spLocks/>
              </p:cNvSpPr>
              <p:nvPr/>
            </p:nvSpPr>
            <p:spPr bwMode="auto">
              <a:xfrm>
                <a:off x="5116" y="1453"/>
                <a:ext cx="438" cy="336"/>
              </a:xfrm>
              <a:custGeom>
                <a:avLst/>
                <a:gdLst/>
                <a:ahLst/>
                <a:cxnLst>
                  <a:cxn ang="0">
                    <a:pos x="0" y="31"/>
                  </a:cxn>
                  <a:cxn ang="0">
                    <a:pos x="15" y="56"/>
                  </a:cxn>
                  <a:cxn ang="0">
                    <a:pos x="29" y="31"/>
                  </a:cxn>
                  <a:cxn ang="0">
                    <a:pos x="44" y="20"/>
                  </a:cxn>
                  <a:cxn ang="0">
                    <a:pos x="58" y="6"/>
                  </a:cxn>
                  <a:cxn ang="0">
                    <a:pos x="73" y="0"/>
                  </a:cxn>
                </a:cxnLst>
                <a:rect l="0" t="0" r="r" b="b"/>
                <a:pathLst>
                  <a:path w="73" h="56">
                    <a:moveTo>
                      <a:pt x="0" y="31"/>
                    </a:moveTo>
                    <a:lnTo>
                      <a:pt x="15" y="56"/>
                    </a:lnTo>
                    <a:lnTo>
                      <a:pt x="29" y="31"/>
                    </a:lnTo>
                    <a:lnTo>
                      <a:pt x="44" y="20"/>
                    </a:lnTo>
                    <a:lnTo>
                      <a:pt x="58" y="6"/>
                    </a:lnTo>
                    <a:lnTo>
                      <a:pt x="73" y="0"/>
                    </a:lnTo>
                  </a:path>
                </a:pathLst>
              </a:custGeom>
              <a:noFill/>
              <a:ln w="9525">
                <a:solidFill>
                  <a:srgbClr val="C0C0C0"/>
                </a:solidFill>
                <a:prstDash val="solid"/>
                <a:round/>
                <a:headEnd/>
                <a:tailEnd/>
              </a:ln>
            </p:spPr>
            <p:txBody>
              <a:bodyPr/>
              <a:lstStyle/>
              <a:p>
                <a:endParaRPr lang="de-DE"/>
              </a:p>
            </p:txBody>
          </p:sp>
          <p:sp>
            <p:nvSpPr>
              <p:cNvPr id="232" name="Freeform 138"/>
              <p:cNvSpPr>
                <a:spLocks/>
              </p:cNvSpPr>
              <p:nvPr/>
            </p:nvSpPr>
            <p:spPr bwMode="auto">
              <a:xfrm>
                <a:off x="5116" y="2305"/>
                <a:ext cx="438" cy="666"/>
              </a:xfrm>
              <a:custGeom>
                <a:avLst/>
                <a:gdLst/>
                <a:ahLst/>
                <a:cxnLst>
                  <a:cxn ang="0">
                    <a:pos x="0" y="111"/>
                  </a:cxn>
                  <a:cxn ang="0">
                    <a:pos x="15" y="103"/>
                  </a:cxn>
                  <a:cxn ang="0">
                    <a:pos x="29" y="67"/>
                  </a:cxn>
                  <a:cxn ang="0">
                    <a:pos x="44" y="42"/>
                  </a:cxn>
                  <a:cxn ang="0">
                    <a:pos x="58" y="30"/>
                  </a:cxn>
                  <a:cxn ang="0">
                    <a:pos x="73" y="0"/>
                  </a:cxn>
                </a:cxnLst>
                <a:rect l="0" t="0" r="r" b="b"/>
                <a:pathLst>
                  <a:path w="73" h="111">
                    <a:moveTo>
                      <a:pt x="0" y="111"/>
                    </a:moveTo>
                    <a:lnTo>
                      <a:pt x="15" y="103"/>
                    </a:lnTo>
                    <a:lnTo>
                      <a:pt x="29" y="67"/>
                    </a:lnTo>
                    <a:lnTo>
                      <a:pt x="44" y="42"/>
                    </a:lnTo>
                    <a:lnTo>
                      <a:pt x="58" y="30"/>
                    </a:lnTo>
                    <a:lnTo>
                      <a:pt x="73" y="0"/>
                    </a:lnTo>
                  </a:path>
                </a:pathLst>
              </a:custGeom>
              <a:noFill/>
              <a:ln w="9525">
                <a:solidFill>
                  <a:srgbClr val="C0C0C0"/>
                </a:solidFill>
                <a:prstDash val="solid"/>
                <a:round/>
                <a:headEnd/>
                <a:tailEnd/>
              </a:ln>
            </p:spPr>
            <p:txBody>
              <a:bodyPr/>
              <a:lstStyle/>
              <a:p>
                <a:endParaRPr lang="de-DE"/>
              </a:p>
            </p:txBody>
          </p:sp>
          <p:sp>
            <p:nvSpPr>
              <p:cNvPr id="233" name="Freeform 139"/>
              <p:cNvSpPr>
                <a:spLocks/>
              </p:cNvSpPr>
              <p:nvPr/>
            </p:nvSpPr>
            <p:spPr bwMode="auto">
              <a:xfrm>
                <a:off x="5206" y="2473"/>
                <a:ext cx="348" cy="462"/>
              </a:xfrm>
              <a:custGeom>
                <a:avLst/>
                <a:gdLst/>
                <a:ahLst/>
                <a:cxnLst>
                  <a:cxn ang="0">
                    <a:pos x="0" y="77"/>
                  </a:cxn>
                  <a:cxn ang="0">
                    <a:pos x="14" y="66"/>
                  </a:cxn>
                  <a:cxn ang="0">
                    <a:pos x="29" y="33"/>
                  </a:cxn>
                  <a:cxn ang="0">
                    <a:pos x="43" y="11"/>
                  </a:cxn>
                  <a:cxn ang="0">
                    <a:pos x="58" y="0"/>
                  </a:cxn>
                </a:cxnLst>
                <a:rect l="0" t="0" r="r" b="b"/>
                <a:pathLst>
                  <a:path w="58" h="77">
                    <a:moveTo>
                      <a:pt x="0" y="77"/>
                    </a:moveTo>
                    <a:lnTo>
                      <a:pt x="14" y="66"/>
                    </a:lnTo>
                    <a:lnTo>
                      <a:pt x="29" y="33"/>
                    </a:lnTo>
                    <a:lnTo>
                      <a:pt x="43" y="11"/>
                    </a:lnTo>
                    <a:lnTo>
                      <a:pt x="58" y="0"/>
                    </a:lnTo>
                  </a:path>
                </a:pathLst>
              </a:custGeom>
              <a:noFill/>
              <a:ln w="9525">
                <a:solidFill>
                  <a:srgbClr val="C0C0C0"/>
                </a:solidFill>
                <a:prstDash val="solid"/>
                <a:round/>
                <a:headEnd/>
                <a:tailEnd/>
              </a:ln>
            </p:spPr>
            <p:txBody>
              <a:bodyPr/>
              <a:lstStyle/>
              <a:p>
                <a:endParaRPr lang="de-DE"/>
              </a:p>
            </p:txBody>
          </p:sp>
          <p:sp>
            <p:nvSpPr>
              <p:cNvPr id="234" name="Freeform 140"/>
              <p:cNvSpPr>
                <a:spLocks/>
              </p:cNvSpPr>
              <p:nvPr/>
            </p:nvSpPr>
            <p:spPr bwMode="auto">
              <a:xfrm>
                <a:off x="5026" y="2437"/>
                <a:ext cx="528" cy="348"/>
              </a:xfrm>
              <a:custGeom>
                <a:avLst/>
                <a:gdLst/>
                <a:ahLst/>
                <a:cxnLst>
                  <a:cxn ang="0">
                    <a:pos x="0" y="50"/>
                  </a:cxn>
                  <a:cxn ang="0">
                    <a:pos x="15" y="58"/>
                  </a:cxn>
                  <a:cxn ang="0">
                    <a:pos x="30" y="56"/>
                  </a:cxn>
                  <a:cxn ang="0">
                    <a:pos x="44" y="42"/>
                  </a:cxn>
                  <a:cxn ang="0">
                    <a:pos x="59" y="14"/>
                  </a:cxn>
                  <a:cxn ang="0">
                    <a:pos x="73" y="0"/>
                  </a:cxn>
                  <a:cxn ang="0">
                    <a:pos x="88" y="11"/>
                  </a:cxn>
                </a:cxnLst>
                <a:rect l="0" t="0" r="r" b="b"/>
                <a:pathLst>
                  <a:path w="88" h="58">
                    <a:moveTo>
                      <a:pt x="0" y="50"/>
                    </a:moveTo>
                    <a:lnTo>
                      <a:pt x="15" y="58"/>
                    </a:lnTo>
                    <a:lnTo>
                      <a:pt x="30" y="56"/>
                    </a:lnTo>
                    <a:lnTo>
                      <a:pt x="44" y="42"/>
                    </a:lnTo>
                    <a:lnTo>
                      <a:pt x="59" y="14"/>
                    </a:lnTo>
                    <a:lnTo>
                      <a:pt x="73" y="0"/>
                    </a:lnTo>
                    <a:lnTo>
                      <a:pt x="88" y="11"/>
                    </a:lnTo>
                  </a:path>
                </a:pathLst>
              </a:custGeom>
              <a:noFill/>
              <a:ln w="9525">
                <a:solidFill>
                  <a:srgbClr val="C0C0C0"/>
                </a:solidFill>
                <a:prstDash val="solid"/>
                <a:round/>
                <a:headEnd/>
                <a:tailEnd/>
              </a:ln>
            </p:spPr>
            <p:txBody>
              <a:bodyPr/>
              <a:lstStyle/>
              <a:p>
                <a:endParaRPr lang="de-DE"/>
              </a:p>
            </p:txBody>
          </p:sp>
          <p:sp>
            <p:nvSpPr>
              <p:cNvPr id="235" name="Freeform 141"/>
              <p:cNvSpPr>
                <a:spLocks/>
              </p:cNvSpPr>
              <p:nvPr/>
            </p:nvSpPr>
            <p:spPr bwMode="auto">
              <a:xfrm>
                <a:off x="5290" y="2305"/>
                <a:ext cx="264" cy="366"/>
              </a:xfrm>
              <a:custGeom>
                <a:avLst/>
                <a:gdLst/>
                <a:ahLst/>
                <a:cxnLst>
                  <a:cxn ang="0">
                    <a:pos x="0" y="61"/>
                  </a:cxn>
                  <a:cxn ang="0">
                    <a:pos x="15" y="30"/>
                  </a:cxn>
                  <a:cxn ang="0">
                    <a:pos x="29" y="0"/>
                  </a:cxn>
                  <a:cxn ang="0">
                    <a:pos x="44" y="58"/>
                  </a:cxn>
                </a:cxnLst>
                <a:rect l="0" t="0" r="r" b="b"/>
                <a:pathLst>
                  <a:path w="44" h="61">
                    <a:moveTo>
                      <a:pt x="0" y="61"/>
                    </a:moveTo>
                    <a:lnTo>
                      <a:pt x="15" y="30"/>
                    </a:lnTo>
                    <a:lnTo>
                      <a:pt x="29" y="0"/>
                    </a:lnTo>
                    <a:lnTo>
                      <a:pt x="44" y="58"/>
                    </a:lnTo>
                  </a:path>
                </a:pathLst>
              </a:custGeom>
              <a:noFill/>
              <a:ln w="9525">
                <a:solidFill>
                  <a:srgbClr val="C0C0C0"/>
                </a:solidFill>
                <a:prstDash val="solid"/>
                <a:round/>
                <a:headEnd/>
                <a:tailEnd/>
              </a:ln>
            </p:spPr>
            <p:txBody>
              <a:bodyPr/>
              <a:lstStyle/>
              <a:p>
                <a:endParaRPr lang="de-DE"/>
              </a:p>
            </p:txBody>
          </p:sp>
          <p:sp>
            <p:nvSpPr>
              <p:cNvPr id="236" name="Freeform 142"/>
              <p:cNvSpPr>
                <a:spLocks/>
              </p:cNvSpPr>
              <p:nvPr/>
            </p:nvSpPr>
            <p:spPr bwMode="auto">
              <a:xfrm>
                <a:off x="5206" y="1921"/>
                <a:ext cx="348" cy="636"/>
              </a:xfrm>
              <a:custGeom>
                <a:avLst/>
                <a:gdLst/>
                <a:ahLst/>
                <a:cxnLst>
                  <a:cxn ang="0">
                    <a:pos x="0" y="106"/>
                  </a:cxn>
                  <a:cxn ang="0">
                    <a:pos x="14" y="92"/>
                  </a:cxn>
                  <a:cxn ang="0">
                    <a:pos x="29" y="61"/>
                  </a:cxn>
                  <a:cxn ang="0">
                    <a:pos x="43" y="19"/>
                  </a:cxn>
                  <a:cxn ang="0">
                    <a:pos x="58" y="0"/>
                  </a:cxn>
                </a:cxnLst>
                <a:rect l="0" t="0" r="r" b="b"/>
                <a:pathLst>
                  <a:path w="58" h="106">
                    <a:moveTo>
                      <a:pt x="0" y="106"/>
                    </a:moveTo>
                    <a:lnTo>
                      <a:pt x="14" y="92"/>
                    </a:lnTo>
                    <a:lnTo>
                      <a:pt x="29" y="61"/>
                    </a:lnTo>
                    <a:lnTo>
                      <a:pt x="43" y="19"/>
                    </a:lnTo>
                    <a:lnTo>
                      <a:pt x="58" y="0"/>
                    </a:lnTo>
                  </a:path>
                </a:pathLst>
              </a:custGeom>
              <a:noFill/>
              <a:ln w="9525">
                <a:solidFill>
                  <a:srgbClr val="C0C0C0"/>
                </a:solidFill>
                <a:prstDash val="solid"/>
                <a:round/>
                <a:headEnd/>
                <a:tailEnd/>
              </a:ln>
            </p:spPr>
            <p:txBody>
              <a:bodyPr/>
              <a:lstStyle/>
              <a:p>
                <a:endParaRPr lang="de-DE"/>
              </a:p>
            </p:txBody>
          </p:sp>
          <p:sp>
            <p:nvSpPr>
              <p:cNvPr id="237" name="Freeform 143"/>
              <p:cNvSpPr>
                <a:spLocks/>
              </p:cNvSpPr>
              <p:nvPr/>
            </p:nvSpPr>
            <p:spPr bwMode="auto">
              <a:xfrm>
                <a:off x="4942" y="1687"/>
                <a:ext cx="612" cy="570"/>
              </a:xfrm>
              <a:custGeom>
                <a:avLst/>
                <a:gdLst/>
                <a:ahLst/>
                <a:cxnLst>
                  <a:cxn ang="0">
                    <a:pos x="0" y="89"/>
                  </a:cxn>
                  <a:cxn ang="0">
                    <a:pos x="14" y="81"/>
                  </a:cxn>
                  <a:cxn ang="0">
                    <a:pos x="29" y="95"/>
                  </a:cxn>
                  <a:cxn ang="0">
                    <a:pos x="44" y="89"/>
                  </a:cxn>
                  <a:cxn ang="0">
                    <a:pos x="58" y="78"/>
                  </a:cxn>
                  <a:cxn ang="0">
                    <a:pos x="73" y="64"/>
                  </a:cxn>
                  <a:cxn ang="0">
                    <a:pos x="87" y="17"/>
                  </a:cxn>
                  <a:cxn ang="0">
                    <a:pos x="102" y="0"/>
                  </a:cxn>
                </a:cxnLst>
                <a:rect l="0" t="0" r="r" b="b"/>
                <a:pathLst>
                  <a:path w="102" h="95">
                    <a:moveTo>
                      <a:pt x="0" y="89"/>
                    </a:moveTo>
                    <a:lnTo>
                      <a:pt x="14" y="81"/>
                    </a:lnTo>
                    <a:lnTo>
                      <a:pt x="29" y="95"/>
                    </a:lnTo>
                    <a:lnTo>
                      <a:pt x="44" y="89"/>
                    </a:lnTo>
                    <a:lnTo>
                      <a:pt x="58" y="78"/>
                    </a:lnTo>
                    <a:lnTo>
                      <a:pt x="73" y="64"/>
                    </a:lnTo>
                    <a:lnTo>
                      <a:pt x="87" y="17"/>
                    </a:lnTo>
                    <a:lnTo>
                      <a:pt x="102" y="0"/>
                    </a:lnTo>
                  </a:path>
                </a:pathLst>
              </a:custGeom>
              <a:noFill/>
              <a:ln w="9525">
                <a:solidFill>
                  <a:srgbClr val="C0C0C0"/>
                </a:solidFill>
                <a:prstDash val="solid"/>
                <a:round/>
                <a:headEnd/>
                <a:tailEnd/>
              </a:ln>
            </p:spPr>
            <p:txBody>
              <a:bodyPr/>
              <a:lstStyle/>
              <a:p>
                <a:endParaRPr lang="de-DE"/>
              </a:p>
            </p:txBody>
          </p:sp>
          <p:sp>
            <p:nvSpPr>
              <p:cNvPr id="238" name="Line 144"/>
              <p:cNvSpPr>
                <a:spLocks noChangeShapeType="1"/>
              </p:cNvSpPr>
              <p:nvPr/>
            </p:nvSpPr>
            <p:spPr bwMode="auto">
              <a:xfrm flipV="1">
                <a:off x="5464" y="2557"/>
                <a:ext cx="90" cy="228"/>
              </a:xfrm>
              <a:prstGeom prst="line">
                <a:avLst/>
              </a:prstGeom>
              <a:noFill/>
              <a:ln w="9525">
                <a:solidFill>
                  <a:srgbClr val="C0C0C0"/>
                </a:solidFill>
                <a:round/>
                <a:headEnd/>
                <a:tailEnd/>
              </a:ln>
            </p:spPr>
            <p:txBody>
              <a:bodyPr/>
              <a:lstStyle/>
              <a:p>
                <a:endParaRPr lang="de-DE"/>
              </a:p>
            </p:txBody>
          </p:sp>
          <p:sp>
            <p:nvSpPr>
              <p:cNvPr id="239" name="Line 145"/>
              <p:cNvSpPr>
                <a:spLocks noChangeShapeType="1"/>
              </p:cNvSpPr>
              <p:nvPr/>
            </p:nvSpPr>
            <p:spPr bwMode="auto">
              <a:xfrm flipV="1">
                <a:off x="5464" y="2323"/>
                <a:ext cx="90" cy="96"/>
              </a:xfrm>
              <a:prstGeom prst="line">
                <a:avLst/>
              </a:prstGeom>
              <a:noFill/>
              <a:ln w="9525">
                <a:solidFill>
                  <a:srgbClr val="C0C0C0"/>
                </a:solidFill>
                <a:round/>
                <a:headEnd/>
                <a:tailEnd/>
              </a:ln>
            </p:spPr>
            <p:txBody>
              <a:bodyPr/>
              <a:lstStyle/>
              <a:p>
                <a:endParaRPr lang="de-DE"/>
              </a:p>
            </p:txBody>
          </p:sp>
          <p:sp>
            <p:nvSpPr>
              <p:cNvPr id="240" name="Freeform 146"/>
              <p:cNvSpPr>
                <a:spLocks/>
              </p:cNvSpPr>
              <p:nvPr/>
            </p:nvSpPr>
            <p:spPr bwMode="auto">
              <a:xfrm>
                <a:off x="5026" y="2539"/>
                <a:ext cx="528" cy="300"/>
              </a:xfrm>
              <a:custGeom>
                <a:avLst/>
                <a:gdLst/>
                <a:ahLst/>
                <a:cxnLst>
                  <a:cxn ang="0">
                    <a:pos x="0" y="22"/>
                  </a:cxn>
                  <a:cxn ang="0">
                    <a:pos x="15" y="44"/>
                  </a:cxn>
                  <a:cxn ang="0">
                    <a:pos x="30" y="50"/>
                  </a:cxn>
                  <a:cxn ang="0">
                    <a:pos x="44" y="41"/>
                  </a:cxn>
                  <a:cxn ang="0">
                    <a:pos x="59" y="25"/>
                  </a:cxn>
                  <a:cxn ang="0">
                    <a:pos x="73" y="8"/>
                  </a:cxn>
                  <a:cxn ang="0">
                    <a:pos x="88" y="0"/>
                  </a:cxn>
                </a:cxnLst>
                <a:rect l="0" t="0" r="r" b="b"/>
                <a:pathLst>
                  <a:path w="88" h="50">
                    <a:moveTo>
                      <a:pt x="0" y="22"/>
                    </a:moveTo>
                    <a:lnTo>
                      <a:pt x="15" y="44"/>
                    </a:lnTo>
                    <a:lnTo>
                      <a:pt x="30" y="50"/>
                    </a:lnTo>
                    <a:lnTo>
                      <a:pt x="44" y="41"/>
                    </a:lnTo>
                    <a:lnTo>
                      <a:pt x="59" y="25"/>
                    </a:lnTo>
                    <a:lnTo>
                      <a:pt x="73" y="8"/>
                    </a:lnTo>
                    <a:lnTo>
                      <a:pt x="88" y="0"/>
                    </a:lnTo>
                  </a:path>
                </a:pathLst>
              </a:custGeom>
              <a:noFill/>
              <a:ln w="9525">
                <a:solidFill>
                  <a:srgbClr val="C0C0C0"/>
                </a:solidFill>
                <a:prstDash val="solid"/>
                <a:round/>
                <a:headEnd/>
                <a:tailEnd/>
              </a:ln>
            </p:spPr>
            <p:txBody>
              <a:bodyPr/>
              <a:lstStyle/>
              <a:p>
                <a:endParaRPr lang="de-DE"/>
              </a:p>
            </p:txBody>
          </p:sp>
          <p:sp>
            <p:nvSpPr>
              <p:cNvPr id="241" name="Line 147"/>
              <p:cNvSpPr>
                <a:spLocks noChangeShapeType="1"/>
              </p:cNvSpPr>
              <p:nvPr/>
            </p:nvSpPr>
            <p:spPr bwMode="auto">
              <a:xfrm flipV="1">
                <a:off x="5464" y="2803"/>
                <a:ext cx="90" cy="84"/>
              </a:xfrm>
              <a:prstGeom prst="line">
                <a:avLst/>
              </a:prstGeom>
              <a:noFill/>
              <a:ln w="9525">
                <a:solidFill>
                  <a:srgbClr val="C0C0C0"/>
                </a:solidFill>
                <a:round/>
                <a:headEnd/>
                <a:tailEnd/>
              </a:ln>
            </p:spPr>
            <p:txBody>
              <a:bodyPr/>
              <a:lstStyle/>
              <a:p>
                <a:endParaRPr lang="de-DE"/>
              </a:p>
            </p:txBody>
          </p:sp>
          <p:sp>
            <p:nvSpPr>
              <p:cNvPr id="242" name="Freeform 148"/>
              <p:cNvSpPr>
                <a:spLocks/>
              </p:cNvSpPr>
              <p:nvPr/>
            </p:nvSpPr>
            <p:spPr bwMode="auto">
              <a:xfrm>
                <a:off x="5116" y="2785"/>
                <a:ext cx="438" cy="234"/>
              </a:xfrm>
              <a:custGeom>
                <a:avLst/>
                <a:gdLst/>
                <a:ahLst/>
                <a:cxnLst>
                  <a:cxn ang="0">
                    <a:pos x="0" y="39"/>
                  </a:cxn>
                  <a:cxn ang="0">
                    <a:pos x="15" y="37"/>
                  </a:cxn>
                  <a:cxn ang="0">
                    <a:pos x="29" y="25"/>
                  </a:cxn>
                  <a:cxn ang="0">
                    <a:pos x="44" y="14"/>
                  </a:cxn>
                  <a:cxn ang="0">
                    <a:pos x="58" y="14"/>
                  </a:cxn>
                  <a:cxn ang="0">
                    <a:pos x="73" y="0"/>
                  </a:cxn>
                </a:cxnLst>
                <a:rect l="0" t="0" r="r" b="b"/>
                <a:pathLst>
                  <a:path w="73" h="39">
                    <a:moveTo>
                      <a:pt x="0" y="39"/>
                    </a:moveTo>
                    <a:lnTo>
                      <a:pt x="15" y="37"/>
                    </a:lnTo>
                    <a:lnTo>
                      <a:pt x="29" y="25"/>
                    </a:lnTo>
                    <a:lnTo>
                      <a:pt x="44" y="14"/>
                    </a:lnTo>
                    <a:lnTo>
                      <a:pt x="58" y="14"/>
                    </a:lnTo>
                    <a:lnTo>
                      <a:pt x="73" y="0"/>
                    </a:lnTo>
                  </a:path>
                </a:pathLst>
              </a:custGeom>
              <a:noFill/>
              <a:ln w="9525">
                <a:solidFill>
                  <a:srgbClr val="C0C0C0"/>
                </a:solidFill>
                <a:prstDash val="solid"/>
                <a:round/>
                <a:headEnd/>
                <a:tailEnd/>
              </a:ln>
            </p:spPr>
            <p:txBody>
              <a:bodyPr/>
              <a:lstStyle/>
              <a:p>
                <a:endParaRPr lang="de-DE"/>
              </a:p>
            </p:txBody>
          </p:sp>
          <p:sp>
            <p:nvSpPr>
              <p:cNvPr id="243" name="Freeform 149"/>
              <p:cNvSpPr>
                <a:spLocks/>
              </p:cNvSpPr>
              <p:nvPr/>
            </p:nvSpPr>
            <p:spPr bwMode="auto">
              <a:xfrm>
                <a:off x="4942" y="1669"/>
                <a:ext cx="612" cy="252"/>
              </a:xfrm>
              <a:custGeom>
                <a:avLst/>
                <a:gdLst/>
                <a:ahLst/>
                <a:cxnLst>
                  <a:cxn ang="0">
                    <a:pos x="0" y="0"/>
                  </a:cxn>
                  <a:cxn ang="0">
                    <a:pos x="14" y="28"/>
                  </a:cxn>
                  <a:cxn ang="0">
                    <a:pos x="29" y="42"/>
                  </a:cxn>
                  <a:cxn ang="0">
                    <a:pos x="44" y="28"/>
                  </a:cxn>
                  <a:cxn ang="0">
                    <a:pos x="58" y="11"/>
                  </a:cxn>
                  <a:cxn ang="0">
                    <a:pos x="73" y="9"/>
                  </a:cxn>
                  <a:cxn ang="0">
                    <a:pos x="87" y="9"/>
                  </a:cxn>
                  <a:cxn ang="0">
                    <a:pos x="102" y="0"/>
                  </a:cxn>
                </a:cxnLst>
                <a:rect l="0" t="0" r="r" b="b"/>
                <a:pathLst>
                  <a:path w="102" h="42">
                    <a:moveTo>
                      <a:pt x="0" y="0"/>
                    </a:moveTo>
                    <a:lnTo>
                      <a:pt x="14" y="28"/>
                    </a:lnTo>
                    <a:lnTo>
                      <a:pt x="29" y="42"/>
                    </a:lnTo>
                    <a:lnTo>
                      <a:pt x="44" y="28"/>
                    </a:lnTo>
                    <a:lnTo>
                      <a:pt x="58" y="11"/>
                    </a:lnTo>
                    <a:lnTo>
                      <a:pt x="73" y="9"/>
                    </a:lnTo>
                    <a:lnTo>
                      <a:pt x="87" y="9"/>
                    </a:lnTo>
                    <a:lnTo>
                      <a:pt x="102" y="0"/>
                    </a:lnTo>
                  </a:path>
                </a:pathLst>
              </a:custGeom>
              <a:noFill/>
              <a:ln w="9525">
                <a:solidFill>
                  <a:srgbClr val="C0C0C0"/>
                </a:solidFill>
                <a:prstDash val="solid"/>
                <a:round/>
                <a:headEnd/>
                <a:tailEnd/>
              </a:ln>
            </p:spPr>
            <p:txBody>
              <a:bodyPr/>
              <a:lstStyle/>
              <a:p>
                <a:endParaRPr lang="de-DE"/>
              </a:p>
            </p:txBody>
          </p:sp>
          <p:sp>
            <p:nvSpPr>
              <p:cNvPr id="244" name="Freeform 150"/>
              <p:cNvSpPr>
                <a:spLocks/>
              </p:cNvSpPr>
              <p:nvPr/>
            </p:nvSpPr>
            <p:spPr bwMode="auto">
              <a:xfrm>
                <a:off x="5116" y="1603"/>
                <a:ext cx="438" cy="336"/>
              </a:xfrm>
              <a:custGeom>
                <a:avLst/>
                <a:gdLst/>
                <a:ahLst/>
                <a:cxnLst>
                  <a:cxn ang="0">
                    <a:pos x="0" y="56"/>
                  </a:cxn>
                  <a:cxn ang="0">
                    <a:pos x="15" y="42"/>
                  </a:cxn>
                  <a:cxn ang="0">
                    <a:pos x="29" y="42"/>
                  </a:cxn>
                  <a:cxn ang="0">
                    <a:pos x="44" y="31"/>
                  </a:cxn>
                  <a:cxn ang="0">
                    <a:pos x="58" y="11"/>
                  </a:cxn>
                  <a:cxn ang="0">
                    <a:pos x="73" y="0"/>
                  </a:cxn>
                </a:cxnLst>
                <a:rect l="0" t="0" r="r" b="b"/>
                <a:pathLst>
                  <a:path w="73" h="56">
                    <a:moveTo>
                      <a:pt x="0" y="56"/>
                    </a:moveTo>
                    <a:lnTo>
                      <a:pt x="15" y="42"/>
                    </a:lnTo>
                    <a:lnTo>
                      <a:pt x="29" y="42"/>
                    </a:lnTo>
                    <a:lnTo>
                      <a:pt x="44" y="31"/>
                    </a:lnTo>
                    <a:lnTo>
                      <a:pt x="58" y="11"/>
                    </a:lnTo>
                    <a:lnTo>
                      <a:pt x="73" y="0"/>
                    </a:lnTo>
                  </a:path>
                </a:pathLst>
              </a:custGeom>
              <a:noFill/>
              <a:ln w="9525">
                <a:solidFill>
                  <a:srgbClr val="C0C0C0"/>
                </a:solidFill>
                <a:prstDash val="solid"/>
                <a:round/>
                <a:headEnd/>
                <a:tailEnd/>
              </a:ln>
            </p:spPr>
            <p:txBody>
              <a:bodyPr/>
              <a:lstStyle/>
              <a:p>
                <a:endParaRPr lang="de-DE"/>
              </a:p>
            </p:txBody>
          </p:sp>
          <p:sp>
            <p:nvSpPr>
              <p:cNvPr id="245" name="Freeform 151"/>
              <p:cNvSpPr>
                <a:spLocks/>
              </p:cNvSpPr>
              <p:nvPr/>
            </p:nvSpPr>
            <p:spPr bwMode="auto">
              <a:xfrm>
                <a:off x="4678" y="1423"/>
                <a:ext cx="612" cy="348"/>
              </a:xfrm>
              <a:custGeom>
                <a:avLst/>
                <a:gdLst/>
                <a:ahLst/>
                <a:cxnLst>
                  <a:cxn ang="0">
                    <a:pos x="0" y="41"/>
                  </a:cxn>
                  <a:cxn ang="0">
                    <a:pos x="15" y="58"/>
                  </a:cxn>
                  <a:cxn ang="0">
                    <a:pos x="29" y="25"/>
                  </a:cxn>
                  <a:cxn ang="0">
                    <a:pos x="44" y="0"/>
                  </a:cxn>
                  <a:cxn ang="0">
                    <a:pos x="58" y="0"/>
                  </a:cxn>
                  <a:cxn ang="0">
                    <a:pos x="73" y="11"/>
                  </a:cxn>
                  <a:cxn ang="0">
                    <a:pos x="88" y="22"/>
                  </a:cxn>
                  <a:cxn ang="0">
                    <a:pos x="102" y="22"/>
                  </a:cxn>
                </a:cxnLst>
                <a:rect l="0" t="0" r="r" b="b"/>
                <a:pathLst>
                  <a:path w="102" h="58">
                    <a:moveTo>
                      <a:pt x="0" y="41"/>
                    </a:moveTo>
                    <a:lnTo>
                      <a:pt x="15" y="58"/>
                    </a:lnTo>
                    <a:lnTo>
                      <a:pt x="29" y="25"/>
                    </a:lnTo>
                    <a:lnTo>
                      <a:pt x="44" y="0"/>
                    </a:lnTo>
                    <a:lnTo>
                      <a:pt x="58" y="0"/>
                    </a:lnTo>
                    <a:lnTo>
                      <a:pt x="73" y="11"/>
                    </a:lnTo>
                    <a:lnTo>
                      <a:pt x="88" y="22"/>
                    </a:lnTo>
                    <a:lnTo>
                      <a:pt x="102" y="22"/>
                    </a:lnTo>
                  </a:path>
                </a:pathLst>
              </a:custGeom>
              <a:noFill/>
              <a:ln w="9525">
                <a:solidFill>
                  <a:srgbClr val="C0C0C0"/>
                </a:solidFill>
                <a:prstDash val="solid"/>
                <a:round/>
                <a:headEnd/>
                <a:tailEnd/>
              </a:ln>
            </p:spPr>
            <p:txBody>
              <a:bodyPr/>
              <a:lstStyle/>
              <a:p>
                <a:endParaRPr lang="de-DE"/>
              </a:p>
            </p:txBody>
          </p:sp>
          <p:sp>
            <p:nvSpPr>
              <p:cNvPr id="246" name="Freeform 152"/>
              <p:cNvSpPr>
                <a:spLocks/>
              </p:cNvSpPr>
              <p:nvPr/>
            </p:nvSpPr>
            <p:spPr bwMode="auto">
              <a:xfrm>
                <a:off x="2500" y="1369"/>
                <a:ext cx="1656" cy="366"/>
              </a:xfrm>
              <a:custGeom>
                <a:avLst/>
                <a:gdLst/>
                <a:ahLst/>
                <a:cxnLst>
                  <a:cxn ang="0">
                    <a:pos x="0" y="0"/>
                  </a:cxn>
                  <a:cxn ang="0">
                    <a:pos x="14" y="0"/>
                  </a:cxn>
                  <a:cxn ang="0">
                    <a:pos x="29" y="0"/>
                  </a:cxn>
                  <a:cxn ang="0">
                    <a:pos x="43" y="3"/>
                  </a:cxn>
                  <a:cxn ang="0">
                    <a:pos x="58" y="3"/>
                  </a:cxn>
                  <a:cxn ang="0">
                    <a:pos x="72" y="3"/>
                  </a:cxn>
                  <a:cxn ang="0">
                    <a:pos x="87" y="3"/>
                  </a:cxn>
                  <a:cxn ang="0">
                    <a:pos x="102" y="0"/>
                  </a:cxn>
                  <a:cxn ang="0">
                    <a:pos x="116" y="0"/>
                  </a:cxn>
                  <a:cxn ang="0">
                    <a:pos x="131" y="6"/>
                  </a:cxn>
                  <a:cxn ang="0">
                    <a:pos x="145" y="9"/>
                  </a:cxn>
                  <a:cxn ang="0">
                    <a:pos x="160" y="9"/>
                  </a:cxn>
                  <a:cxn ang="0">
                    <a:pos x="174" y="20"/>
                  </a:cxn>
                  <a:cxn ang="0">
                    <a:pos x="189" y="22"/>
                  </a:cxn>
                  <a:cxn ang="0">
                    <a:pos x="203" y="31"/>
                  </a:cxn>
                  <a:cxn ang="0">
                    <a:pos x="218" y="25"/>
                  </a:cxn>
                  <a:cxn ang="0">
                    <a:pos x="232" y="34"/>
                  </a:cxn>
                  <a:cxn ang="0">
                    <a:pos x="247" y="39"/>
                  </a:cxn>
                  <a:cxn ang="0">
                    <a:pos x="262" y="61"/>
                  </a:cxn>
                  <a:cxn ang="0">
                    <a:pos x="276" y="61"/>
                  </a:cxn>
                </a:cxnLst>
                <a:rect l="0" t="0" r="r" b="b"/>
                <a:pathLst>
                  <a:path w="276" h="61">
                    <a:moveTo>
                      <a:pt x="0" y="0"/>
                    </a:moveTo>
                    <a:lnTo>
                      <a:pt x="14" y="0"/>
                    </a:lnTo>
                    <a:lnTo>
                      <a:pt x="29" y="0"/>
                    </a:lnTo>
                    <a:lnTo>
                      <a:pt x="43" y="3"/>
                    </a:lnTo>
                    <a:lnTo>
                      <a:pt x="58" y="3"/>
                    </a:lnTo>
                    <a:lnTo>
                      <a:pt x="72" y="3"/>
                    </a:lnTo>
                    <a:lnTo>
                      <a:pt x="87" y="3"/>
                    </a:lnTo>
                    <a:lnTo>
                      <a:pt x="102" y="0"/>
                    </a:lnTo>
                    <a:lnTo>
                      <a:pt x="116" y="0"/>
                    </a:lnTo>
                    <a:lnTo>
                      <a:pt x="131" y="6"/>
                    </a:lnTo>
                    <a:lnTo>
                      <a:pt x="145" y="9"/>
                    </a:lnTo>
                    <a:lnTo>
                      <a:pt x="160" y="9"/>
                    </a:lnTo>
                    <a:lnTo>
                      <a:pt x="174" y="20"/>
                    </a:lnTo>
                    <a:lnTo>
                      <a:pt x="189" y="22"/>
                    </a:lnTo>
                    <a:lnTo>
                      <a:pt x="203" y="31"/>
                    </a:lnTo>
                    <a:lnTo>
                      <a:pt x="218" y="25"/>
                    </a:lnTo>
                    <a:lnTo>
                      <a:pt x="232" y="34"/>
                    </a:lnTo>
                    <a:lnTo>
                      <a:pt x="247" y="39"/>
                    </a:lnTo>
                    <a:lnTo>
                      <a:pt x="262" y="61"/>
                    </a:lnTo>
                    <a:lnTo>
                      <a:pt x="276" y="61"/>
                    </a:lnTo>
                  </a:path>
                </a:pathLst>
              </a:custGeom>
              <a:noFill/>
              <a:ln w="9525">
                <a:solidFill>
                  <a:srgbClr val="C0C0C0"/>
                </a:solidFill>
                <a:prstDash val="solid"/>
                <a:round/>
                <a:headEnd/>
                <a:tailEnd/>
              </a:ln>
            </p:spPr>
            <p:txBody>
              <a:bodyPr/>
              <a:lstStyle/>
              <a:p>
                <a:endParaRPr lang="de-DE"/>
              </a:p>
            </p:txBody>
          </p:sp>
          <p:sp>
            <p:nvSpPr>
              <p:cNvPr id="247" name="Freeform 153"/>
              <p:cNvSpPr>
                <a:spLocks/>
              </p:cNvSpPr>
              <p:nvPr/>
            </p:nvSpPr>
            <p:spPr bwMode="auto">
              <a:xfrm>
                <a:off x="3634" y="1453"/>
                <a:ext cx="1746" cy="282"/>
              </a:xfrm>
              <a:custGeom>
                <a:avLst/>
                <a:gdLst/>
                <a:ahLst/>
                <a:cxnLst>
                  <a:cxn ang="0">
                    <a:pos x="0" y="17"/>
                  </a:cxn>
                  <a:cxn ang="0">
                    <a:pos x="14" y="11"/>
                  </a:cxn>
                  <a:cxn ang="0">
                    <a:pos x="29" y="8"/>
                  </a:cxn>
                  <a:cxn ang="0">
                    <a:pos x="43" y="11"/>
                  </a:cxn>
                  <a:cxn ang="0">
                    <a:pos x="58" y="14"/>
                  </a:cxn>
                  <a:cxn ang="0">
                    <a:pos x="73" y="11"/>
                  </a:cxn>
                  <a:cxn ang="0">
                    <a:pos x="87" y="3"/>
                  </a:cxn>
                  <a:cxn ang="0">
                    <a:pos x="102" y="0"/>
                  </a:cxn>
                  <a:cxn ang="0">
                    <a:pos x="116" y="3"/>
                  </a:cxn>
                  <a:cxn ang="0">
                    <a:pos x="131" y="14"/>
                  </a:cxn>
                  <a:cxn ang="0">
                    <a:pos x="145" y="22"/>
                  </a:cxn>
                  <a:cxn ang="0">
                    <a:pos x="160" y="31"/>
                  </a:cxn>
                  <a:cxn ang="0">
                    <a:pos x="174" y="31"/>
                  </a:cxn>
                  <a:cxn ang="0">
                    <a:pos x="189" y="47"/>
                  </a:cxn>
                  <a:cxn ang="0">
                    <a:pos x="203" y="36"/>
                  </a:cxn>
                  <a:cxn ang="0">
                    <a:pos x="218" y="28"/>
                  </a:cxn>
                  <a:cxn ang="0">
                    <a:pos x="232" y="25"/>
                  </a:cxn>
                  <a:cxn ang="0">
                    <a:pos x="247" y="42"/>
                  </a:cxn>
                  <a:cxn ang="0">
                    <a:pos x="262" y="36"/>
                  </a:cxn>
                  <a:cxn ang="0">
                    <a:pos x="276" y="22"/>
                  </a:cxn>
                  <a:cxn ang="0">
                    <a:pos x="291" y="22"/>
                  </a:cxn>
                </a:cxnLst>
                <a:rect l="0" t="0" r="r" b="b"/>
                <a:pathLst>
                  <a:path w="291" h="47">
                    <a:moveTo>
                      <a:pt x="0" y="17"/>
                    </a:moveTo>
                    <a:lnTo>
                      <a:pt x="14" y="11"/>
                    </a:lnTo>
                    <a:lnTo>
                      <a:pt x="29" y="8"/>
                    </a:lnTo>
                    <a:lnTo>
                      <a:pt x="43" y="11"/>
                    </a:lnTo>
                    <a:lnTo>
                      <a:pt x="58" y="14"/>
                    </a:lnTo>
                    <a:lnTo>
                      <a:pt x="73" y="11"/>
                    </a:lnTo>
                    <a:lnTo>
                      <a:pt x="87" y="3"/>
                    </a:lnTo>
                    <a:lnTo>
                      <a:pt x="102" y="0"/>
                    </a:lnTo>
                    <a:lnTo>
                      <a:pt x="116" y="3"/>
                    </a:lnTo>
                    <a:lnTo>
                      <a:pt x="131" y="14"/>
                    </a:lnTo>
                    <a:lnTo>
                      <a:pt x="145" y="22"/>
                    </a:lnTo>
                    <a:lnTo>
                      <a:pt x="160" y="31"/>
                    </a:lnTo>
                    <a:lnTo>
                      <a:pt x="174" y="31"/>
                    </a:lnTo>
                    <a:lnTo>
                      <a:pt x="189" y="47"/>
                    </a:lnTo>
                    <a:lnTo>
                      <a:pt x="203" y="36"/>
                    </a:lnTo>
                    <a:lnTo>
                      <a:pt x="218" y="28"/>
                    </a:lnTo>
                    <a:lnTo>
                      <a:pt x="232" y="25"/>
                    </a:lnTo>
                    <a:lnTo>
                      <a:pt x="247" y="42"/>
                    </a:lnTo>
                    <a:lnTo>
                      <a:pt x="262" y="36"/>
                    </a:lnTo>
                    <a:lnTo>
                      <a:pt x="276" y="22"/>
                    </a:lnTo>
                    <a:lnTo>
                      <a:pt x="291" y="22"/>
                    </a:lnTo>
                  </a:path>
                </a:pathLst>
              </a:custGeom>
              <a:noFill/>
              <a:ln w="9525">
                <a:solidFill>
                  <a:srgbClr val="C0C0C0"/>
                </a:solidFill>
                <a:prstDash val="solid"/>
                <a:round/>
                <a:headEnd/>
                <a:tailEnd/>
              </a:ln>
            </p:spPr>
            <p:txBody>
              <a:bodyPr/>
              <a:lstStyle/>
              <a:p>
                <a:endParaRPr lang="de-DE"/>
              </a:p>
            </p:txBody>
          </p:sp>
          <p:sp>
            <p:nvSpPr>
              <p:cNvPr id="248" name="Freeform 154"/>
              <p:cNvSpPr>
                <a:spLocks/>
              </p:cNvSpPr>
              <p:nvPr/>
            </p:nvSpPr>
            <p:spPr bwMode="auto">
              <a:xfrm>
                <a:off x="3544" y="1351"/>
                <a:ext cx="1746" cy="702"/>
              </a:xfrm>
              <a:custGeom>
                <a:avLst/>
                <a:gdLst/>
                <a:ahLst/>
                <a:cxnLst>
                  <a:cxn ang="0">
                    <a:pos x="0" y="117"/>
                  </a:cxn>
                  <a:cxn ang="0">
                    <a:pos x="15" y="103"/>
                  </a:cxn>
                  <a:cxn ang="0">
                    <a:pos x="29" y="92"/>
                  </a:cxn>
                  <a:cxn ang="0">
                    <a:pos x="44" y="92"/>
                  </a:cxn>
                  <a:cxn ang="0">
                    <a:pos x="58" y="95"/>
                  </a:cxn>
                  <a:cxn ang="0">
                    <a:pos x="73" y="95"/>
                  </a:cxn>
                  <a:cxn ang="0">
                    <a:pos x="88" y="89"/>
                  </a:cxn>
                  <a:cxn ang="0">
                    <a:pos x="102" y="95"/>
                  </a:cxn>
                  <a:cxn ang="0">
                    <a:pos x="117" y="89"/>
                  </a:cxn>
                  <a:cxn ang="0">
                    <a:pos x="131" y="100"/>
                  </a:cxn>
                  <a:cxn ang="0">
                    <a:pos x="146" y="103"/>
                  </a:cxn>
                  <a:cxn ang="0">
                    <a:pos x="160" y="95"/>
                  </a:cxn>
                  <a:cxn ang="0">
                    <a:pos x="175" y="103"/>
                  </a:cxn>
                  <a:cxn ang="0">
                    <a:pos x="189" y="117"/>
                  </a:cxn>
                  <a:cxn ang="0">
                    <a:pos x="204" y="50"/>
                  </a:cxn>
                  <a:cxn ang="0">
                    <a:pos x="218" y="3"/>
                  </a:cxn>
                  <a:cxn ang="0">
                    <a:pos x="262" y="0"/>
                  </a:cxn>
                  <a:cxn ang="0">
                    <a:pos x="277" y="6"/>
                  </a:cxn>
                  <a:cxn ang="0">
                    <a:pos x="291" y="6"/>
                  </a:cxn>
                </a:cxnLst>
                <a:rect l="0" t="0" r="r" b="b"/>
                <a:pathLst>
                  <a:path w="291" h="117">
                    <a:moveTo>
                      <a:pt x="0" y="117"/>
                    </a:moveTo>
                    <a:lnTo>
                      <a:pt x="15" y="103"/>
                    </a:lnTo>
                    <a:lnTo>
                      <a:pt x="29" y="92"/>
                    </a:lnTo>
                    <a:lnTo>
                      <a:pt x="44" y="92"/>
                    </a:lnTo>
                    <a:lnTo>
                      <a:pt x="58" y="95"/>
                    </a:lnTo>
                    <a:lnTo>
                      <a:pt x="73" y="95"/>
                    </a:lnTo>
                    <a:lnTo>
                      <a:pt x="88" y="89"/>
                    </a:lnTo>
                    <a:lnTo>
                      <a:pt x="102" y="95"/>
                    </a:lnTo>
                    <a:lnTo>
                      <a:pt x="117" y="89"/>
                    </a:lnTo>
                    <a:lnTo>
                      <a:pt x="131" y="100"/>
                    </a:lnTo>
                    <a:lnTo>
                      <a:pt x="146" y="103"/>
                    </a:lnTo>
                    <a:lnTo>
                      <a:pt x="160" y="95"/>
                    </a:lnTo>
                    <a:lnTo>
                      <a:pt x="175" y="103"/>
                    </a:lnTo>
                    <a:lnTo>
                      <a:pt x="189" y="117"/>
                    </a:lnTo>
                    <a:lnTo>
                      <a:pt x="204" y="50"/>
                    </a:lnTo>
                    <a:lnTo>
                      <a:pt x="218" y="3"/>
                    </a:lnTo>
                    <a:lnTo>
                      <a:pt x="262" y="0"/>
                    </a:lnTo>
                    <a:lnTo>
                      <a:pt x="277" y="6"/>
                    </a:lnTo>
                    <a:lnTo>
                      <a:pt x="291" y="6"/>
                    </a:lnTo>
                  </a:path>
                </a:pathLst>
              </a:custGeom>
              <a:noFill/>
              <a:ln w="9525">
                <a:solidFill>
                  <a:srgbClr val="C0C0C0"/>
                </a:solidFill>
                <a:prstDash val="solid"/>
                <a:round/>
                <a:headEnd/>
                <a:tailEnd/>
              </a:ln>
            </p:spPr>
            <p:txBody>
              <a:bodyPr/>
              <a:lstStyle/>
              <a:p>
                <a:endParaRPr lang="de-DE"/>
              </a:p>
            </p:txBody>
          </p:sp>
          <p:sp>
            <p:nvSpPr>
              <p:cNvPr id="249" name="Freeform 155"/>
              <p:cNvSpPr>
                <a:spLocks/>
              </p:cNvSpPr>
              <p:nvPr/>
            </p:nvSpPr>
            <p:spPr bwMode="auto">
              <a:xfrm>
                <a:off x="4420" y="1471"/>
                <a:ext cx="348" cy="102"/>
              </a:xfrm>
              <a:custGeom>
                <a:avLst/>
                <a:gdLst/>
                <a:ahLst/>
                <a:cxnLst>
                  <a:cxn ang="0">
                    <a:pos x="0" y="0"/>
                  </a:cxn>
                  <a:cxn ang="0">
                    <a:pos x="14" y="3"/>
                  </a:cxn>
                  <a:cxn ang="0">
                    <a:pos x="29" y="11"/>
                  </a:cxn>
                  <a:cxn ang="0">
                    <a:pos x="43" y="11"/>
                  </a:cxn>
                  <a:cxn ang="0">
                    <a:pos x="58" y="17"/>
                  </a:cxn>
                </a:cxnLst>
                <a:rect l="0" t="0" r="r" b="b"/>
                <a:pathLst>
                  <a:path w="58" h="17">
                    <a:moveTo>
                      <a:pt x="0" y="0"/>
                    </a:moveTo>
                    <a:lnTo>
                      <a:pt x="14" y="3"/>
                    </a:lnTo>
                    <a:lnTo>
                      <a:pt x="29" y="11"/>
                    </a:lnTo>
                    <a:lnTo>
                      <a:pt x="43" y="11"/>
                    </a:lnTo>
                    <a:lnTo>
                      <a:pt x="58" y="17"/>
                    </a:lnTo>
                  </a:path>
                </a:pathLst>
              </a:custGeom>
              <a:noFill/>
              <a:ln w="9525">
                <a:solidFill>
                  <a:srgbClr val="C0C0C0"/>
                </a:solidFill>
                <a:prstDash val="solid"/>
                <a:round/>
                <a:headEnd/>
                <a:tailEnd/>
              </a:ln>
            </p:spPr>
            <p:txBody>
              <a:bodyPr/>
              <a:lstStyle/>
              <a:p>
                <a:endParaRPr lang="de-DE"/>
              </a:p>
            </p:txBody>
          </p:sp>
          <p:sp>
            <p:nvSpPr>
              <p:cNvPr id="250" name="Freeform 156"/>
              <p:cNvSpPr>
                <a:spLocks/>
              </p:cNvSpPr>
              <p:nvPr/>
            </p:nvSpPr>
            <p:spPr bwMode="auto">
              <a:xfrm>
                <a:off x="4678" y="2635"/>
                <a:ext cx="876" cy="450"/>
              </a:xfrm>
              <a:custGeom>
                <a:avLst/>
                <a:gdLst/>
                <a:ahLst/>
                <a:cxnLst>
                  <a:cxn ang="0">
                    <a:pos x="0" y="75"/>
                  </a:cxn>
                  <a:cxn ang="0">
                    <a:pos x="15" y="64"/>
                  </a:cxn>
                  <a:cxn ang="0">
                    <a:pos x="29" y="34"/>
                  </a:cxn>
                  <a:cxn ang="0">
                    <a:pos x="44" y="0"/>
                  </a:cxn>
                  <a:cxn ang="0">
                    <a:pos x="58" y="9"/>
                  </a:cxn>
                  <a:cxn ang="0">
                    <a:pos x="73" y="23"/>
                  </a:cxn>
                  <a:cxn ang="0">
                    <a:pos x="88" y="28"/>
                  </a:cxn>
                  <a:cxn ang="0">
                    <a:pos x="102" y="31"/>
                  </a:cxn>
                  <a:cxn ang="0">
                    <a:pos x="117" y="20"/>
                  </a:cxn>
                  <a:cxn ang="0">
                    <a:pos x="131" y="14"/>
                  </a:cxn>
                  <a:cxn ang="0">
                    <a:pos x="146" y="6"/>
                  </a:cxn>
                </a:cxnLst>
                <a:rect l="0" t="0" r="r" b="b"/>
                <a:pathLst>
                  <a:path w="146" h="75">
                    <a:moveTo>
                      <a:pt x="0" y="75"/>
                    </a:moveTo>
                    <a:lnTo>
                      <a:pt x="15" y="64"/>
                    </a:lnTo>
                    <a:lnTo>
                      <a:pt x="29" y="34"/>
                    </a:lnTo>
                    <a:lnTo>
                      <a:pt x="44" y="0"/>
                    </a:lnTo>
                    <a:lnTo>
                      <a:pt x="58" y="9"/>
                    </a:lnTo>
                    <a:lnTo>
                      <a:pt x="73" y="23"/>
                    </a:lnTo>
                    <a:lnTo>
                      <a:pt x="88" y="28"/>
                    </a:lnTo>
                    <a:lnTo>
                      <a:pt x="102" y="31"/>
                    </a:lnTo>
                    <a:lnTo>
                      <a:pt x="117" y="20"/>
                    </a:lnTo>
                    <a:lnTo>
                      <a:pt x="131" y="14"/>
                    </a:lnTo>
                    <a:lnTo>
                      <a:pt x="146" y="6"/>
                    </a:lnTo>
                  </a:path>
                </a:pathLst>
              </a:custGeom>
              <a:noFill/>
              <a:ln w="9525">
                <a:solidFill>
                  <a:srgbClr val="C0C0C0"/>
                </a:solidFill>
                <a:prstDash val="solid"/>
                <a:round/>
                <a:headEnd/>
                <a:tailEnd/>
              </a:ln>
            </p:spPr>
            <p:txBody>
              <a:bodyPr/>
              <a:lstStyle/>
              <a:p>
                <a:endParaRPr lang="de-DE"/>
              </a:p>
            </p:txBody>
          </p:sp>
          <p:sp>
            <p:nvSpPr>
              <p:cNvPr id="251" name="Freeform 157"/>
              <p:cNvSpPr>
                <a:spLocks/>
              </p:cNvSpPr>
              <p:nvPr/>
            </p:nvSpPr>
            <p:spPr bwMode="auto">
              <a:xfrm>
                <a:off x="3112" y="1639"/>
                <a:ext cx="1830" cy="846"/>
              </a:xfrm>
              <a:custGeom>
                <a:avLst/>
                <a:gdLst/>
                <a:ahLst/>
                <a:cxnLst>
                  <a:cxn ang="0">
                    <a:pos x="0" y="2"/>
                  </a:cxn>
                  <a:cxn ang="0">
                    <a:pos x="14" y="0"/>
                  </a:cxn>
                  <a:cxn ang="0">
                    <a:pos x="29" y="5"/>
                  </a:cxn>
                  <a:cxn ang="0">
                    <a:pos x="43" y="5"/>
                  </a:cxn>
                  <a:cxn ang="0">
                    <a:pos x="58" y="8"/>
                  </a:cxn>
                  <a:cxn ang="0">
                    <a:pos x="72" y="30"/>
                  </a:cxn>
                  <a:cxn ang="0">
                    <a:pos x="87" y="39"/>
                  </a:cxn>
                  <a:cxn ang="0">
                    <a:pos x="101" y="47"/>
                  </a:cxn>
                  <a:cxn ang="0">
                    <a:pos x="116" y="55"/>
                  </a:cxn>
                  <a:cxn ang="0">
                    <a:pos x="130" y="66"/>
                  </a:cxn>
                  <a:cxn ang="0">
                    <a:pos x="145" y="64"/>
                  </a:cxn>
                  <a:cxn ang="0">
                    <a:pos x="160" y="72"/>
                  </a:cxn>
                  <a:cxn ang="0">
                    <a:pos x="174" y="80"/>
                  </a:cxn>
                  <a:cxn ang="0">
                    <a:pos x="189" y="86"/>
                  </a:cxn>
                  <a:cxn ang="0">
                    <a:pos x="203" y="86"/>
                  </a:cxn>
                  <a:cxn ang="0">
                    <a:pos x="218" y="91"/>
                  </a:cxn>
                  <a:cxn ang="0">
                    <a:pos x="232" y="111"/>
                  </a:cxn>
                  <a:cxn ang="0">
                    <a:pos x="247" y="119"/>
                  </a:cxn>
                  <a:cxn ang="0">
                    <a:pos x="261" y="125"/>
                  </a:cxn>
                  <a:cxn ang="0">
                    <a:pos x="276" y="128"/>
                  </a:cxn>
                  <a:cxn ang="0">
                    <a:pos x="290" y="141"/>
                  </a:cxn>
                  <a:cxn ang="0">
                    <a:pos x="305" y="125"/>
                  </a:cxn>
                </a:cxnLst>
                <a:rect l="0" t="0" r="r" b="b"/>
                <a:pathLst>
                  <a:path w="305" h="141">
                    <a:moveTo>
                      <a:pt x="0" y="2"/>
                    </a:moveTo>
                    <a:lnTo>
                      <a:pt x="14" y="0"/>
                    </a:lnTo>
                    <a:lnTo>
                      <a:pt x="29" y="5"/>
                    </a:lnTo>
                    <a:lnTo>
                      <a:pt x="43" y="5"/>
                    </a:lnTo>
                    <a:lnTo>
                      <a:pt x="58" y="8"/>
                    </a:lnTo>
                    <a:lnTo>
                      <a:pt x="72" y="30"/>
                    </a:lnTo>
                    <a:lnTo>
                      <a:pt x="87" y="39"/>
                    </a:lnTo>
                    <a:lnTo>
                      <a:pt x="101" y="47"/>
                    </a:lnTo>
                    <a:lnTo>
                      <a:pt x="116" y="55"/>
                    </a:lnTo>
                    <a:lnTo>
                      <a:pt x="130" y="66"/>
                    </a:lnTo>
                    <a:lnTo>
                      <a:pt x="145" y="64"/>
                    </a:lnTo>
                    <a:lnTo>
                      <a:pt x="160" y="72"/>
                    </a:lnTo>
                    <a:lnTo>
                      <a:pt x="174" y="80"/>
                    </a:lnTo>
                    <a:lnTo>
                      <a:pt x="189" y="86"/>
                    </a:lnTo>
                    <a:lnTo>
                      <a:pt x="203" y="86"/>
                    </a:lnTo>
                    <a:lnTo>
                      <a:pt x="218" y="91"/>
                    </a:lnTo>
                    <a:lnTo>
                      <a:pt x="232" y="111"/>
                    </a:lnTo>
                    <a:lnTo>
                      <a:pt x="247" y="119"/>
                    </a:lnTo>
                    <a:lnTo>
                      <a:pt x="261" y="125"/>
                    </a:lnTo>
                    <a:lnTo>
                      <a:pt x="276" y="128"/>
                    </a:lnTo>
                    <a:lnTo>
                      <a:pt x="290" y="141"/>
                    </a:lnTo>
                    <a:lnTo>
                      <a:pt x="305" y="125"/>
                    </a:lnTo>
                  </a:path>
                </a:pathLst>
              </a:custGeom>
              <a:noFill/>
              <a:ln w="9525">
                <a:solidFill>
                  <a:srgbClr val="C0C0C0"/>
                </a:solidFill>
                <a:prstDash val="solid"/>
                <a:round/>
                <a:headEnd/>
                <a:tailEnd/>
              </a:ln>
            </p:spPr>
            <p:txBody>
              <a:bodyPr/>
              <a:lstStyle/>
              <a:p>
                <a:endParaRPr lang="de-DE"/>
              </a:p>
            </p:txBody>
          </p:sp>
          <p:sp>
            <p:nvSpPr>
              <p:cNvPr id="252" name="Freeform 158"/>
              <p:cNvSpPr>
                <a:spLocks/>
              </p:cNvSpPr>
              <p:nvPr/>
            </p:nvSpPr>
            <p:spPr bwMode="auto">
              <a:xfrm>
                <a:off x="4072" y="1105"/>
                <a:ext cx="1482" cy="1548"/>
              </a:xfrm>
              <a:custGeom>
                <a:avLst/>
                <a:gdLst/>
                <a:ahLst/>
                <a:cxnLst>
                  <a:cxn ang="0">
                    <a:pos x="0" y="258"/>
                  </a:cxn>
                  <a:cxn ang="0">
                    <a:pos x="14" y="255"/>
                  </a:cxn>
                  <a:cxn ang="0">
                    <a:pos x="29" y="247"/>
                  </a:cxn>
                  <a:cxn ang="0">
                    <a:pos x="43" y="222"/>
                  </a:cxn>
                  <a:cxn ang="0">
                    <a:pos x="58" y="147"/>
                  </a:cxn>
                  <a:cxn ang="0">
                    <a:pos x="72" y="78"/>
                  </a:cxn>
                  <a:cxn ang="0">
                    <a:pos x="87" y="64"/>
                  </a:cxn>
                  <a:cxn ang="0">
                    <a:pos x="101" y="50"/>
                  </a:cxn>
                  <a:cxn ang="0">
                    <a:pos x="116" y="22"/>
                  </a:cxn>
                  <a:cxn ang="0">
                    <a:pos x="130" y="11"/>
                  </a:cxn>
                  <a:cxn ang="0">
                    <a:pos x="145" y="0"/>
                  </a:cxn>
                  <a:cxn ang="0">
                    <a:pos x="159" y="0"/>
                  </a:cxn>
                  <a:cxn ang="0">
                    <a:pos x="174" y="0"/>
                  </a:cxn>
                  <a:cxn ang="0">
                    <a:pos x="189" y="0"/>
                  </a:cxn>
                  <a:cxn ang="0">
                    <a:pos x="203" y="0"/>
                  </a:cxn>
                  <a:cxn ang="0">
                    <a:pos x="218" y="0"/>
                  </a:cxn>
                  <a:cxn ang="0">
                    <a:pos x="232" y="0"/>
                  </a:cxn>
                  <a:cxn ang="0">
                    <a:pos x="247" y="0"/>
                  </a:cxn>
                </a:cxnLst>
                <a:rect l="0" t="0" r="r" b="b"/>
                <a:pathLst>
                  <a:path w="247" h="258">
                    <a:moveTo>
                      <a:pt x="0" y="258"/>
                    </a:moveTo>
                    <a:lnTo>
                      <a:pt x="14" y="255"/>
                    </a:lnTo>
                    <a:lnTo>
                      <a:pt x="29" y="247"/>
                    </a:lnTo>
                    <a:lnTo>
                      <a:pt x="43" y="222"/>
                    </a:lnTo>
                    <a:lnTo>
                      <a:pt x="58" y="147"/>
                    </a:lnTo>
                    <a:lnTo>
                      <a:pt x="72" y="78"/>
                    </a:lnTo>
                    <a:lnTo>
                      <a:pt x="87" y="64"/>
                    </a:lnTo>
                    <a:lnTo>
                      <a:pt x="101" y="50"/>
                    </a:lnTo>
                    <a:lnTo>
                      <a:pt x="116" y="22"/>
                    </a:lnTo>
                    <a:lnTo>
                      <a:pt x="130" y="11"/>
                    </a:lnTo>
                    <a:lnTo>
                      <a:pt x="145" y="0"/>
                    </a:lnTo>
                    <a:lnTo>
                      <a:pt x="159" y="0"/>
                    </a:lnTo>
                    <a:lnTo>
                      <a:pt x="174" y="0"/>
                    </a:lnTo>
                    <a:lnTo>
                      <a:pt x="189" y="0"/>
                    </a:lnTo>
                    <a:lnTo>
                      <a:pt x="203" y="0"/>
                    </a:lnTo>
                    <a:lnTo>
                      <a:pt x="218" y="0"/>
                    </a:lnTo>
                    <a:lnTo>
                      <a:pt x="232" y="0"/>
                    </a:lnTo>
                    <a:lnTo>
                      <a:pt x="247" y="0"/>
                    </a:lnTo>
                  </a:path>
                </a:pathLst>
              </a:custGeom>
              <a:noFill/>
              <a:ln w="9525">
                <a:solidFill>
                  <a:srgbClr val="C0C0C0"/>
                </a:solidFill>
                <a:prstDash val="solid"/>
                <a:round/>
                <a:headEnd/>
                <a:tailEnd/>
              </a:ln>
            </p:spPr>
            <p:txBody>
              <a:bodyPr/>
              <a:lstStyle/>
              <a:p>
                <a:endParaRPr lang="de-DE"/>
              </a:p>
            </p:txBody>
          </p:sp>
          <p:sp>
            <p:nvSpPr>
              <p:cNvPr id="253" name="Freeform 159"/>
              <p:cNvSpPr>
                <a:spLocks/>
              </p:cNvSpPr>
              <p:nvPr/>
            </p:nvSpPr>
            <p:spPr bwMode="auto">
              <a:xfrm>
                <a:off x="3286" y="1453"/>
                <a:ext cx="1830" cy="300"/>
              </a:xfrm>
              <a:custGeom>
                <a:avLst/>
                <a:gdLst/>
                <a:ahLst/>
                <a:cxnLst>
                  <a:cxn ang="0">
                    <a:pos x="0" y="3"/>
                  </a:cxn>
                  <a:cxn ang="0">
                    <a:pos x="14" y="8"/>
                  </a:cxn>
                  <a:cxn ang="0">
                    <a:pos x="29" y="8"/>
                  </a:cxn>
                  <a:cxn ang="0">
                    <a:pos x="43" y="25"/>
                  </a:cxn>
                  <a:cxn ang="0">
                    <a:pos x="58" y="31"/>
                  </a:cxn>
                  <a:cxn ang="0">
                    <a:pos x="72" y="20"/>
                  </a:cxn>
                  <a:cxn ang="0">
                    <a:pos x="87" y="20"/>
                  </a:cxn>
                  <a:cxn ang="0">
                    <a:pos x="101" y="33"/>
                  </a:cxn>
                  <a:cxn ang="0">
                    <a:pos x="116" y="33"/>
                  </a:cxn>
                  <a:cxn ang="0">
                    <a:pos x="131" y="45"/>
                  </a:cxn>
                  <a:cxn ang="0">
                    <a:pos x="145" y="50"/>
                  </a:cxn>
                  <a:cxn ang="0">
                    <a:pos x="160" y="22"/>
                  </a:cxn>
                  <a:cxn ang="0">
                    <a:pos x="174" y="36"/>
                  </a:cxn>
                  <a:cxn ang="0">
                    <a:pos x="189" y="42"/>
                  </a:cxn>
                  <a:cxn ang="0">
                    <a:pos x="203" y="45"/>
                  </a:cxn>
                  <a:cxn ang="0">
                    <a:pos x="218" y="45"/>
                  </a:cxn>
                  <a:cxn ang="0">
                    <a:pos x="232" y="33"/>
                  </a:cxn>
                  <a:cxn ang="0">
                    <a:pos x="247" y="36"/>
                  </a:cxn>
                  <a:cxn ang="0">
                    <a:pos x="261" y="31"/>
                  </a:cxn>
                  <a:cxn ang="0">
                    <a:pos x="276" y="20"/>
                  </a:cxn>
                  <a:cxn ang="0">
                    <a:pos x="290" y="0"/>
                  </a:cxn>
                  <a:cxn ang="0">
                    <a:pos x="305" y="17"/>
                  </a:cxn>
                </a:cxnLst>
                <a:rect l="0" t="0" r="r" b="b"/>
                <a:pathLst>
                  <a:path w="305" h="50">
                    <a:moveTo>
                      <a:pt x="0" y="3"/>
                    </a:moveTo>
                    <a:lnTo>
                      <a:pt x="14" y="8"/>
                    </a:lnTo>
                    <a:lnTo>
                      <a:pt x="29" y="8"/>
                    </a:lnTo>
                    <a:lnTo>
                      <a:pt x="43" y="25"/>
                    </a:lnTo>
                    <a:lnTo>
                      <a:pt x="58" y="31"/>
                    </a:lnTo>
                    <a:lnTo>
                      <a:pt x="72" y="20"/>
                    </a:lnTo>
                    <a:lnTo>
                      <a:pt x="87" y="20"/>
                    </a:lnTo>
                    <a:lnTo>
                      <a:pt x="101" y="33"/>
                    </a:lnTo>
                    <a:lnTo>
                      <a:pt x="116" y="33"/>
                    </a:lnTo>
                    <a:lnTo>
                      <a:pt x="131" y="45"/>
                    </a:lnTo>
                    <a:lnTo>
                      <a:pt x="145" y="50"/>
                    </a:lnTo>
                    <a:lnTo>
                      <a:pt x="160" y="22"/>
                    </a:lnTo>
                    <a:lnTo>
                      <a:pt x="174" y="36"/>
                    </a:lnTo>
                    <a:lnTo>
                      <a:pt x="189" y="42"/>
                    </a:lnTo>
                    <a:lnTo>
                      <a:pt x="203" y="45"/>
                    </a:lnTo>
                    <a:lnTo>
                      <a:pt x="218" y="45"/>
                    </a:lnTo>
                    <a:lnTo>
                      <a:pt x="232" y="33"/>
                    </a:lnTo>
                    <a:lnTo>
                      <a:pt x="247" y="36"/>
                    </a:lnTo>
                    <a:lnTo>
                      <a:pt x="261" y="31"/>
                    </a:lnTo>
                    <a:lnTo>
                      <a:pt x="276" y="20"/>
                    </a:lnTo>
                    <a:lnTo>
                      <a:pt x="290" y="0"/>
                    </a:lnTo>
                    <a:lnTo>
                      <a:pt x="305" y="17"/>
                    </a:lnTo>
                  </a:path>
                </a:pathLst>
              </a:custGeom>
              <a:noFill/>
              <a:ln w="9525">
                <a:solidFill>
                  <a:srgbClr val="C0C0C0"/>
                </a:solidFill>
                <a:prstDash val="solid"/>
                <a:round/>
                <a:headEnd/>
                <a:tailEnd/>
              </a:ln>
            </p:spPr>
            <p:txBody>
              <a:bodyPr/>
              <a:lstStyle/>
              <a:p>
                <a:endParaRPr lang="de-DE"/>
              </a:p>
            </p:txBody>
          </p:sp>
          <p:sp>
            <p:nvSpPr>
              <p:cNvPr id="254" name="Freeform 160"/>
              <p:cNvSpPr>
                <a:spLocks/>
              </p:cNvSpPr>
              <p:nvPr/>
            </p:nvSpPr>
            <p:spPr bwMode="auto">
              <a:xfrm>
                <a:off x="3982" y="2635"/>
                <a:ext cx="1044" cy="600"/>
              </a:xfrm>
              <a:custGeom>
                <a:avLst/>
                <a:gdLst/>
                <a:ahLst/>
                <a:cxnLst>
                  <a:cxn ang="0">
                    <a:pos x="0" y="0"/>
                  </a:cxn>
                  <a:cxn ang="0">
                    <a:pos x="15" y="23"/>
                  </a:cxn>
                  <a:cxn ang="0">
                    <a:pos x="29" y="31"/>
                  </a:cxn>
                  <a:cxn ang="0">
                    <a:pos x="58" y="64"/>
                  </a:cxn>
                  <a:cxn ang="0">
                    <a:pos x="73" y="87"/>
                  </a:cxn>
                  <a:cxn ang="0">
                    <a:pos x="87" y="100"/>
                  </a:cxn>
                  <a:cxn ang="0">
                    <a:pos x="102" y="92"/>
                  </a:cxn>
                  <a:cxn ang="0">
                    <a:pos x="116" y="100"/>
                  </a:cxn>
                  <a:cxn ang="0">
                    <a:pos x="131" y="92"/>
                  </a:cxn>
                  <a:cxn ang="0">
                    <a:pos x="145" y="59"/>
                  </a:cxn>
                  <a:cxn ang="0">
                    <a:pos x="160" y="23"/>
                  </a:cxn>
                  <a:cxn ang="0">
                    <a:pos x="174" y="34"/>
                  </a:cxn>
                </a:cxnLst>
                <a:rect l="0" t="0" r="r" b="b"/>
                <a:pathLst>
                  <a:path w="174" h="100">
                    <a:moveTo>
                      <a:pt x="0" y="0"/>
                    </a:moveTo>
                    <a:lnTo>
                      <a:pt x="15" y="23"/>
                    </a:lnTo>
                    <a:lnTo>
                      <a:pt x="29" y="31"/>
                    </a:lnTo>
                    <a:lnTo>
                      <a:pt x="58" y="64"/>
                    </a:lnTo>
                    <a:lnTo>
                      <a:pt x="73" y="87"/>
                    </a:lnTo>
                    <a:lnTo>
                      <a:pt x="87" y="100"/>
                    </a:lnTo>
                    <a:lnTo>
                      <a:pt x="102" y="92"/>
                    </a:lnTo>
                    <a:lnTo>
                      <a:pt x="116" y="100"/>
                    </a:lnTo>
                    <a:lnTo>
                      <a:pt x="131" y="92"/>
                    </a:lnTo>
                    <a:lnTo>
                      <a:pt x="145" y="59"/>
                    </a:lnTo>
                    <a:lnTo>
                      <a:pt x="160" y="23"/>
                    </a:lnTo>
                    <a:lnTo>
                      <a:pt x="174" y="34"/>
                    </a:lnTo>
                  </a:path>
                </a:pathLst>
              </a:custGeom>
              <a:noFill/>
              <a:ln w="9525">
                <a:solidFill>
                  <a:srgbClr val="C0C0C0"/>
                </a:solidFill>
                <a:prstDash val="solid"/>
                <a:round/>
                <a:headEnd/>
                <a:tailEnd/>
              </a:ln>
            </p:spPr>
            <p:txBody>
              <a:bodyPr/>
              <a:lstStyle/>
              <a:p>
                <a:endParaRPr lang="de-DE"/>
              </a:p>
            </p:txBody>
          </p:sp>
          <p:sp>
            <p:nvSpPr>
              <p:cNvPr id="255" name="Freeform 161"/>
              <p:cNvSpPr>
                <a:spLocks/>
              </p:cNvSpPr>
              <p:nvPr/>
            </p:nvSpPr>
            <p:spPr bwMode="auto">
              <a:xfrm>
                <a:off x="5116" y="1969"/>
                <a:ext cx="438" cy="588"/>
              </a:xfrm>
              <a:custGeom>
                <a:avLst/>
                <a:gdLst/>
                <a:ahLst/>
                <a:cxnLst>
                  <a:cxn ang="0">
                    <a:pos x="0" y="98"/>
                  </a:cxn>
                  <a:cxn ang="0">
                    <a:pos x="15" y="92"/>
                  </a:cxn>
                  <a:cxn ang="0">
                    <a:pos x="29" y="75"/>
                  </a:cxn>
                  <a:cxn ang="0">
                    <a:pos x="44" y="50"/>
                  </a:cxn>
                  <a:cxn ang="0">
                    <a:pos x="58" y="28"/>
                  </a:cxn>
                  <a:cxn ang="0">
                    <a:pos x="73" y="0"/>
                  </a:cxn>
                </a:cxnLst>
                <a:rect l="0" t="0" r="r" b="b"/>
                <a:pathLst>
                  <a:path w="73" h="98">
                    <a:moveTo>
                      <a:pt x="0" y="98"/>
                    </a:moveTo>
                    <a:lnTo>
                      <a:pt x="15" y="92"/>
                    </a:lnTo>
                    <a:lnTo>
                      <a:pt x="29" y="75"/>
                    </a:lnTo>
                    <a:lnTo>
                      <a:pt x="44" y="50"/>
                    </a:lnTo>
                    <a:lnTo>
                      <a:pt x="58" y="28"/>
                    </a:lnTo>
                    <a:lnTo>
                      <a:pt x="73" y="0"/>
                    </a:lnTo>
                  </a:path>
                </a:pathLst>
              </a:custGeom>
              <a:noFill/>
              <a:ln w="9525">
                <a:solidFill>
                  <a:srgbClr val="C0C0C0"/>
                </a:solidFill>
                <a:prstDash val="solid"/>
                <a:round/>
                <a:headEnd/>
                <a:tailEnd/>
              </a:ln>
            </p:spPr>
            <p:txBody>
              <a:bodyPr/>
              <a:lstStyle/>
              <a:p>
                <a:endParaRPr lang="de-DE"/>
              </a:p>
            </p:txBody>
          </p:sp>
          <p:sp>
            <p:nvSpPr>
              <p:cNvPr id="256" name="Freeform 162"/>
              <p:cNvSpPr>
                <a:spLocks/>
              </p:cNvSpPr>
              <p:nvPr/>
            </p:nvSpPr>
            <p:spPr bwMode="auto">
              <a:xfrm>
                <a:off x="5380" y="2005"/>
                <a:ext cx="174" cy="66"/>
              </a:xfrm>
              <a:custGeom>
                <a:avLst/>
                <a:gdLst/>
                <a:ahLst/>
                <a:cxnLst>
                  <a:cxn ang="0">
                    <a:pos x="0" y="0"/>
                  </a:cxn>
                  <a:cxn ang="0">
                    <a:pos x="14" y="8"/>
                  </a:cxn>
                  <a:cxn ang="0">
                    <a:pos x="29" y="11"/>
                  </a:cxn>
                </a:cxnLst>
                <a:rect l="0" t="0" r="r" b="b"/>
                <a:pathLst>
                  <a:path w="29" h="11">
                    <a:moveTo>
                      <a:pt x="0" y="0"/>
                    </a:moveTo>
                    <a:lnTo>
                      <a:pt x="14" y="8"/>
                    </a:lnTo>
                    <a:lnTo>
                      <a:pt x="29" y="11"/>
                    </a:lnTo>
                  </a:path>
                </a:pathLst>
              </a:custGeom>
              <a:noFill/>
              <a:ln w="9525">
                <a:solidFill>
                  <a:srgbClr val="C0C0C0"/>
                </a:solidFill>
                <a:prstDash val="solid"/>
                <a:round/>
                <a:headEnd/>
                <a:tailEnd/>
              </a:ln>
            </p:spPr>
            <p:txBody>
              <a:bodyPr/>
              <a:lstStyle/>
              <a:p>
                <a:endParaRPr lang="de-DE"/>
              </a:p>
            </p:txBody>
          </p:sp>
          <p:sp>
            <p:nvSpPr>
              <p:cNvPr id="257" name="Freeform 163"/>
              <p:cNvSpPr>
                <a:spLocks/>
              </p:cNvSpPr>
              <p:nvPr/>
            </p:nvSpPr>
            <p:spPr bwMode="auto">
              <a:xfrm>
                <a:off x="5290" y="1537"/>
                <a:ext cx="264" cy="252"/>
              </a:xfrm>
              <a:custGeom>
                <a:avLst/>
                <a:gdLst/>
                <a:ahLst/>
                <a:cxnLst>
                  <a:cxn ang="0">
                    <a:pos x="0" y="42"/>
                  </a:cxn>
                  <a:cxn ang="0">
                    <a:pos x="15" y="25"/>
                  </a:cxn>
                  <a:cxn ang="0">
                    <a:pos x="29" y="0"/>
                  </a:cxn>
                  <a:cxn ang="0">
                    <a:pos x="44" y="6"/>
                  </a:cxn>
                </a:cxnLst>
                <a:rect l="0" t="0" r="r" b="b"/>
                <a:pathLst>
                  <a:path w="44" h="42">
                    <a:moveTo>
                      <a:pt x="0" y="42"/>
                    </a:moveTo>
                    <a:lnTo>
                      <a:pt x="15" y="25"/>
                    </a:lnTo>
                    <a:lnTo>
                      <a:pt x="29" y="0"/>
                    </a:lnTo>
                    <a:lnTo>
                      <a:pt x="44" y="6"/>
                    </a:lnTo>
                  </a:path>
                </a:pathLst>
              </a:custGeom>
              <a:noFill/>
              <a:ln w="9525">
                <a:solidFill>
                  <a:srgbClr val="C0C0C0"/>
                </a:solidFill>
                <a:prstDash val="solid"/>
                <a:round/>
                <a:headEnd/>
                <a:tailEnd/>
              </a:ln>
            </p:spPr>
            <p:txBody>
              <a:bodyPr/>
              <a:lstStyle/>
              <a:p>
                <a:endParaRPr lang="de-DE"/>
              </a:p>
            </p:txBody>
          </p:sp>
          <p:sp>
            <p:nvSpPr>
              <p:cNvPr id="258" name="Freeform 164"/>
              <p:cNvSpPr>
                <a:spLocks/>
              </p:cNvSpPr>
              <p:nvPr/>
            </p:nvSpPr>
            <p:spPr bwMode="auto">
              <a:xfrm>
                <a:off x="2500" y="1651"/>
                <a:ext cx="2004" cy="1518"/>
              </a:xfrm>
              <a:custGeom>
                <a:avLst/>
                <a:gdLst/>
                <a:ahLst/>
                <a:cxnLst>
                  <a:cxn ang="0">
                    <a:pos x="0" y="0"/>
                  </a:cxn>
                  <a:cxn ang="0">
                    <a:pos x="14" y="9"/>
                  </a:cxn>
                  <a:cxn ang="0">
                    <a:pos x="29" y="12"/>
                  </a:cxn>
                  <a:cxn ang="0">
                    <a:pos x="43" y="14"/>
                  </a:cxn>
                  <a:cxn ang="0">
                    <a:pos x="58" y="14"/>
                  </a:cxn>
                  <a:cxn ang="0">
                    <a:pos x="72" y="14"/>
                  </a:cxn>
                  <a:cxn ang="0">
                    <a:pos x="87" y="17"/>
                  </a:cxn>
                  <a:cxn ang="0">
                    <a:pos x="102" y="20"/>
                  </a:cxn>
                  <a:cxn ang="0">
                    <a:pos x="116" y="25"/>
                  </a:cxn>
                  <a:cxn ang="0">
                    <a:pos x="131" y="31"/>
                  </a:cxn>
                  <a:cxn ang="0">
                    <a:pos x="145" y="50"/>
                  </a:cxn>
                  <a:cxn ang="0">
                    <a:pos x="160" y="56"/>
                  </a:cxn>
                  <a:cxn ang="0">
                    <a:pos x="174" y="103"/>
                  </a:cxn>
                  <a:cxn ang="0">
                    <a:pos x="189" y="112"/>
                  </a:cxn>
                  <a:cxn ang="0">
                    <a:pos x="203" y="123"/>
                  </a:cxn>
                  <a:cxn ang="0">
                    <a:pos x="218" y="142"/>
                  </a:cxn>
                  <a:cxn ang="0">
                    <a:pos x="232" y="151"/>
                  </a:cxn>
                  <a:cxn ang="0">
                    <a:pos x="247" y="148"/>
                  </a:cxn>
                  <a:cxn ang="0">
                    <a:pos x="262" y="173"/>
                  </a:cxn>
                  <a:cxn ang="0">
                    <a:pos x="276" y="181"/>
                  </a:cxn>
                  <a:cxn ang="0">
                    <a:pos x="291" y="189"/>
                  </a:cxn>
                  <a:cxn ang="0">
                    <a:pos x="305" y="206"/>
                  </a:cxn>
                  <a:cxn ang="0">
                    <a:pos x="320" y="228"/>
                  </a:cxn>
                  <a:cxn ang="0">
                    <a:pos x="334" y="253"/>
                  </a:cxn>
                </a:cxnLst>
                <a:rect l="0" t="0" r="r" b="b"/>
                <a:pathLst>
                  <a:path w="334" h="253">
                    <a:moveTo>
                      <a:pt x="0" y="0"/>
                    </a:moveTo>
                    <a:lnTo>
                      <a:pt x="14" y="9"/>
                    </a:lnTo>
                    <a:lnTo>
                      <a:pt x="29" y="12"/>
                    </a:lnTo>
                    <a:lnTo>
                      <a:pt x="43" y="14"/>
                    </a:lnTo>
                    <a:lnTo>
                      <a:pt x="58" y="14"/>
                    </a:lnTo>
                    <a:lnTo>
                      <a:pt x="72" y="14"/>
                    </a:lnTo>
                    <a:lnTo>
                      <a:pt x="87" y="17"/>
                    </a:lnTo>
                    <a:lnTo>
                      <a:pt x="102" y="20"/>
                    </a:lnTo>
                    <a:lnTo>
                      <a:pt x="116" y="25"/>
                    </a:lnTo>
                    <a:lnTo>
                      <a:pt x="131" y="31"/>
                    </a:lnTo>
                    <a:lnTo>
                      <a:pt x="145" y="50"/>
                    </a:lnTo>
                    <a:lnTo>
                      <a:pt x="160" y="56"/>
                    </a:lnTo>
                    <a:lnTo>
                      <a:pt x="174" y="103"/>
                    </a:lnTo>
                    <a:lnTo>
                      <a:pt x="189" y="112"/>
                    </a:lnTo>
                    <a:lnTo>
                      <a:pt x="203" y="123"/>
                    </a:lnTo>
                    <a:lnTo>
                      <a:pt x="218" y="142"/>
                    </a:lnTo>
                    <a:lnTo>
                      <a:pt x="232" y="151"/>
                    </a:lnTo>
                    <a:lnTo>
                      <a:pt x="247" y="148"/>
                    </a:lnTo>
                    <a:lnTo>
                      <a:pt x="262" y="173"/>
                    </a:lnTo>
                    <a:lnTo>
                      <a:pt x="276" y="181"/>
                    </a:lnTo>
                    <a:lnTo>
                      <a:pt x="291" y="189"/>
                    </a:lnTo>
                    <a:lnTo>
                      <a:pt x="305" y="206"/>
                    </a:lnTo>
                    <a:lnTo>
                      <a:pt x="320" y="228"/>
                    </a:lnTo>
                    <a:lnTo>
                      <a:pt x="334" y="253"/>
                    </a:lnTo>
                  </a:path>
                </a:pathLst>
              </a:custGeom>
              <a:noFill/>
              <a:ln w="9525">
                <a:solidFill>
                  <a:srgbClr val="C0C0C0"/>
                </a:solidFill>
                <a:prstDash val="solid"/>
                <a:round/>
                <a:headEnd/>
                <a:tailEnd/>
              </a:ln>
            </p:spPr>
            <p:txBody>
              <a:bodyPr/>
              <a:lstStyle/>
              <a:p>
                <a:endParaRPr lang="de-DE"/>
              </a:p>
            </p:txBody>
          </p:sp>
          <p:sp>
            <p:nvSpPr>
              <p:cNvPr id="259" name="Freeform 165"/>
              <p:cNvSpPr>
                <a:spLocks/>
              </p:cNvSpPr>
              <p:nvPr/>
            </p:nvSpPr>
            <p:spPr bwMode="auto">
              <a:xfrm>
                <a:off x="5026" y="2257"/>
                <a:ext cx="528" cy="630"/>
              </a:xfrm>
              <a:custGeom>
                <a:avLst/>
                <a:gdLst/>
                <a:ahLst/>
                <a:cxnLst>
                  <a:cxn ang="0">
                    <a:pos x="0" y="88"/>
                  </a:cxn>
                  <a:cxn ang="0">
                    <a:pos x="15" y="105"/>
                  </a:cxn>
                  <a:cxn ang="0">
                    <a:pos x="30" y="102"/>
                  </a:cxn>
                  <a:cxn ang="0">
                    <a:pos x="44" y="91"/>
                  </a:cxn>
                  <a:cxn ang="0">
                    <a:pos x="59" y="55"/>
                  </a:cxn>
                  <a:cxn ang="0">
                    <a:pos x="73" y="41"/>
                  </a:cxn>
                  <a:cxn ang="0">
                    <a:pos x="88" y="0"/>
                  </a:cxn>
                </a:cxnLst>
                <a:rect l="0" t="0" r="r" b="b"/>
                <a:pathLst>
                  <a:path w="88" h="105">
                    <a:moveTo>
                      <a:pt x="0" y="88"/>
                    </a:moveTo>
                    <a:lnTo>
                      <a:pt x="15" y="105"/>
                    </a:lnTo>
                    <a:lnTo>
                      <a:pt x="30" y="102"/>
                    </a:lnTo>
                    <a:lnTo>
                      <a:pt x="44" y="91"/>
                    </a:lnTo>
                    <a:lnTo>
                      <a:pt x="59" y="55"/>
                    </a:lnTo>
                    <a:lnTo>
                      <a:pt x="73" y="41"/>
                    </a:lnTo>
                    <a:lnTo>
                      <a:pt x="88" y="0"/>
                    </a:lnTo>
                  </a:path>
                </a:pathLst>
              </a:custGeom>
              <a:noFill/>
              <a:ln w="9525">
                <a:solidFill>
                  <a:srgbClr val="C0C0C0"/>
                </a:solidFill>
                <a:prstDash val="solid"/>
                <a:round/>
                <a:headEnd/>
                <a:tailEnd/>
              </a:ln>
            </p:spPr>
            <p:txBody>
              <a:bodyPr/>
              <a:lstStyle/>
              <a:p>
                <a:endParaRPr lang="de-DE"/>
              </a:p>
            </p:txBody>
          </p:sp>
          <p:sp>
            <p:nvSpPr>
              <p:cNvPr id="260" name="Freeform 166"/>
              <p:cNvSpPr>
                <a:spLocks/>
              </p:cNvSpPr>
              <p:nvPr/>
            </p:nvSpPr>
            <p:spPr bwMode="auto">
              <a:xfrm>
                <a:off x="5026" y="2635"/>
                <a:ext cx="528" cy="318"/>
              </a:xfrm>
              <a:custGeom>
                <a:avLst/>
                <a:gdLst/>
                <a:ahLst/>
                <a:cxnLst>
                  <a:cxn ang="0">
                    <a:pos x="0" y="45"/>
                  </a:cxn>
                  <a:cxn ang="0">
                    <a:pos x="15" y="53"/>
                  </a:cxn>
                  <a:cxn ang="0">
                    <a:pos x="30" y="45"/>
                  </a:cxn>
                  <a:cxn ang="0">
                    <a:pos x="44" y="42"/>
                  </a:cxn>
                  <a:cxn ang="0">
                    <a:pos x="59" y="25"/>
                  </a:cxn>
                  <a:cxn ang="0">
                    <a:pos x="73" y="9"/>
                  </a:cxn>
                  <a:cxn ang="0">
                    <a:pos x="88" y="0"/>
                  </a:cxn>
                </a:cxnLst>
                <a:rect l="0" t="0" r="r" b="b"/>
                <a:pathLst>
                  <a:path w="88" h="53">
                    <a:moveTo>
                      <a:pt x="0" y="45"/>
                    </a:moveTo>
                    <a:lnTo>
                      <a:pt x="15" y="53"/>
                    </a:lnTo>
                    <a:lnTo>
                      <a:pt x="30" y="45"/>
                    </a:lnTo>
                    <a:lnTo>
                      <a:pt x="44" y="42"/>
                    </a:lnTo>
                    <a:lnTo>
                      <a:pt x="59" y="25"/>
                    </a:lnTo>
                    <a:lnTo>
                      <a:pt x="73" y="9"/>
                    </a:lnTo>
                    <a:lnTo>
                      <a:pt x="88" y="0"/>
                    </a:lnTo>
                  </a:path>
                </a:pathLst>
              </a:custGeom>
              <a:noFill/>
              <a:ln w="9525">
                <a:solidFill>
                  <a:srgbClr val="C0C0C0"/>
                </a:solidFill>
                <a:prstDash val="solid"/>
                <a:round/>
                <a:headEnd/>
                <a:tailEnd/>
              </a:ln>
            </p:spPr>
            <p:txBody>
              <a:bodyPr/>
              <a:lstStyle/>
              <a:p>
                <a:endParaRPr lang="de-DE"/>
              </a:p>
            </p:txBody>
          </p:sp>
          <p:sp>
            <p:nvSpPr>
              <p:cNvPr id="261" name="Freeform 167"/>
              <p:cNvSpPr>
                <a:spLocks/>
              </p:cNvSpPr>
              <p:nvPr/>
            </p:nvSpPr>
            <p:spPr bwMode="auto">
              <a:xfrm>
                <a:off x="5380" y="2623"/>
                <a:ext cx="174" cy="234"/>
              </a:xfrm>
              <a:custGeom>
                <a:avLst/>
                <a:gdLst/>
                <a:ahLst/>
                <a:cxnLst>
                  <a:cxn ang="0">
                    <a:pos x="0" y="39"/>
                  </a:cxn>
                  <a:cxn ang="0">
                    <a:pos x="14" y="30"/>
                  </a:cxn>
                  <a:cxn ang="0">
                    <a:pos x="29" y="0"/>
                  </a:cxn>
                </a:cxnLst>
                <a:rect l="0" t="0" r="r" b="b"/>
                <a:pathLst>
                  <a:path w="29" h="39">
                    <a:moveTo>
                      <a:pt x="0" y="39"/>
                    </a:moveTo>
                    <a:lnTo>
                      <a:pt x="14" y="30"/>
                    </a:lnTo>
                    <a:lnTo>
                      <a:pt x="29" y="0"/>
                    </a:lnTo>
                  </a:path>
                </a:pathLst>
              </a:custGeom>
              <a:noFill/>
              <a:ln w="9525">
                <a:solidFill>
                  <a:srgbClr val="C0C0C0"/>
                </a:solidFill>
                <a:prstDash val="solid"/>
                <a:round/>
                <a:headEnd/>
                <a:tailEnd/>
              </a:ln>
            </p:spPr>
            <p:txBody>
              <a:bodyPr/>
              <a:lstStyle/>
              <a:p>
                <a:endParaRPr lang="de-DE"/>
              </a:p>
            </p:txBody>
          </p:sp>
          <p:sp>
            <p:nvSpPr>
              <p:cNvPr id="262" name="Freeform 168"/>
              <p:cNvSpPr>
                <a:spLocks/>
              </p:cNvSpPr>
              <p:nvPr/>
            </p:nvSpPr>
            <p:spPr bwMode="auto">
              <a:xfrm>
                <a:off x="5206" y="2185"/>
                <a:ext cx="348" cy="486"/>
              </a:xfrm>
              <a:custGeom>
                <a:avLst/>
                <a:gdLst/>
                <a:ahLst/>
                <a:cxnLst>
                  <a:cxn ang="0">
                    <a:pos x="0" y="81"/>
                  </a:cxn>
                  <a:cxn ang="0">
                    <a:pos x="14" y="59"/>
                  </a:cxn>
                  <a:cxn ang="0">
                    <a:pos x="29" y="34"/>
                  </a:cxn>
                  <a:cxn ang="0">
                    <a:pos x="43" y="12"/>
                  </a:cxn>
                  <a:cxn ang="0">
                    <a:pos x="58" y="0"/>
                  </a:cxn>
                </a:cxnLst>
                <a:rect l="0" t="0" r="r" b="b"/>
                <a:pathLst>
                  <a:path w="58" h="81">
                    <a:moveTo>
                      <a:pt x="0" y="81"/>
                    </a:moveTo>
                    <a:lnTo>
                      <a:pt x="14" y="59"/>
                    </a:lnTo>
                    <a:lnTo>
                      <a:pt x="29" y="34"/>
                    </a:lnTo>
                    <a:lnTo>
                      <a:pt x="43" y="12"/>
                    </a:lnTo>
                    <a:lnTo>
                      <a:pt x="58" y="0"/>
                    </a:lnTo>
                  </a:path>
                </a:pathLst>
              </a:custGeom>
              <a:noFill/>
              <a:ln w="9525">
                <a:solidFill>
                  <a:srgbClr val="C0C0C0"/>
                </a:solidFill>
                <a:prstDash val="solid"/>
                <a:round/>
                <a:headEnd/>
                <a:tailEnd/>
              </a:ln>
            </p:spPr>
            <p:txBody>
              <a:bodyPr/>
              <a:lstStyle/>
              <a:p>
                <a:endParaRPr lang="de-DE"/>
              </a:p>
            </p:txBody>
          </p:sp>
          <p:sp>
            <p:nvSpPr>
              <p:cNvPr id="263" name="Freeform 169"/>
              <p:cNvSpPr>
                <a:spLocks/>
              </p:cNvSpPr>
              <p:nvPr/>
            </p:nvSpPr>
            <p:spPr bwMode="auto">
              <a:xfrm>
                <a:off x="5026" y="2269"/>
                <a:ext cx="528" cy="570"/>
              </a:xfrm>
              <a:custGeom>
                <a:avLst/>
                <a:gdLst/>
                <a:ahLst/>
                <a:cxnLst>
                  <a:cxn ang="0">
                    <a:pos x="0" y="81"/>
                  </a:cxn>
                  <a:cxn ang="0">
                    <a:pos x="15" y="95"/>
                  </a:cxn>
                  <a:cxn ang="0">
                    <a:pos x="30" y="81"/>
                  </a:cxn>
                  <a:cxn ang="0">
                    <a:pos x="44" y="59"/>
                  </a:cxn>
                  <a:cxn ang="0">
                    <a:pos x="59" y="39"/>
                  </a:cxn>
                  <a:cxn ang="0">
                    <a:pos x="73" y="20"/>
                  </a:cxn>
                  <a:cxn ang="0">
                    <a:pos x="88" y="0"/>
                  </a:cxn>
                </a:cxnLst>
                <a:rect l="0" t="0" r="r" b="b"/>
                <a:pathLst>
                  <a:path w="88" h="95">
                    <a:moveTo>
                      <a:pt x="0" y="81"/>
                    </a:moveTo>
                    <a:lnTo>
                      <a:pt x="15" y="95"/>
                    </a:lnTo>
                    <a:lnTo>
                      <a:pt x="30" y="81"/>
                    </a:lnTo>
                    <a:lnTo>
                      <a:pt x="44" y="59"/>
                    </a:lnTo>
                    <a:lnTo>
                      <a:pt x="59" y="39"/>
                    </a:lnTo>
                    <a:lnTo>
                      <a:pt x="73" y="20"/>
                    </a:lnTo>
                    <a:lnTo>
                      <a:pt x="88" y="0"/>
                    </a:lnTo>
                  </a:path>
                </a:pathLst>
              </a:custGeom>
              <a:noFill/>
              <a:ln w="9525">
                <a:solidFill>
                  <a:srgbClr val="C0C0C0"/>
                </a:solidFill>
                <a:prstDash val="solid"/>
                <a:round/>
                <a:headEnd/>
                <a:tailEnd/>
              </a:ln>
            </p:spPr>
            <p:txBody>
              <a:bodyPr/>
              <a:lstStyle/>
              <a:p>
                <a:endParaRPr lang="de-DE"/>
              </a:p>
            </p:txBody>
          </p:sp>
          <p:sp>
            <p:nvSpPr>
              <p:cNvPr id="264" name="Freeform 170"/>
              <p:cNvSpPr>
                <a:spLocks/>
              </p:cNvSpPr>
              <p:nvPr/>
            </p:nvSpPr>
            <p:spPr bwMode="auto">
              <a:xfrm>
                <a:off x="5206" y="1489"/>
                <a:ext cx="348" cy="612"/>
              </a:xfrm>
              <a:custGeom>
                <a:avLst/>
                <a:gdLst/>
                <a:ahLst/>
                <a:cxnLst>
                  <a:cxn ang="0">
                    <a:pos x="0" y="102"/>
                  </a:cxn>
                  <a:cxn ang="0">
                    <a:pos x="14" y="69"/>
                  </a:cxn>
                  <a:cxn ang="0">
                    <a:pos x="29" y="47"/>
                  </a:cxn>
                  <a:cxn ang="0">
                    <a:pos x="43" y="16"/>
                  </a:cxn>
                  <a:cxn ang="0">
                    <a:pos x="58" y="0"/>
                  </a:cxn>
                </a:cxnLst>
                <a:rect l="0" t="0" r="r" b="b"/>
                <a:pathLst>
                  <a:path w="58" h="102">
                    <a:moveTo>
                      <a:pt x="0" y="102"/>
                    </a:moveTo>
                    <a:lnTo>
                      <a:pt x="14" y="69"/>
                    </a:lnTo>
                    <a:lnTo>
                      <a:pt x="29" y="47"/>
                    </a:lnTo>
                    <a:lnTo>
                      <a:pt x="43" y="16"/>
                    </a:lnTo>
                    <a:lnTo>
                      <a:pt x="58" y="0"/>
                    </a:lnTo>
                  </a:path>
                </a:pathLst>
              </a:custGeom>
              <a:noFill/>
              <a:ln w="9525">
                <a:solidFill>
                  <a:srgbClr val="C0C0C0"/>
                </a:solidFill>
                <a:prstDash val="solid"/>
                <a:round/>
                <a:headEnd/>
                <a:tailEnd/>
              </a:ln>
            </p:spPr>
            <p:txBody>
              <a:bodyPr/>
              <a:lstStyle/>
              <a:p>
                <a:endParaRPr lang="de-DE"/>
              </a:p>
            </p:txBody>
          </p:sp>
          <p:sp>
            <p:nvSpPr>
              <p:cNvPr id="265" name="Freeform 171"/>
              <p:cNvSpPr>
                <a:spLocks/>
              </p:cNvSpPr>
              <p:nvPr/>
            </p:nvSpPr>
            <p:spPr bwMode="auto">
              <a:xfrm>
                <a:off x="5290" y="2737"/>
                <a:ext cx="264" cy="270"/>
              </a:xfrm>
              <a:custGeom>
                <a:avLst/>
                <a:gdLst/>
                <a:ahLst/>
                <a:cxnLst>
                  <a:cxn ang="0">
                    <a:pos x="0" y="45"/>
                  </a:cxn>
                  <a:cxn ang="0">
                    <a:pos x="15" y="25"/>
                  </a:cxn>
                  <a:cxn ang="0">
                    <a:pos x="29" y="20"/>
                  </a:cxn>
                  <a:cxn ang="0">
                    <a:pos x="44" y="0"/>
                  </a:cxn>
                </a:cxnLst>
                <a:rect l="0" t="0" r="r" b="b"/>
                <a:pathLst>
                  <a:path w="44" h="45">
                    <a:moveTo>
                      <a:pt x="0" y="45"/>
                    </a:moveTo>
                    <a:lnTo>
                      <a:pt x="15" y="25"/>
                    </a:lnTo>
                    <a:lnTo>
                      <a:pt x="29" y="20"/>
                    </a:lnTo>
                    <a:lnTo>
                      <a:pt x="44" y="0"/>
                    </a:lnTo>
                  </a:path>
                </a:pathLst>
              </a:custGeom>
              <a:noFill/>
              <a:ln w="9525">
                <a:solidFill>
                  <a:srgbClr val="C0C0C0"/>
                </a:solidFill>
                <a:prstDash val="solid"/>
                <a:round/>
                <a:headEnd/>
                <a:tailEnd/>
              </a:ln>
            </p:spPr>
            <p:txBody>
              <a:bodyPr/>
              <a:lstStyle/>
              <a:p>
                <a:endParaRPr lang="de-DE"/>
              </a:p>
            </p:txBody>
          </p:sp>
          <p:sp>
            <p:nvSpPr>
              <p:cNvPr id="266" name="Freeform 172"/>
              <p:cNvSpPr>
                <a:spLocks/>
              </p:cNvSpPr>
              <p:nvPr/>
            </p:nvSpPr>
            <p:spPr bwMode="auto">
              <a:xfrm>
                <a:off x="5290" y="2689"/>
                <a:ext cx="264" cy="234"/>
              </a:xfrm>
              <a:custGeom>
                <a:avLst/>
                <a:gdLst/>
                <a:ahLst/>
                <a:cxnLst>
                  <a:cxn ang="0">
                    <a:pos x="0" y="39"/>
                  </a:cxn>
                  <a:cxn ang="0">
                    <a:pos x="15" y="22"/>
                  </a:cxn>
                  <a:cxn ang="0">
                    <a:pos x="29" y="11"/>
                  </a:cxn>
                  <a:cxn ang="0">
                    <a:pos x="44" y="0"/>
                  </a:cxn>
                </a:cxnLst>
                <a:rect l="0" t="0" r="r" b="b"/>
                <a:pathLst>
                  <a:path w="44" h="39">
                    <a:moveTo>
                      <a:pt x="0" y="39"/>
                    </a:moveTo>
                    <a:lnTo>
                      <a:pt x="15" y="22"/>
                    </a:lnTo>
                    <a:lnTo>
                      <a:pt x="29" y="11"/>
                    </a:lnTo>
                    <a:lnTo>
                      <a:pt x="44" y="0"/>
                    </a:lnTo>
                  </a:path>
                </a:pathLst>
              </a:custGeom>
              <a:noFill/>
              <a:ln w="9525">
                <a:solidFill>
                  <a:srgbClr val="C0C0C0"/>
                </a:solidFill>
                <a:prstDash val="solid"/>
                <a:round/>
                <a:headEnd/>
                <a:tailEnd/>
              </a:ln>
            </p:spPr>
            <p:txBody>
              <a:bodyPr/>
              <a:lstStyle/>
              <a:p>
                <a:endParaRPr lang="de-DE"/>
              </a:p>
            </p:txBody>
          </p:sp>
          <p:sp>
            <p:nvSpPr>
              <p:cNvPr id="267" name="Freeform 173"/>
              <p:cNvSpPr>
                <a:spLocks/>
              </p:cNvSpPr>
              <p:nvPr/>
            </p:nvSpPr>
            <p:spPr bwMode="auto">
              <a:xfrm>
                <a:off x="5116" y="2485"/>
                <a:ext cx="438" cy="336"/>
              </a:xfrm>
              <a:custGeom>
                <a:avLst/>
                <a:gdLst/>
                <a:ahLst/>
                <a:cxnLst>
                  <a:cxn ang="0">
                    <a:pos x="0" y="45"/>
                  </a:cxn>
                  <a:cxn ang="0">
                    <a:pos x="15" y="56"/>
                  </a:cxn>
                  <a:cxn ang="0">
                    <a:pos x="29" y="45"/>
                  </a:cxn>
                  <a:cxn ang="0">
                    <a:pos x="44" y="28"/>
                  </a:cxn>
                  <a:cxn ang="0">
                    <a:pos x="58" y="12"/>
                  </a:cxn>
                  <a:cxn ang="0">
                    <a:pos x="73" y="0"/>
                  </a:cxn>
                </a:cxnLst>
                <a:rect l="0" t="0" r="r" b="b"/>
                <a:pathLst>
                  <a:path w="73" h="56">
                    <a:moveTo>
                      <a:pt x="0" y="45"/>
                    </a:moveTo>
                    <a:lnTo>
                      <a:pt x="15" y="56"/>
                    </a:lnTo>
                    <a:lnTo>
                      <a:pt x="29" y="45"/>
                    </a:lnTo>
                    <a:lnTo>
                      <a:pt x="44" y="28"/>
                    </a:lnTo>
                    <a:lnTo>
                      <a:pt x="58" y="12"/>
                    </a:lnTo>
                    <a:lnTo>
                      <a:pt x="73" y="0"/>
                    </a:lnTo>
                  </a:path>
                </a:pathLst>
              </a:custGeom>
              <a:noFill/>
              <a:ln w="9525">
                <a:solidFill>
                  <a:srgbClr val="C0C0C0"/>
                </a:solidFill>
                <a:prstDash val="solid"/>
                <a:round/>
                <a:headEnd/>
                <a:tailEnd/>
              </a:ln>
            </p:spPr>
            <p:txBody>
              <a:bodyPr/>
              <a:lstStyle/>
              <a:p>
                <a:endParaRPr lang="de-DE"/>
              </a:p>
            </p:txBody>
          </p:sp>
          <p:sp>
            <p:nvSpPr>
              <p:cNvPr id="268" name="Freeform 174"/>
              <p:cNvSpPr>
                <a:spLocks/>
              </p:cNvSpPr>
              <p:nvPr/>
            </p:nvSpPr>
            <p:spPr bwMode="auto">
              <a:xfrm>
                <a:off x="5026" y="2839"/>
                <a:ext cx="528" cy="150"/>
              </a:xfrm>
              <a:custGeom>
                <a:avLst/>
                <a:gdLst/>
                <a:ahLst/>
                <a:cxnLst>
                  <a:cxn ang="0">
                    <a:pos x="0" y="8"/>
                  </a:cxn>
                  <a:cxn ang="0">
                    <a:pos x="15" y="25"/>
                  </a:cxn>
                  <a:cxn ang="0">
                    <a:pos x="30" y="25"/>
                  </a:cxn>
                  <a:cxn ang="0">
                    <a:pos x="44" y="19"/>
                  </a:cxn>
                  <a:cxn ang="0">
                    <a:pos x="59" y="14"/>
                  </a:cxn>
                  <a:cxn ang="0">
                    <a:pos x="73" y="11"/>
                  </a:cxn>
                  <a:cxn ang="0">
                    <a:pos x="88" y="0"/>
                  </a:cxn>
                </a:cxnLst>
                <a:rect l="0" t="0" r="r" b="b"/>
                <a:pathLst>
                  <a:path w="88" h="25">
                    <a:moveTo>
                      <a:pt x="0" y="8"/>
                    </a:moveTo>
                    <a:lnTo>
                      <a:pt x="15" y="25"/>
                    </a:lnTo>
                    <a:lnTo>
                      <a:pt x="30" y="25"/>
                    </a:lnTo>
                    <a:lnTo>
                      <a:pt x="44" y="19"/>
                    </a:lnTo>
                    <a:lnTo>
                      <a:pt x="59" y="14"/>
                    </a:lnTo>
                    <a:lnTo>
                      <a:pt x="73" y="11"/>
                    </a:lnTo>
                    <a:lnTo>
                      <a:pt x="88" y="0"/>
                    </a:lnTo>
                  </a:path>
                </a:pathLst>
              </a:custGeom>
              <a:noFill/>
              <a:ln w="9525">
                <a:solidFill>
                  <a:srgbClr val="C0C0C0"/>
                </a:solidFill>
                <a:prstDash val="solid"/>
                <a:round/>
                <a:headEnd/>
                <a:tailEnd/>
              </a:ln>
            </p:spPr>
            <p:txBody>
              <a:bodyPr/>
              <a:lstStyle/>
              <a:p>
                <a:endParaRPr lang="de-DE"/>
              </a:p>
            </p:txBody>
          </p:sp>
          <p:sp>
            <p:nvSpPr>
              <p:cNvPr id="269" name="Line 175"/>
              <p:cNvSpPr>
                <a:spLocks noChangeShapeType="1"/>
              </p:cNvSpPr>
              <p:nvPr/>
            </p:nvSpPr>
            <p:spPr bwMode="auto">
              <a:xfrm flipV="1">
                <a:off x="5464" y="2719"/>
                <a:ext cx="90" cy="54"/>
              </a:xfrm>
              <a:prstGeom prst="line">
                <a:avLst/>
              </a:prstGeom>
              <a:noFill/>
              <a:ln w="9525">
                <a:solidFill>
                  <a:srgbClr val="C0C0C0"/>
                </a:solidFill>
                <a:round/>
                <a:headEnd/>
                <a:tailEnd/>
              </a:ln>
            </p:spPr>
            <p:txBody>
              <a:bodyPr/>
              <a:lstStyle/>
              <a:p>
                <a:endParaRPr lang="de-DE"/>
              </a:p>
            </p:txBody>
          </p:sp>
          <p:sp>
            <p:nvSpPr>
              <p:cNvPr id="270" name="Freeform 176"/>
              <p:cNvSpPr>
                <a:spLocks/>
              </p:cNvSpPr>
              <p:nvPr/>
            </p:nvSpPr>
            <p:spPr bwMode="auto">
              <a:xfrm>
                <a:off x="5026" y="2371"/>
                <a:ext cx="528" cy="534"/>
              </a:xfrm>
              <a:custGeom>
                <a:avLst/>
                <a:gdLst/>
                <a:ahLst/>
                <a:cxnLst>
                  <a:cxn ang="0">
                    <a:pos x="0" y="75"/>
                  </a:cxn>
                  <a:cxn ang="0">
                    <a:pos x="15" y="89"/>
                  </a:cxn>
                  <a:cxn ang="0">
                    <a:pos x="30" y="86"/>
                  </a:cxn>
                  <a:cxn ang="0">
                    <a:pos x="44" y="81"/>
                  </a:cxn>
                  <a:cxn ang="0">
                    <a:pos x="59" y="61"/>
                  </a:cxn>
                  <a:cxn ang="0">
                    <a:pos x="73" y="39"/>
                  </a:cxn>
                  <a:cxn ang="0">
                    <a:pos x="88" y="0"/>
                  </a:cxn>
                </a:cxnLst>
                <a:rect l="0" t="0" r="r" b="b"/>
                <a:pathLst>
                  <a:path w="88" h="89">
                    <a:moveTo>
                      <a:pt x="0" y="75"/>
                    </a:moveTo>
                    <a:lnTo>
                      <a:pt x="15" y="89"/>
                    </a:lnTo>
                    <a:lnTo>
                      <a:pt x="30" y="86"/>
                    </a:lnTo>
                    <a:lnTo>
                      <a:pt x="44" y="81"/>
                    </a:lnTo>
                    <a:lnTo>
                      <a:pt x="59" y="61"/>
                    </a:lnTo>
                    <a:lnTo>
                      <a:pt x="73" y="39"/>
                    </a:lnTo>
                    <a:lnTo>
                      <a:pt x="88" y="0"/>
                    </a:lnTo>
                  </a:path>
                </a:pathLst>
              </a:custGeom>
              <a:noFill/>
              <a:ln w="9525">
                <a:solidFill>
                  <a:srgbClr val="C0C0C0"/>
                </a:solidFill>
                <a:prstDash val="solid"/>
                <a:round/>
                <a:headEnd/>
                <a:tailEnd/>
              </a:ln>
            </p:spPr>
            <p:txBody>
              <a:bodyPr/>
              <a:lstStyle/>
              <a:p>
                <a:endParaRPr lang="de-DE"/>
              </a:p>
            </p:txBody>
          </p:sp>
          <p:sp>
            <p:nvSpPr>
              <p:cNvPr id="271" name="Freeform 177"/>
              <p:cNvSpPr>
                <a:spLocks/>
              </p:cNvSpPr>
              <p:nvPr/>
            </p:nvSpPr>
            <p:spPr bwMode="auto">
              <a:xfrm>
                <a:off x="4594" y="2089"/>
                <a:ext cx="960" cy="1032"/>
              </a:xfrm>
              <a:custGeom>
                <a:avLst/>
                <a:gdLst/>
                <a:ahLst/>
                <a:cxnLst>
                  <a:cxn ang="0">
                    <a:pos x="0" y="172"/>
                  </a:cxn>
                  <a:cxn ang="0">
                    <a:pos x="14" y="164"/>
                  </a:cxn>
                  <a:cxn ang="0">
                    <a:pos x="29" y="141"/>
                  </a:cxn>
                  <a:cxn ang="0">
                    <a:pos x="43" y="83"/>
                  </a:cxn>
                  <a:cxn ang="0">
                    <a:pos x="58" y="33"/>
                  </a:cxn>
                  <a:cxn ang="0">
                    <a:pos x="72" y="19"/>
                  </a:cxn>
                  <a:cxn ang="0">
                    <a:pos x="87" y="36"/>
                  </a:cxn>
                  <a:cxn ang="0">
                    <a:pos x="102" y="39"/>
                  </a:cxn>
                  <a:cxn ang="0">
                    <a:pos x="116" y="25"/>
                  </a:cxn>
                  <a:cxn ang="0">
                    <a:pos x="131" y="8"/>
                  </a:cxn>
                  <a:cxn ang="0">
                    <a:pos x="145" y="11"/>
                  </a:cxn>
                  <a:cxn ang="0">
                    <a:pos x="160" y="0"/>
                  </a:cxn>
                </a:cxnLst>
                <a:rect l="0" t="0" r="r" b="b"/>
                <a:pathLst>
                  <a:path w="160" h="172">
                    <a:moveTo>
                      <a:pt x="0" y="172"/>
                    </a:moveTo>
                    <a:lnTo>
                      <a:pt x="14" y="164"/>
                    </a:lnTo>
                    <a:lnTo>
                      <a:pt x="29" y="141"/>
                    </a:lnTo>
                    <a:lnTo>
                      <a:pt x="43" y="83"/>
                    </a:lnTo>
                    <a:lnTo>
                      <a:pt x="58" y="33"/>
                    </a:lnTo>
                    <a:lnTo>
                      <a:pt x="72" y="19"/>
                    </a:lnTo>
                    <a:lnTo>
                      <a:pt x="87" y="36"/>
                    </a:lnTo>
                    <a:lnTo>
                      <a:pt x="102" y="39"/>
                    </a:lnTo>
                    <a:lnTo>
                      <a:pt x="116" y="25"/>
                    </a:lnTo>
                    <a:lnTo>
                      <a:pt x="131" y="8"/>
                    </a:lnTo>
                    <a:lnTo>
                      <a:pt x="145" y="11"/>
                    </a:lnTo>
                    <a:lnTo>
                      <a:pt x="160" y="0"/>
                    </a:lnTo>
                  </a:path>
                </a:pathLst>
              </a:custGeom>
              <a:noFill/>
              <a:ln w="9525">
                <a:solidFill>
                  <a:srgbClr val="C0C0C0"/>
                </a:solidFill>
                <a:prstDash val="solid"/>
                <a:round/>
                <a:headEnd/>
                <a:tailEnd/>
              </a:ln>
            </p:spPr>
            <p:txBody>
              <a:bodyPr/>
              <a:lstStyle/>
              <a:p>
                <a:endParaRPr lang="de-DE"/>
              </a:p>
            </p:txBody>
          </p:sp>
          <p:sp>
            <p:nvSpPr>
              <p:cNvPr id="272" name="Freeform 178"/>
              <p:cNvSpPr>
                <a:spLocks/>
              </p:cNvSpPr>
              <p:nvPr/>
            </p:nvSpPr>
            <p:spPr bwMode="auto">
              <a:xfrm>
                <a:off x="3718" y="2269"/>
                <a:ext cx="876" cy="468"/>
              </a:xfrm>
              <a:custGeom>
                <a:avLst/>
                <a:gdLst/>
                <a:ahLst/>
                <a:cxnLst>
                  <a:cxn ang="0">
                    <a:pos x="0" y="28"/>
                  </a:cxn>
                  <a:cxn ang="0">
                    <a:pos x="15" y="34"/>
                  </a:cxn>
                  <a:cxn ang="0">
                    <a:pos x="29" y="42"/>
                  </a:cxn>
                  <a:cxn ang="0">
                    <a:pos x="44" y="31"/>
                  </a:cxn>
                  <a:cxn ang="0">
                    <a:pos x="59" y="20"/>
                  </a:cxn>
                  <a:cxn ang="0">
                    <a:pos x="73" y="9"/>
                  </a:cxn>
                  <a:cxn ang="0">
                    <a:pos x="88" y="0"/>
                  </a:cxn>
                  <a:cxn ang="0">
                    <a:pos x="102" y="20"/>
                  </a:cxn>
                  <a:cxn ang="0">
                    <a:pos x="117" y="23"/>
                  </a:cxn>
                  <a:cxn ang="0">
                    <a:pos x="131" y="59"/>
                  </a:cxn>
                  <a:cxn ang="0">
                    <a:pos x="146" y="78"/>
                  </a:cxn>
                </a:cxnLst>
                <a:rect l="0" t="0" r="r" b="b"/>
                <a:pathLst>
                  <a:path w="146" h="78">
                    <a:moveTo>
                      <a:pt x="0" y="28"/>
                    </a:moveTo>
                    <a:lnTo>
                      <a:pt x="15" y="34"/>
                    </a:lnTo>
                    <a:lnTo>
                      <a:pt x="29" y="42"/>
                    </a:lnTo>
                    <a:lnTo>
                      <a:pt x="44" y="31"/>
                    </a:lnTo>
                    <a:lnTo>
                      <a:pt x="59" y="20"/>
                    </a:lnTo>
                    <a:lnTo>
                      <a:pt x="73" y="9"/>
                    </a:lnTo>
                    <a:lnTo>
                      <a:pt x="88" y="0"/>
                    </a:lnTo>
                    <a:lnTo>
                      <a:pt x="102" y="20"/>
                    </a:lnTo>
                    <a:lnTo>
                      <a:pt x="117" y="23"/>
                    </a:lnTo>
                    <a:lnTo>
                      <a:pt x="131" y="59"/>
                    </a:lnTo>
                    <a:lnTo>
                      <a:pt x="146" y="78"/>
                    </a:lnTo>
                  </a:path>
                </a:pathLst>
              </a:custGeom>
              <a:noFill/>
              <a:ln w="9525">
                <a:solidFill>
                  <a:srgbClr val="C0C0C0"/>
                </a:solidFill>
                <a:prstDash val="solid"/>
                <a:round/>
                <a:headEnd/>
                <a:tailEnd/>
              </a:ln>
            </p:spPr>
            <p:txBody>
              <a:bodyPr/>
              <a:lstStyle/>
              <a:p>
                <a:endParaRPr lang="de-DE"/>
              </a:p>
            </p:txBody>
          </p:sp>
          <p:sp>
            <p:nvSpPr>
              <p:cNvPr id="273" name="Freeform 179"/>
              <p:cNvSpPr>
                <a:spLocks/>
              </p:cNvSpPr>
              <p:nvPr/>
            </p:nvSpPr>
            <p:spPr bwMode="auto">
              <a:xfrm>
                <a:off x="4420" y="1819"/>
                <a:ext cx="348" cy="1104"/>
              </a:xfrm>
              <a:custGeom>
                <a:avLst/>
                <a:gdLst/>
                <a:ahLst/>
                <a:cxnLst>
                  <a:cxn ang="0">
                    <a:pos x="0" y="184"/>
                  </a:cxn>
                  <a:cxn ang="0">
                    <a:pos x="14" y="164"/>
                  </a:cxn>
                  <a:cxn ang="0">
                    <a:pos x="29" y="73"/>
                  </a:cxn>
                  <a:cxn ang="0">
                    <a:pos x="43" y="0"/>
                  </a:cxn>
                  <a:cxn ang="0">
                    <a:pos x="58" y="34"/>
                  </a:cxn>
                </a:cxnLst>
                <a:rect l="0" t="0" r="r" b="b"/>
                <a:pathLst>
                  <a:path w="58" h="184">
                    <a:moveTo>
                      <a:pt x="0" y="184"/>
                    </a:moveTo>
                    <a:lnTo>
                      <a:pt x="14" y="164"/>
                    </a:lnTo>
                    <a:lnTo>
                      <a:pt x="29" y="73"/>
                    </a:lnTo>
                    <a:lnTo>
                      <a:pt x="43" y="0"/>
                    </a:lnTo>
                    <a:lnTo>
                      <a:pt x="58" y="34"/>
                    </a:lnTo>
                  </a:path>
                </a:pathLst>
              </a:custGeom>
              <a:noFill/>
              <a:ln w="9525">
                <a:solidFill>
                  <a:srgbClr val="C0C0C0"/>
                </a:solidFill>
                <a:prstDash val="solid"/>
                <a:round/>
                <a:headEnd/>
                <a:tailEnd/>
              </a:ln>
            </p:spPr>
            <p:txBody>
              <a:bodyPr/>
              <a:lstStyle/>
              <a:p>
                <a:endParaRPr lang="de-DE"/>
              </a:p>
            </p:txBody>
          </p:sp>
          <p:sp>
            <p:nvSpPr>
              <p:cNvPr id="274" name="Freeform 180"/>
              <p:cNvSpPr>
                <a:spLocks/>
              </p:cNvSpPr>
              <p:nvPr/>
            </p:nvSpPr>
            <p:spPr bwMode="auto">
              <a:xfrm>
                <a:off x="5026" y="1501"/>
                <a:ext cx="528" cy="1422"/>
              </a:xfrm>
              <a:custGeom>
                <a:avLst/>
                <a:gdLst/>
                <a:ahLst/>
                <a:cxnLst>
                  <a:cxn ang="0">
                    <a:pos x="0" y="228"/>
                  </a:cxn>
                  <a:cxn ang="0">
                    <a:pos x="15" y="237"/>
                  </a:cxn>
                  <a:cxn ang="0">
                    <a:pos x="30" y="203"/>
                  </a:cxn>
                  <a:cxn ang="0">
                    <a:pos x="44" y="151"/>
                  </a:cxn>
                  <a:cxn ang="0">
                    <a:pos x="59" y="64"/>
                  </a:cxn>
                  <a:cxn ang="0">
                    <a:pos x="73" y="34"/>
                  </a:cxn>
                  <a:cxn ang="0">
                    <a:pos x="88" y="0"/>
                  </a:cxn>
                </a:cxnLst>
                <a:rect l="0" t="0" r="r" b="b"/>
                <a:pathLst>
                  <a:path w="88" h="237">
                    <a:moveTo>
                      <a:pt x="0" y="228"/>
                    </a:moveTo>
                    <a:lnTo>
                      <a:pt x="15" y="237"/>
                    </a:lnTo>
                    <a:lnTo>
                      <a:pt x="30" y="203"/>
                    </a:lnTo>
                    <a:lnTo>
                      <a:pt x="44" y="151"/>
                    </a:lnTo>
                    <a:lnTo>
                      <a:pt x="59" y="64"/>
                    </a:lnTo>
                    <a:lnTo>
                      <a:pt x="73" y="34"/>
                    </a:lnTo>
                    <a:lnTo>
                      <a:pt x="88" y="0"/>
                    </a:lnTo>
                  </a:path>
                </a:pathLst>
              </a:custGeom>
              <a:noFill/>
              <a:ln w="9525">
                <a:solidFill>
                  <a:srgbClr val="C0C0C0"/>
                </a:solidFill>
                <a:prstDash val="solid"/>
                <a:round/>
                <a:headEnd/>
                <a:tailEnd/>
              </a:ln>
            </p:spPr>
            <p:txBody>
              <a:bodyPr/>
              <a:lstStyle/>
              <a:p>
                <a:endParaRPr lang="de-DE"/>
              </a:p>
            </p:txBody>
          </p:sp>
          <p:sp>
            <p:nvSpPr>
              <p:cNvPr id="275" name="Freeform 181"/>
              <p:cNvSpPr>
                <a:spLocks/>
              </p:cNvSpPr>
              <p:nvPr/>
            </p:nvSpPr>
            <p:spPr bwMode="auto">
              <a:xfrm>
                <a:off x="4330" y="1723"/>
                <a:ext cx="1224" cy="630"/>
              </a:xfrm>
              <a:custGeom>
                <a:avLst/>
                <a:gdLst/>
                <a:ahLst/>
                <a:cxnLst>
                  <a:cxn ang="0">
                    <a:pos x="0" y="105"/>
                  </a:cxn>
                  <a:cxn ang="0">
                    <a:pos x="15" y="80"/>
                  </a:cxn>
                  <a:cxn ang="0">
                    <a:pos x="29" y="52"/>
                  </a:cxn>
                  <a:cxn ang="0">
                    <a:pos x="44" y="44"/>
                  </a:cxn>
                  <a:cxn ang="0">
                    <a:pos x="58" y="36"/>
                  </a:cxn>
                  <a:cxn ang="0">
                    <a:pos x="73" y="36"/>
                  </a:cxn>
                  <a:cxn ang="0">
                    <a:pos x="87" y="16"/>
                  </a:cxn>
                  <a:cxn ang="0">
                    <a:pos x="102" y="13"/>
                  </a:cxn>
                  <a:cxn ang="0">
                    <a:pos x="116" y="22"/>
                  </a:cxn>
                  <a:cxn ang="0">
                    <a:pos x="131" y="38"/>
                  </a:cxn>
                  <a:cxn ang="0">
                    <a:pos x="146" y="30"/>
                  </a:cxn>
                  <a:cxn ang="0">
                    <a:pos x="160" y="33"/>
                  </a:cxn>
                  <a:cxn ang="0">
                    <a:pos x="175" y="22"/>
                  </a:cxn>
                  <a:cxn ang="0">
                    <a:pos x="189" y="13"/>
                  </a:cxn>
                  <a:cxn ang="0">
                    <a:pos x="204" y="0"/>
                  </a:cxn>
                </a:cxnLst>
                <a:rect l="0" t="0" r="r" b="b"/>
                <a:pathLst>
                  <a:path w="204" h="105">
                    <a:moveTo>
                      <a:pt x="0" y="105"/>
                    </a:moveTo>
                    <a:lnTo>
                      <a:pt x="15" y="80"/>
                    </a:lnTo>
                    <a:lnTo>
                      <a:pt x="29" y="52"/>
                    </a:lnTo>
                    <a:lnTo>
                      <a:pt x="44" y="44"/>
                    </a:lnTo>
                    <a:lnTo>
                      <a:pt x="58" y="36"/>
                    </a:lnTo>
                    <a:lnTo>
                      <a:pt x="73" y="36"/>
                    </a:lnTo>
                    <a:lnTo>
                      <a:pt x="87" y="16"/>
                    </a:lnTo>
                    <a:lnTo>
                      <a:pt x="102" y="13"/>
                    </a:lnTo>
                    <a:lnTo>
                      <a:pt x="116" y="22"/>
                    </a:lnTo>
                    <a:lnTo>
                      <a:pt x="131" y="38"/>
                    </a:lnTo>
                    <a:lnTo>
                      <a:pt x="146" y="30"/>
                    </a:lnTo>
                    <a:lnTo>
                      <a:pt x="160" y="33"/>
                    </a:lnTo>
                    <a:lnTo>
                      <a:pt x="175" y="22"/>
                    </a:lnTo>
                    <a:lnTo>
                      <a:pt x="189" y="13"/>
                    </a:lnTo>
                    <a:lnTo>
                      <a:pt x="204" y="0"/>
                    </a:lnTo>
                  </a:path>
                </a:pathLst>
              </a:custGeom>
              <a:noFill/>
              <a:ln w="9525">
                <a:solidFill>
                  <a:srgbClr val="C0C0C0"/>
                </a:solidFill>
                <a:prstDash val="solid"/>
                <a:round/>
                <a:headEnd/>
                <a:tailEnd/>
              </a:ln>
            </p:spPr>
            <p:txBody>
              <a:bodyPr/>
              <a:lstStyle/>
              <a:p>
                <a:endParaRPr lang="de-DE"/>
              </a:p>
            </p:txBody>
          </p:sp>
          <p:sp>
            <p:nvSpPr>
              <p:cNvPr id="276" name="Freeform 182"/>
              <p:cNvSpPr>
                <a:spLocks/>
              </p:cNvSpPr>
              <p:nvPr/>
            </p:nvSpPr>
            <p:spPr bwMode="auto">
              <a:xfrm>
                <a:off x="4156" y="1789"/>
                <a:ext cx="786" cy="696"/>
              </a:xfrm>
              <a:custGeom>
                <a:avLst/>
                <a:gdLst/>
                <a:ahLst/>
                <a:cxnLst>
                  <a:cxn ang="0">
                    <a:pos x="0" y="116"/>
                  </a:cxn>
                  <a:cxn ang="0">
                    <a:pos x="15" y="64"/>
                  </a:cxn>
                  <a:cxn ang="0">
                    <a:pos x="29" y="22"/>
                  </a:cxn>
                  <a:cxn ang="0">
                    <a:pos x="44" y="105"/>
                  </a:cxn>
                  <a:cxn ang="0">
                    <a:pos x="58" y="83"/>
                  </a:cxn>
                  <a:cxn ang="0">
                    <a:pos x="73" y="25"/>
                  </a:cxn>
                  <a:cxn ang="0">
                    <a:pos x="87" y="11"/>
                  </a:cxn>
                  <a:cxn ang="0">
                    <a:pos x="102" y="0"/>
                  </a:cxn>
                  <a:cxn ang="0">
                    <a:pos x="116" y="8"/>
                  </a:cxn>
                  <a:cxn ang="0">
                    <a:pos x="131" y="69"/>
                  </a:cxn>
                </a:cxnLst>
                <a:rect l="0" t="0" r="r" b="b"/>
                <a:pathLst>
                  <a:path w="131" h="116">
                    <a:moveTo>
                      <a:pt x="0" y="116"/>
                    </a:moveTo>
                    <a:lnTo>
                      <a:pt x="15" y="64"/>
                    </a:lnTo>
                    <a:lnTo>
                      <a:pt x="29" y="22"/>
                    </a:lnTo>
                    <a:lnTo>
                      <a:pt x="44" y="105"/>
                    </a:lnTo>
                    <a:lnTo>
                      <a:pt x="58" y="83"/>
                    </a:lnTo>
                    <a:lnTo>
                      <a:pt x="73" y="25"/>
                    </a:lnTo>
                    <a:lnTo>
                      <a:pt x="87" y="11"/>
                    </a:lnTo>
                    <a:lnTo>
                      <a:pt x="102" y="0"/>
                    </a:lnTo>
                    <a:lnTo>
                      <a:pt x="116" y="8"/>
                    </a:lnTo>
                    <a:lnTo>
                      <a:pt x="131" y="69"/>
                    </a:lnTo>
                  </a:path>
                </a:pathLst>
              </a:custGeom>
              <a:noFill/>
              <a:ln w="9525">
                <a:solidFill>
                  <a:srgbClr val="C0C0C0"/>
                </a:solidFill>
                <a:prstDash val="solid"/>
                <a:round/>
                <a:headEnd/>
                <a:tailEnd/>
              </a:ln>
            </p:spPr>
            <p:txBody>
              <a:bodyPr/>
              <a:lstStyle/>
              <a:p>
                <a:endParaRPr lang="de-DE"/>
              </a:p>
            </p:txBody>
          </p:sp>
          <p:sp>
            <p:nvSpPr>
              <p:cNvPr id="277" name="Freeform 183"/>
              <p:cNvSpPr>
                <a:spLocks/>
              </p:cNvSpPr>
              <p:nvPr/>
            </p:nvSpPr>
            <p:spPr bwMode="auto">
              <a:xfrm>
                <a:off x="3718" y="1321"/>
                <a:ext cx="1836" cy="330"/>
              </a:xfrm>
              <a:custGeom>
                <a:avLst/>
                <a:gdLst/>
                <a:ahLst/>
                <a:cxnLst>
                  <a:cxn ang="0">
                    <a:pos x="0" y="0"/>
                  </a:cxn>
                  <a:cxn ang="0">
                    <a:pos x="15" y="5"/>
                  </a:cxn>
                  <a:cxn ang="0">
                    <a:pos x="29" y="8"/>
                  </a:cxn>
                  <a:cxn ang="0">
                    <a:pos x="44" y="14"/>
                  </a:cxn>
                  <a:cxn ang="0">
                    <a:pos x="59" y="14"/>
                  </a:cxn>
                  <a:cxn ang="0">
                    <a:pos x="73" y="17"/>
                  </a:cxn>
                  <a:cxn ang="0">
                    <a:pos x="88" y="19"/>
                  </a:cxn>
                  <a:cxn ang="0">
                    <a:pos x="102" y="22"/>
                  </a:cxn>
                  <a:cxn ang="0">
                    <a:pos x="117" y="33"/>
                  </a:cxn>
                  <a:cxn ang="0">
                    <a:pos x="131" y="39"/>
                  </a:cxn>
                  <a:cxn ang="0">
                    <a:pos x="146" y="44"/>
                  </a:cxn>
                  <a:cxn ang="0">
                    <a:pos x="160" y="33"/>
                  </a:cxn>
                  <a:cxn ang="0">
                    <a:pos x="175" y="39"/>
                  </a:cxn>
                  <a:cxn ang="0">
                    <a:pos x="189" y="30"/>
                  </a:cxn>
                  <a:cxn ang="0">
                    <a:pos x="204" y="30"/>
                  </a:cxn>
                  <a:cxn ang="0">
                    <a:pos x="218" y="33"/>
                  </a:cxn>
                  <a:cxn ang="0">
                    <a:pos x="233" y="36"/>
                  </a:cxn>
                  <a:cxn ang="0">
                    <a:pos x="248" y="33"/>
                  </a:cxn>
                  <a:cxn ang="0">
                    <a:pos x="262" y="25"/>
                  </a:cxn>
                  <a:cxn ang="0">
                    <a:pos x="277" y="17"/>
                  </a:cxn>
                  <a:cxn ang="0">
                    <a:pos x="291" y="17"/>
                  </a:cxn>
                  <a:cxn ang="0">
                    <a:pos x="306" y="55"/>
                  </a:cxn>
                </a:cxnLst>
                <a:rect l="0" t="0" r="r" b="b"/>
                <a:pathLst>
                  <a:path w="306" h="55">
                    <a:moveTo>
                      <a:pt x="0" y="0"/>
                    </a:moveTo>
                    <a:lnTo>
                      <a:pt x="15" y="5"/>
                    </a:lnTo>
                    <a:lnTo>
                      <a:pt x="29" y="8"/>
                    </a:lnTo>
                    <a:lnTo>
                      <a:pt x="44" y="14"/>
                    </a:lnTo>
                    <a:lnTo>
                      <a:pt x="59" y="14"/>
                    </a:lnTo>
                    <a:lnTo>
                      <a:pt x="73" y="17"/>
                    </a:lnTo>
                    <a:lnTo>
                      <a:pt x="88" y="19"/>
                    </a:lnTo>
                    <a:lnTo>
                      <a:pt x="102" y="22"/>
                    </a:lnTo>
                    <a:lnTo>
                      <a:pt x="117" y="33"/>
                    </a:lnTo>
                    <a:lnTo>
                      <a:pt x="131" y="39"/>
                    </a:lnTo>
                    <a:lnTo>
                      <a:pt x="146" y="44"/>
                    </a:lnTo>
                    <a:lnTo>
                      <a:pt x="160" y="33"/>
                    </a:lnTo>
                    <a:lnTo>
                      <a:pt x="175" y="39"/>
                    </a:lnTo>
                    <a:lnTo>
                      <a:pt x="189" y="30"/>
                    </a:lnTo>
                    <a:lnTo>
                      <a:pt x="204" y="30"/>
                    </a:lnTo>
                    <a:lnTo>
                      <a:pt x="218" y="33"/>
                    </a:lnTo>
                    <a:lnTo>
                      <a:pt x="233" y="36"/>
                    </a:lnTo>
                    <a:lnTo>
                      <a:pt x="248" y="33"/>
                    </a:lnTo>
                    <a:lnTo>
                      <a:pt x="262" y="25"/>
                    </a:lnTo>
                    <a:lnTo>
                      <a:pt x="277" y="17"/>
                    </a:lnTo>
                    <a:lnTo>
                      <a:pt x="291" y="17"/>
                    </a:lnTo>
                    <a:lnTo>
                      <a:pt x="306" y="55"/>
                    </a:lnTo>
                  </a:path>
                </a:pathLst>
              </a:custGeom>
              <a:noFill/>
              <a:ln w="9525">
                <a:solidFill>
                  <a:srgbClr val="C0C0C0"/>
                </a:solidFill>
                <a:prstDash val="solid"/>
                <a:round/>
                <a:headEnd/>
                <a:tailEnd/>
              </a:ln>
            </p:spPr>
            <p:txBody>
              <a:bodyPr/>
              <a:lstStyle/>
              <a:p>
                <a:endParaRPr lang="de-DE"/>
              </a:p>
            </p:txBody>
          </p:sp>
          <p:sp>
            <p:nvSpPr>
              <p:cNvPr id="278" name="Freeform 184"/>
              <p:cNvSpPr>
                <a:spLocks/>
              </p:cNvSpPr>
              <p:nvPr/>
            </p:nvSpPr>
            <p:spPr bwMode="auto">
              <a:xfrm>
                <a:off x="1540" y="1255"/>
                <a:ext cx="2706" cy="564"/>
              </a:xfrm>
              <a:custGeom>
                <a:avLst/>
                <a:gdLst/>
                <a:ahLst/>
                <a:cxnLst>
                  <a:cxn ang="0">
                    <a:pos x="0" y="0"/>
                  </a:cxn>
                  <a:cxn ang="0">
                    <a:pos x="14" y="5"/>
                  </a:cxn>
                  <a:cxn ang="0">
                    <a:pos x="29" y="8"/>
                  </a:cxn>
                  <a:cxn ang="0">
                    <a:pos x="43" y="11"/>
                  </a:cxn>
                  <a:cxn ang="0">
                    <a:pos x="58" y="19"/>
                  </a:cxn>
                  <a:cxn ang="0">
                    <a:pos x="72" y="22"/>
                  </a:cxn>
                  <a:cxn ang="0">
                    <a:pos x="87" y="28"/>
                  </a:cxn>
                  <a:cxn ang="0">
                    <a:pos x="102" y="28"/>
                  </a:cxn>
                  <a:cxn ang="0">
                    <a:pos x="116" y="30"/>
                  </a:cxn>
                  <a:cxn ang="0">
                    <a:pos x="131" y="36"/>
                  </a:cxn>
                  <a:cxn ang="0">
                    <a:pos x="145" y="41"/>
                  </a:cxn>
                  <a:cxn ang="0">
                    <a:pos x="160" y="50"/>
                  </a:cxn>
                  <a:cxn ang="0">
                    <a:pos x="174" y="53"/>
                  </a:cxn>
                  <a:cxn ang="0">
                    <a:pos x="189" y="53"/>
                  </a:cxn>
                  <a:cxn ang="0">
                    <a:pos x="203" y="47"/>
                  </a:cxn>
                  <a:cxn ang="0">
                    <a:pos x="218" y="55"/>
                  </a:cxn>
                  <a:cxn ang="0">
                    <a:pos x="232" y="50"/>
                  </a:cxn>
                  <a:cxn ang="0">
                    <a:pos x="247" y="55"/>
                  </a:cxn>
                  <a:cxn ang="0">
                    <a:pos x="262" y="53"/>
                  </a:cxn>
                  <a:cxn ang="0">
                    <a:pos x="276" y="55"/>
                  </a:cxn>
                  <a:cxn ang="0">
                    <a:pos x="291" y="55"/>
                  </a:cxn>
                  <a:cxn ang="0">
                    <a:pos x="305" y="61"/>
                  </a:cxn>
                  <a:cxn ang="0">
                    <a:pos x="320" y="64"/>
                  </a:cxn>
                  <a:cxn ang="0">
                    <a:pos x="334" y="83"/>
                  </a:cxn>
                  <a:cxn ang="0">
                    <a:pos x="349" y="78"/>
                  </a:cxn>
                  <a:cxn ang="0">
                    <a:pos x="363" y="89"/>
                  </a:cxn>
                  <a:cxn ang="0">
                    <a:pos x="378" y="91"/>
                  </a:cxn>
                  <a:cxn ang="0">
                    <a:pos x="392" y="91"/>
                  </a:cxn>
                  <a:cxn ang="0">
                    <a:pos x="407" y="91"/>
                  </a:cxn>
                  <a:cxn ang="0">
                    <a:pos x="422" y="89"/>
                  </a:cxn>
                  <a:cxn ang="0">
                    <a:pos x="436" y="89"/>
                  </a:cxn>
                  <a:cxn ang="0">
                    <a:pos x="451" y="94"/>
                  </a:cxn>
                </a:cxnLst>
                <a:rect l="0" t="0" r="r" b="b"/>
                <a:pathLst>
                  <a:path w="451" h="94">
                    <a:moveTo>
                      <a:pt x="0" y="0"/>
                    </a:moveTo>
                    <a:lnTo>
                      <a:pt x="14" y="5"/>
                    </a:lnTo>
                    <a:lnTo>
                      <a:pt x="29" y="8"/>
                    </a:lnTo>
                    <a:lnTo>
                      <a:pt x="43" y="11"/>
                    </a:lnTo>
                    <a:lnTo>
                      <a:pt x="58" y="19"/>
                    </a:lnTo>
                    <a:lnTo>
                      <a:pt x="72" y="22"/>
                    </a:lnTo>
                    <a:lnTo>
                      <a:pt x="87" y="28"/>
                    </a:lnTo>
                    <a:lnTo>
                      <a:pt x="102" y="28"/>
                    </a:lnTo>
                    <a:lnTo>
                      <a:pt x="116" y="30"/>
                    </a:lnTo>
                    <a:lnTo>
                      <a:pt x="131" y="36"/>
                    </a:lnTo>
                    <a:lnTo>
                      <a:pt x="145" y="41"/>
                    </a:lnTo>
                    <a:lnTo>
                      <a:pt x="160" y="50"/>
                    </a:lnTo>
                    <a:lnTo>
                      <a:pt x="174" y="53"/>
                    </a:lnTo>
                    <a:lnTo>
                      <a:pt x="189" y="53"/>
                    </a:lnTo>
                    <a:lnTo>
                      <a:pt x="203" y="47"/>
                    </a:lnTo>
                    <a:lnTo>
                      <a:pt x="218" y="55"/>
                    </a:lnTo>
                    <a:lnTo>
                      <a:pt x="232" y="50"/>
                    </a:lnTo>
                    <a:lnTo>
                      <a:pt x="247" y="55"/>
                    </a:lnTo>
                    <a:lnTo>
                      <a:pt x="262" y="53"/>
                    </a:lnTo>
                    <a:lnTo>
                      <a:pt x="276" y="55"/>
                    </a:lnTo>
                    <a:lnTo>
                      <a:pt x="291" y="55"/>
                    </a:lnTo>
                    <a:lnTo>
                      <a:pt x="305" y="61"/>
                    </a:lnTo>
                    <a:lnTo>
                      <a:pt x="320" y="64"/>
                    </a:lnTo>
                    <a:lnTo>
                      <a:pt x="334" y="83"/>
                    </a:lnTo>
                    <a:lnTo>
                      <a:pt x="349" y="78"/>
                    </a:lnTo>
                    <a:lnTo>
                      <a:pt x="363" y="89"/>
                    </a:lnTo>
                    <a:lnTo>
                      <a:pt x="378" y="91"/>
                    </a:lnTo>
                    <a:lnTo>
                      <a:pt x="392" y="91"/>
                    </a:lnTo>
                    <a:lnTo>
                      <a:pt x="407" y="91"/>
                    </a:lnTo>
                    <a:lnTo>
                      <a:pt x="422" y="89"/>
                    </a:lnTo>
                    <a:lnTo>
                      <a:pt x="436" y="89"/>
                    </a:lnTo>
                    <a:lnTo>
                      <a:pt x="451" y="94"/>
                    </a:lnTo>
                  </a:path>
                </a:pathLst>
              </a:custGeom>
              <a:noFill/>
              <a:ln w="9525">
                <a:solidFill>
                  <a:srgbClr val="C0C0C0"/>
                </a:solidFill>
                <a:prstDash val="solid"/>
                <a:round/>
                <a:headEnd/>
                <a:tailEnd/>
              </a:ln>
            </p:spPr>
            <p:txBody>
              <a:bodyPr/>
              <a:lstStyle/>
              <a:p>
                <a:endParaRPr lang="de-DE"/>
              </a:p>
            </p:txBody>
          </p:sp>
          <p:sp>
            <p:nvSpPr>
              <p:cNvPr id="279" name="Freeform 185"/>
              <p:cNvSpPr>
                <a:spLocks/>
              </p:cNvSpPr>
              <p:nvPr/>
            </p:nvSpPr>
            <p:spPr bwMode="auto">
              <a:xfrm>
                <a:off x="2410" y="1405"/>
                <a:ext cx="3054" cy="366"/>
              </a:xfrm>
              <a:custGeom>
                <a:avLst/>
                <a:gdLst/>
                <a:ahLst/>
                <a:cxnLst>
                  <a:cxn ang="0">
                    <a:pos x="0" y="0"/>
                  </a:cxn>
                  <a:cxn ang="0">
                    <a:pos x="15" y="0"/>
                  </a:cxn>
                  <a:cxn ang="0">
                    <a:pos x="29" y="3"/>
                  </a:cxn>
                  <a:cxn ang="0">
                    <a:pos x="44" y="3"/>
                  </a:cxn>
                  <a:cxn ang="0">
                    <a:pos x="58" y="5"/>
                  </a:cxn>
                  <a:cxn ang="0">
                    <a:pos x="73" y="5"/>
                  </a:cxn>
                  <a:cxn ang="0">
                    <a:pos x="87" y="8"/>
                  </a:cxn>
                  <a:cxn ang="0">
                    <a:pos x="102" y="5"/>
                  </a:cxn>
                  <a:cxn ang="0">
                    <a:pos x="117" y="11"/>
                  </a:cxn>
                  <a:cxn ang="0">
                    <a:pos x="131" y="19"/>
                  </a:cxn>
                  <a:cxn ang="0">
                    <a:pos x="146" y="28"/>
                  </a:cxn>
                  <a:cxn ang="0">
                    <a:pos x="160" y="33"/>
                  </a:cxn>
                  <a:cxn ang="0">
                    <a:pos x="175" y="33"/>
                  </a:cxn>
                  <a:cxn ang="0">
                    <a:pos x="189" y="53"/>
                  </a:cxn>
                  <a:cxn ang="0">
                    <a:pos x="204" y="55"/>
                  </a:cxn>
                  <a:cxn ang="0">
                    <a:pos x="218" y="55"/>
                  </a:cxn>
                  <a:cxn ang="0">
                    <a:pos x="233" y="61"/>
                  </a:cxn>
                  <a:cxn ang="0">
                    <a:pos x="247" y="61"/>
                  </a:cxn>
                  <a:cxn ang="0">
                    <a:pos x="262" y="53"/>
                  </a:cxn>
                  <a:cxn ang="0">
                    <a:pos x="277" y="33"/>
                  </a:cxn>
                  <a:cxn ang="0">
                    <a:pos x="291" y="33"/>
                  </a:cxn>
                  <a:cxn ang="0">
                    <a:pos x="306" y="25"/>
                  </a:cxn>
                  <a:cxn ang="0">
                    <a:pos x="320" y="22"/>
                  </a:cxn>
                  <a:cxn ang="0">
                    <a:pos x="335" y="28"/>
                  </a:cxn>
                  <a:cxn ang="0">
                    <a:pos x="349" y="33"/>
                  </a:cxn>
                  <a:cxn ang="0">
                    <a:pos x="364" y="36"/>
                  </a:cxn>
                  <a:cxn ang="0">
                    <a:pos x="378" y="36"/>
                  </a:cxn>
                  <a:cxn ang="0">
                    <a:pos x="393" y="39"/>
                  </a:cxn>
                  <a:cxn ang="0">
                    <a:pos x="407" y="14"/>
                  </a:cxn>
                  <a:cxn ang="0">
                    <a:pos x="422" y="5"/>
                  </a:cxn>
                  <a:cxn ang="0">
                    <a:pos x="436" y="5"/>
                  </a:cxn>
                  <a:cxn ang="0">
                    <a:pos x="451" y="8"/>
                  </a:cxn>
                  <a:cxn ang="0">
                    <a:pos x="466" y="22"/>
                  </a:cxn>
                  <a:cxn ang="0">
                    <a:pos x="480" y="16"/>
                  </a:cxn>
                  <a:cxn ang="0">
                    <a:pos x="495" y="8"/>
                  </a:cxn>
                  <a:cxn ang="0">
                    <a:pos x="509" y="11"/>
                  </a:cxn>
                </a:cxnLst>
                <a:rect l="0" t="0" r="r" b="b"/>
                <a:pathLst>
                  <a:path w="509" h="61">
                    <a:moveTo>
                      <a:pt x="0" y="0"/>
                    </a:moveTo>
                    <a:lnTo>
                      <a:pt x="15" y="0"/>
                    </a:lnTo>
                    <a:lnTo>
                      <a:pt x="29" y="3"/>
                    </a:lnTo>
                    <a:lnTo>
                      <a:pt x="44" y="3"/>
                    </a:lnTo>
                    <a:lnTo>
                      <a:pt x="58" y="5"/>
                    </a:lnTo>
                    <a:lnTo>
                      <a:pt x="73" y="5"/>
                    </a:lnTo>
                    <a:lnTo>
                      <a:pt x="87" y="8"/>
                    </a:lnTo>
                    <a:lnTo>
                      <a:pt x="102" y="5"/>
                    </a:lnTo>
                    <a:lnTo>
                      <a:pt x="117" y="11"/>
                    </a:lnTo>
                    <a:lnTo>
                      <a:pt x="131" y="19"/>
                    </a:lnTo>
                    <a:lnTo>
                      <a:pt x="146" y="28"/>
                    </a:lnTo>
                    <a:lnTo>
                      <a:pt x="160" y="33"/>
                    </a:lnTo>
                    <a:lnTo>
                      <a:pt x="175" y="33"/>
                    </a:lnTo>
                    <a:lnTo>
                      <a:pt x="189" y="53"/>
                    </a:lnTo>
                    <a:lnTo>
                      <a:pt x="204" y="55"/>
                    </a:lnTo>
                    <a:lnTo>
                      <a:pt x="218" y="55"/>
                    </a:lnTo>
                    <a:lnTo>
                      <a:pt x="233" y="61"/>
                    </a:lnTo>
                    <a:lnTo>
                      <a:pt x="247" y="61"/>
                    </a:lnTo>
                    <a:lnTo>
                      <a:pt x="262" y="53"/>
                    </a:lnTo>
                    <a:lnTo>
                      <a:pt x="277" y="33"/>
                    </a:lnTo>
                    <a:lnTo>
                      <a:pt x="291" y="33"/>
                    </a:lnTo>
                    <a:lnTo>
                      <a:pt x="306" y="25"/>
                    </a:lnTo>
                    <a:lnTo>
                      <a:pt x="320" y="22"/>
                    </a:lnTo>
                    <a:lnTo>
                      <a:pt x="335" y="28"/>
                    </a:lnTo>
                    <a:lnTo>
                      <a:pt x="349" y="33"/>
                    </a:lnTo>
                    <a:lnTo>
                      <a:pt x="364" y="36"/>
                    </a:lnTo>
                    <a:lnTo>
                      <a:pt x="378" y="36"/>
                    </a:lnTo>
                    <a:lnTo>
                      <a:pt x="393" y="39"/>
                    </a:lnTo>
                    <a:lnTo>
                      <a:pt x="407" y="14"/>
                    </a:lnTo>
                    <a:lnTo>
                      <a:pt x="422" y="5"/>
                    </a:lnTo>
                    <a:lnTo>
                      <a:pt x="436" y="5"/>
                    </a:lnTo>
                    <a:lnTo>
                      <a:pt x="451" y="8"/>
                    </a:lnTo>
                    <a:lnTo>
                      <a:pt x="466" y="22"/>
                    </a:lnTo>
                    <a:lnTo>
                      <a:pt x="480" y="16"/>
                    </a:lnTo>
                    <a:lnTo>
                      <a:pt x="495" y="8"/>
                    </a:lnTo>
                    <a:lnTo>
                      <a:pt x="509" y="11"/>
                    </a:lnTo>
                  </a:path>
                </a:pathLst>
              </a:custGeom>
              <a:noFill/>
              <a:ln w="9525">
                <a:solidFill>
                  <a:srgbClr val="C0C0C0"/>
                </a:solidFill>
                <a:prstDash val="solid"/>
                <a:round/>
                <a:headEnd/>
                <a:tailEnd/>
              </a:ln>
            </p:spPr>
            <p:txBody>
              <a:bodyPr/>
              <a:lstStyle/>
              <a:p>
                <a:endParaRPr lang="de-DE"/>
              </a:p>
            </p:txBody>
          </p:sp>
          <p:sp>
            <p:nvSpPr>
              <p:cNvPr id="280" name="Freeform 186"/>
              <p:cNvSpPr>
                <a:spLocks/>
              </p:cNvSpPr>
              <p:nvPr/>
            </p:nvSpPr>
            <p:spPr bwMode="auto">
              <a:xfrm>
                <a:off x="4594" y="2203"/>
                <a:ext cx="960" cy="768"/>
              </a:xfrm>
              <a:custGeom>
                <a:avLst/>
                <a:gdLst/>
                <a:ahLst/>
                <a:cxnLst>
                  <a:cxn ang="0">
                    <a:pos x="0" y="128"/>
                  </a:cxn>
                  <a:cxn ang="0">
                    <a:pos x="14" y="120"/>
                  </a:cxn>
                  <a:cxn ang="0">
                    <a:pos x="29" y="109"/>
                  </a:cxn>
                  <a:cxn ang="0">
                    <a:pos x="43" y="75"/>
                  </a:cxn>
                  <a:cxn ang="0">
                    <a:pos x="58" y="39"/>
                  </a:cxn>
                  <a:cxn ang="0">
                    <a:pos x="72" y="39"/>
                  </a:cxn>
                  <a:cxn ang="0">
                    <a:pos x="87" y="56"/>
                  </a:cxn>
                  <a:cxn ang="0">
                    <a:pos x="102" y="50"/>
                  </a:cxn>
                  <a:cxn ang="0">
                    <a:pos x="116" y="39"/>
                  </a:cxn>
                  <a:cxn ang="0">
                    <a:pos x="131" y="25"/>
                  </a:cxn>
                  <a:cxn ang="0">
                    <a:pos x="145" y="14"/>
                  </a:cxn>
                  <a:cxn ang="0">
                    <a:pos x="160" y="0"/>
                  </a:cxn>
                </a:cxnLst>
                <a:rect l="0" t="0" r="r" b="b"/>
                <a:pathLst>
                  <a:path w="160" h="128">
                    <a:moveTo>
                      <a:pt x="0" y="128"/>
                    </a:moveTo>
                    <a:lnTo>
                      <a:pt x="14" y="120"/>
                    </a:lnTo>
                    <a:lnTo>
                      <a:pt x="29" y="109"/>
                    </a:lnTo>
                    <a:lnTo>
                      <a:pt x="43" y="75"/>
                    </a:lnTo>
                    <a:lnTo>
                      <a:pt x="58" y="39"/>
                    </a:lnTo>
                    <a:lnTo>
                      <a:pt x="72" y="39"/>
                    </a:lnTo>
                    <a:lnTo>
                      <a:pt x="87" y="56"/>
                    </a:lnTo>
                    <a:lnTo>
                      <a:pt x="102" y="50"/>
                    </a:lnTo>
                    <a:lnTo>
                      <a:pt x="116" y="39"/>
                    </a:lnTo>
                    <a:lnTo>
                      <a:pt x="131" y="25"/>
                    </a:lnTo>
                    <a:lnTo>
                      <a:pt x="145" y="14"/>
                    </a:lnTo>
                    <a:lnTo>
                      <a:pt x="160" y="0"/>
                    </a:lnTo>
                  </a:path>
                </a:pathLst>
              </a:custGeom>
              <a:noFill/>
              <a:ln w="9525">
                <a:solidFill>
                  <a:srgbClr val="C0C0C0"/>
                </a:solidFill>
                <a:prstDash val="solid"/>
                <a:round/>
                <a:headEnd/>
                <a:tailEnd/>
              </a:ln>
            </p:spPr>
            <p:txBody>
              <a:bodyPr/>
              <a:lstStyle/>
              <a:p>
                <a:endParaRPr lang="de-DE"/>
              </a:p>
            </p:txBody>
          </p:sp>
          <p:sp>
            <p:nvSpPr>
              <p:cNvPr id="281" name="Freeform 187"/>
              <p:cNvSpPr>
                <a:spLocks/>
              </p:cNvSpPr>
              <p:nvPr/>
            </p:nvSpPr>
            <p:spPr bwMode="auto">
              <a:xfrm>
                <a:off x="4072" y="2287"/>
                <a:ext cx="1482" cy="702"/>
              </a:xfrm>
              <a:custGeom>
                <a:avLst/>
                <a:gdLst/>
                <a:ahLst/>
                <a:cxnLst>
                  <a:cxn ang="0">
                    <a:pos x="0" y="53"/>
                  </a:cxn>
                  <a:cxn ang="0">
                    <a:pos x="14" y="47"/>
                  </a:cxn>
                  <a:cxn ang="0">
                    <a:pos x="29" y="56"/>
                  </a:cxn>
                  <a:cxn ang="0">
                    <a:pos x="43" y="70"/>
                  </a:cxn>
                  <a:cxn ang="0">
                    <a:pos x="58" y="97"/>
                  </a:cxn>
                  <a:cxn ang="0">
                    <a:pos x="72" y="108"/>
                  </a:cxn>
                  <a:cxn ang="0">
                    <a:pos x="87" y="117"/>
                  </a:cxn>
                  <a:cxn ang="0">
                    <a:pos x="101" y="111"/>
                  </a:cxn>
                  <a:cxn ang="0">
                    <a:pos x="116" y="100"/>
                  </a:cxn>
                  <a:cxn ang="0">
                    <a:pos x="130" y="67"/>
                  </a:cxn>
                  <a:cxn ang="0">
                    <a:pos x="145" y="45"/>
                  </a:cxn>
                  <a:cxn ang="0">
                    <a:pos x="159" y="39"/>
                  </a:cxn>
                  <a:cxn ang="0">
                    <a:pos x="174" y="50"/>
                  </a:cxn>
                  <a:cxn ang="0">
                    <a:pos x="189" y="50"/>
                  </a:cxn>
                  <a:cxn ang="0">
                    <a:pos x="203" y="47"/>
                  </a:cxn>
                  <a:cxn ang="0">
                    <a:pos x="218" y="25"/>
                  </a:cxn>
                  <a:cxn ang="0">
                    <a:pos x="232" y="11"/>
                  </a:cxn>
                  <a:cxn ang="0">
                    <a:pos x="247" y="0"/>
                  </a:cxn>
                </a:cxnLst>
                <a:rect l="0" t="0" r="r" b="b"/>
                <a:pathLst>
                  <a:path w="247" h="117">
                    <a:moveTo>
                      <a:pt x="0" y="53"/>
                    </a:moveTo>
                    <a:lnTo>
                      <a:pt x="14" y="47"/>
                    </a:lnTo>
                    <a:lnTo>
                      <a:pt x="29" y="56"/>
                    </a:lnTo>
                    <a:lnTo>
                      <a:pt x="43" y="70"/>
                    </a:lnTo>
                    <a:lnTo>
                      <a:pt x="58" y="97"/>
                    </a:lnTo>
                    <a:lnTo>
                      <a:pt x="72" y="108"/>
                    </a:lnTo>
                    <a:lnTo>
                      <a:pt x="87" y="117"/>
                    </a:lnTo>
                    <a:lnTo>
                      <a:pt x="101" y="111"/>
                    </a:lnTo>
                    <a:lnTo>
                      <a:pt x="116" y="100"/>
                    </a:lnTo>
                    <a:lnTo>
                      <a:pt x="130" y="67"/>
                    </a:lnTo>
                    <a:lnTo>
                      <a:pt x="145" y="45"/>
                    </a:lnTo>
                    <a:lnTo>
                      <a:pt x="159" y="39"/>
                    </a:lnTo>
                    <a:lnTo>
                      <a:pt x="174" y="50"/>
                    </a:lnTo>
                    <a:lnTo>
                      <a:pt x="189" y="50"/>
                    </a:lnTo>
                    <a:lnTo>
                      <a:pt x="203" y="47"/>
                    </a:lnTo>
                    <a:lnTo>
                      <a:pt x="218" y="25"/>
                    </a:lnTo>
                    <a:lnTo>
                      <a:pt x="232" y="11"/>
                    </a:lnTo>
                    <a:lnTo>
                      <a:pt x="247" y="0"/>
                    </a:lnTo>
                  </a:path>
                </a:pathLst>
              </a:custGeom>
              <a:noFill/>
              <a:ln w="9525">
                <a:solidFill>
                  <a:srgbClr val="C0C0C0"/>
                </a:solidFill>
                <a:prstDash val="solid"/>
                <a:round/>
                <a:headEnd/>
                <a:tailEnd/>
              </a:ln>
            </p:spPr>
            <p:txBody>
              <a:bodyPr/>
              <a:lstStyle/>
              <a:p>
                <a:endParaRPr lang="de-DE"/>
              </a:p>
            </p:txBody>
          </p:sp>
          <p:sp>
            <p:nvSpPr>
              <p:cNvPr id="282" name="Freeform 188"/>
              <p:cNvSpPr>
                <a:spLocks/>
              </p:cNvSpPr>
              <p:nvPr/>
            </p:nvSpPr>
            <p:spPr bwMode="auto">
              <a:xfrm>
                <a:off x="4156" y="2257"/>
                <a:ext cx="264" cy="48"/>
              </a:xfrm>
              <a:custGeom>
                <a:avLst/>
                <a:gdLst/>
                <a:ahLst/>
                <a:cxnLst>
                  <a:cxn ang="0">
                    <a:pos x="0" y="8"/>
                  </a:cxn>
                  <a:cxn ang="0">
                    <a:pos x="15" y="0"/>
                  </a:cxn>
                  <a:cxn ang="0">
                    <a:pos x="29" y="0"/>
                  </a:cxn>
                  <a:cxn ang="0">
                    <a:pos x="44" y="2"/>
                  </a:cxn>
                </a:cxnLst>
                <a:rect l="0" t="0" r="r" b="b"/>
                <a:pathLst>
                  <a:path w="44" h="8">
                    <a:moveTo>
                      <a:pt x="0" y="8"/>
                    </a:moveTo>
                    <a:lnTo>
                      <a:pt x="15" y="0"/>
                    </a:lnTo>
                    <a:lnTo>
                      <a:pt x="29" y="0"/>
                    </a:lnTo>
                    <a:lnTo>
                      <a:pt x="44" y="2"/>
                    </a:lnTo>
                  </a:path>
                </a:pathLst>
              </a:custGeom>
              <a:noFill/>
              <a:ln w="9525">
                <a:solidFill>
                  <a:srgbClr val="C0C0C0"/>
                </a:solidFill>
                <a:prstDash val="solid"/>
                <a:round/>
                <a:headEnd/>
                <a:tailEnd/>
              </a:ln>
            </p:spPr>
            <p:txBody>
              <a:bodyPr/>
              <a:lstStyle/>
              <a:p>
                <a:endParaRPr lang="de-DE"/>
              </a:p>
            </p:txBody>
          </p:sp>
          <p:sp>
            <p:nvSpPr>
              <p:cNvPr id="283" name="Freeform 189"/>
              <p:cNvSpPr>
                <a:spLocks/>
              </p:cNvSpPr>
              <p:nvPr/>
            </p:nvSpPr>
            <p:spPr bwMode="auto">
              <a:xfrm>
                <a:off x="3022" y="1723"/>
                <a:ext cx="1398" cy="750"/>
              </a:xfrm>
              <a:custGeom>
                <a:avLst/>
                <a:gdLst/>
                <a:ahLst/>
                <a:cxnLst>
                  <a:cxn ang="0">
                    <a:pos x="0" y="0"/>
                  </a:cxn>
                  <a:cxn ang="0">
                    <a:pos x="15" y="0"/>
                  </a:cxn>
                  <a:cxn ang="0">
                    <a:pos x="29" y="2"/>
                  </a:cxn>
                  <a:cxn ang="0">
                    <a:pos x="44" y="8"/>
                  </a:cxn>
                  <a:cxn ang="0">
                    <a:pos x="58" y="13"/>
                  </a:cxn>
                  <a:cxn ang="0">
                    <a:pos x="73" y="13"/>
                  </a:cxn>
                  <a:cxn ang="0">
                    <a:pos x="87" y="36"/>
                  </a:cxn>
                  <a:cxn ang="0">
                    <a:pos x="102" y="33"/>
                  </a:cxn>
                  <a:cxn ang="0">
                    <a:pos x="116" y="38"/>
                  </a:cxn>
                  <a:cxn ang="0">
                    <a:pos x="131" y="47"/>
                  </a:cxn>
                  <a:cxn ang="0">
                    <a:pos x="145" y="63"/>
                  </a:cxn>
                  <a:cxn ang="0">
                    <a:pos x="160" y="55"/>
                  </a:cxn>
                  <a:cxn ang="0">
                    <a:pos x="175" y="50"/>
                  </a:cxn>
                  <a:cxn ang="0">
                    <a:pos x="189" y="63"/>
                  </a:cxn>
                  <a:cxn ang="0">
                    <a:pos x="204" y="77"/>
                  </a:cxn>
                  <a:cxn ang="0">
                    <a:pos x="218" y="97"/>
                  </a:cxn>
                  <a:cxn ang="0">
                    <a:pos x="233" y="125"/>
                  </a:cxn>
                </a:cxnLst>
                <a:rect l="0" t="0" r="r" b="b"/>
                <a:pathLst>
                  <a:path w="233" h="125">
                    <a:moveTo>
                      <a:pt x="0" y="0"/>
                    </a:moveTo>
                    <a:lnTo>
                      <a:pt x="15" y="0"/>
                    </a:lnTo>
                    <a:lnTo>
                      <a:pt x="29" y="2"/>
                    </a:lnTo>
                    <a:lnTo>
                      <a:pt x="44" y="8"/>
                    </a:lnTo>
                    <a:lnTo>
                      <a:pt x="58" y="13"/>
                    </a:lnTo>
                    <a:lnTo>
                      <a:pt x="73" y="13"/>
                    </a:lnTo>
                    <a:lnTo>
                      <a:pt x="87" y="36"/>
                    </a:lnTo>
                    <a:lnTo>
                      <a:pt x="102" y="33"/>
                    </a:lnTo>
                    <a:lnTo>
                      <a:pt x="116" y="38"/>
                    </a:lnTo>
                    <a:lnTo>
                      <a:pt x="131" y="47"/>
                    </a:lnTo>
                    <a:lnTo>
                      <a:pt x="145" y="63"/>
                    </a:lnTo>
                    <a:lnTo>
                      <a:pt x="160" y="55"/>
                    </a:lnTo>
                    <a:lnTo>
                      <a:pt x="175" y="50"/>
                    </a:lnTo>
                    <a:lnTo>
                      <a:pt x="189" y="63"/>
                    </a:lnTo>
                    <a:lnTo>
                      <a:pt x="204" y="77"/>
                    </a:lnTo>
                    <a:lnTo>
                      <a:pt x="218" y="97"/>
                    </a:lnTo>
                    <a:lnTo>
                      <a:pt x="233" y="125"/>
                    </a:lnTo>
                  </a:path>
                </a:pathLst>
              </a:custGeom>
              <a:noFill/>
              <a:ln w="9525">
                <a:solidFill>
                  <a:srgbClr val="C0C0C0"/>
                </a:solidFill>
                <a:prstDash val="solid"/>
                <a:round/>
                <a:headEnd/>
                <a:tailEnd/>
              </a:ln>
            </p:spPr>
            <p:txBody>
              <a:bodyPr/>
              <a:lstStyle/>
              <a:p>
                <a:endParaRPr lang="de-DE"/>
              </a:p>
            </p:txBody>
          </p:sp>
          <p:sp>
            <p:nvSpPr>
              <p:cNvPr id="284" name="Freeform 190"/>
              <p:cNvSpPr>
                <a:spLocks/>
              </p:cNvSpPr>
              <p:nvPr/>
            </p:nvSpPr>
            <p:spPr bwMode="auto">
              <a:xfrm>
                <a:off x="3892" y="1237"/>
                <a:ext cx="1662" cy="414"/>
              </a:xfrm>
              <a:custGeom>
                <a:avLst/>
                <a:gdLst/>
                <a:ahLst/>
                <a:cxnLst>
                  <a:cxn ang="0">
                    <a:pos x="0" y="6"/>
                  </a:cxn>
                  <a:cxn ang="0">
                    <a:pos x="15" y="6"/>
                  </a:cxn>
                  <a:cxn ang="0">
                    <a:pos x="30" y="0"/>
                  </a:cxn>
                  <a:cxn ang="0">
                    <a:pos x="44" y="0"/>
                  </a:cxn>
                  <a:cxn ang="0">
                    <a:pos x="59" y="0"/>
                  </a:cxn>
                  <a:cxn ang="0">
                    <a:pos x="73" y="6"/>
                  </a:cxn>
                  <a:cxn ang="0">
                    <a:pos x="88" y="8"/>
                  </a:cxn>
                  <a:cxn ang="0">
                    <a:pos x="102" y="6"/>
                  </a:cxn>
                  <a:cxn ang="0">
                    <a:pos x="117" y="25"/>
                  </a:cxn>
                  <a:cxn ang="0">
                    <a:pos x="131" y="25"/>
                  </a:cxn>
                  <a:cxn ang="0">
                    <a:pos x="146" y="28"/>
                  </a:cxn>
                  <a:cxn ang="0">
                    <a:pos x="160" y="28"/>
                  </a:cxn>
                  <a:cxn ang="0">
                    <a:pos x="175" y="25"/>
                  </a:cxn>
                  <a:cxn ang="0">
                    <a:pos x="189" y="28"/>
                  </a:cxn>
                  <a:cxn ang="0">
                    <a:pos x="204" y="33"/>
                  </a:cxn>
                  <a:cxn ang="0">
                    <a:pos x="219" y="42"/>
                  </a:cxn>
                  <a:cxn ang="0">
                    <a:pos x="233" y="42"/>
                  </a:cxn>
                  <a:cxn ang="0">
                    <a:pos x="248" y="33"/>
                  </a:cxn>
                  <a:cxn ang="0">
                    <a:pos x="262" y="69"/>
                  </a:cxn>
                  <a:cxn ang="0">
                    <a:pos x="277" y="28"/>
                  </a:cxn>
                </a:cxnLst>
                <a:rect l="0" t="0" r="r" b="b"/>
                <a:pathLst>
                  <a:path w="277" h="69">
                    <a:moveTo>
                      <a:pt x="0" y="6"/>
                    </a:moveTo>
                    <a:lnTo>
                      <a:pt x="15" y="6"/>
                    </a:lnTo>
                    <a:lnTo>
                      <a:pt x="30" y="0"/>
                    </a:lnTo>
                    <a:lnTo>
                      <a:pt x="44" y="0"/>
                    </a:lnTo>
                    <a:lnTo>
                      <a:pt x="59" y="0"/>
                    </a:lnTo>
                    <a:lnTo>
                      <a:pt x="73" y="6"/>
                    </a:lnTo>
                    <a:lnTo>
                      <a:pt x="88" y="8"/>
                    </a:lnTo>
                    <a:lnTo>
                      <a:pt x="102" y="6"/>
                    </a:lnTo>
                    <a:lnTo>
                      <a:pt x="117" y="25"/>
                    </a:lnTo>
                    <a:lnTo>
                      <a:pt x="131" y="25"/>
                    </a:lnTo>
                    <a:lnTo>
                      <a:pt x="146" y="28"/>
                    </a:lnTo>
                    <a:lnTo>
                      <a:pt x="160" y="28"/>
                    </a:lnTo>
                    <a:lnTo>
                      <a:pt x="175" y="25"/>
                    </a:lnTo>
                    <a:lnTo>
                      <a:pt x="189" y="28"/>
                    </a:lnTo>
                    <a:lnTo>
                      <a:pt x="204" y="33"/>
                    </a:lnTo>
                    <a:lnTo>
                      <a:pt x="219" y="42"/>
                    </a:lnTo>
                    <a:lnTo>
                      <a:pt x="233" y="42"/>
                    </a:lnTo>
                    <a:lnTo>
                      <a:pt x="248" y="33"/>
                    </a:lnTo>
                    <a:lnTo>
                      <a:pt x="262" y="69"/>
                    </a:lnTo>
                    <a:lnTo>
                      <a:pt x="277" y="28"/>
                    </a:lnTo>
                  </a:path>
                </a:pathLst>
              </a:custGeom>
              <a:noFill/>
              <a:ln w="9525">
                <a:solidFill>
                  <a:srgbClr val="C0C0C0"/>
                </a:solidFill>
                <a:prstDash val="solid"/>
                <a:round/>
                <a:headEnd/>
                <a:tailEnd/>
              </a:ln>
            </p:spPr>
            <p:txBody>
              <a:bodyPr/>
              <a:lstStyle/>
              <a:p>
                <a:endParaRPr lang="de-DE"/>
              </a:p>
            </p:txBody>
          </p:sp>
          <p:sp>
            <p:nvSpPr>
              <p:cNvPr id="285" name="Freeform 191"/>
              <p:cNvSpPr>
                <a:spLocks/>
              </p:cNvSpPr>
              <p:nvPr/>
            </p:nvSpPr>
            <p:spPr bwMode="auto">
              <a:xfrm>
                <a:off x="2236" y="1123"/>
                <a:ext cx="2442" cy="1080"/>
              </a:xfrm>
              <a:custGeom>
                <a:avLst/>
                <a:gdLst/>
                <a:ahLst/>
                <a:cxnLst>
                  <a:cxn ang="0">
                    <a:pos x="0" y="27"/>
                  </a:cxn>
                  <a:cxn ang="0">
                    <a:pos x="15" y="8"/>
                  </a:cxn>
                  <a:cxn ang="0">
                    <a:pos x="29" y="8"/>
                  </a:cxn>
                  <a:cxn ang="0">
                    <a:pos x="44" y="8"/>
                  </a:cxn>
                  <a:cxn ang="0">
                    <a:pos x="58" y="0"/>
                  </a:cxn>
                  <a:cxn ang="0">
                    <a:pos x="73" y="0"/>
                  </a:cxn>
                  <a:cxn ang="0">
                    <a:pos x="87" y="0"/>
                  </a:cxn>
                  <a:cxn ang="0">
                    <a:pos x="102" y="0"/>
                  </a:cxn>
                  <a:cxn ang="0">
                    <a:pos x="116" y="0"/>
                  </a:cxn>
                  <a:cxn ang="0">
                    <a:pos x="131" y="0"/>
                  </a:cxn>
                  <a:cxn ang="0">
                    <a:pos x="146" y="0"/>
                  </a:cxn>
                  <a:cxn ang="0">
                    <a:pos x="160" y="0"/>
                  </a:cxn>
                  <a:cxn ang="0">
                    <a:pos x="175" y="0"/>
                  </a:cxn>
                  <a:cxn ang="0">
                    <a:pos x="189" y="0"/>
                  </a:cxn>
                  <a:cxn ang="0">
                    <a:pos x="204" y="0"/>
                  </a:cxn>
                  <a:cxn ang="0">
                    <a:pos x="218" y="19"/>
                  </a:cxn>
                  <a:cxn ang="0">
                    <a:pos x="233" y="27"/>
                  </a:cxn>
                  <a:cxn ang="0">
                    <a:pos x="247" y="41"/>
                  </a:cxn>
                  <a:cxn ang="0">
                    <a:pos x="262" y="72"/>
                  </a:cxn>
                  <a:cxn ang="0">
                    <a:pos x="276" y="63"/>
                  </a:cxn>
                  <a:cxn ang="0">
                    <a:pos x="291" y="75"/>
                  </a:cxn>
                  <a:cxn ang="0">
                    <a:pos x="306" y="180"/>
                  </a:cxn>
                  <a:cxn ang="0">
                    <a:pos x="320" y="141"/>
                  </a:cxn>
                  <a:cxn ang="0">
                    <a:pos x="335" y="141"/>
                  </a:cxn>
                  <a:cxn ang="0">
                    <a:pos x="349" y="83"/>
                  </a:cxn>
                  <a:cxn ang="0">
                    <a:pos x="364" y="94"/>
                  </a:cxn>
                  <a:cxn ang="0">
                    <a:pos x="378" y="127"/>
                  </a:cxn>
                  <a:cxn ang="0">
                    <a:pos x="393" y="130"/>
                  </a:cxn>
                  <a:cxn ang="0">
                    <a:pos x="407" y="144"/>
                  </a:cxn>
                </a:cxnLst>
                <a:rect l="0" t="0" r="r" b="b"/>
                <a:pathLst>
                  <a:path w="407" h="180">
                    <a:moveTo>
                      <a:pt x="0" y="27"/>
                    </a:moveTo>
                    <a:lnTo>
                      <a:pt x="15" y="8"/>
                    </a:lnTo>
                    <a:lnTo>
                      <a:pt x="29" y="8"/>
                    </a:lnTo>
                    <a:lnTo>
                      <a:pt x="44" y="8"/>
                    </a:lnTo>
                    <a:lnTo>
                      <a:pt x="58" y="0"/>
                    </a:lnTo>
                    <a:lnTo>
                      <a:pt x="73" y="0"/>
                    </a:lnTo>
                    <a:lnTo>
                      <a:pt x="87" y="0"/>
                    </a:lnTo>
                    <a:lnTo>
                      <a:pt x="102" y="0"/>
                    </a:lnTo>
                    <a:lnTo>
                      <a:pt x="116" y="0"/>
                    </a:lnTo>
                    <a:lnTo>
                      <a:pt x="131" y="0"/>
                    </a:lnTo>
                    <a:lnTo>
                      <a:pt x="146" y="0"/>
                    </a:lnTo>
                    <a:lnTo>
                      <a:pt x="160" y="0"/>
                    </a:lnTo>
                    <a:lnTo>
                      <a:pt x="175" y="0"/>
                    </a:lnTo>
                    <a:lnTo>
                      <a:pt x="189" y="0"/>
                    </a:lnTo>
                    <a:lnTo>
                      <a:pt x="204" y="0"/>
                    </a:lnTo>
                    <a:lnTo>
                      <a:pt x="218" y="19"/>
                    </a:lnTo>
                    <a:lnTo>
                      <a:pt x="233" y="27"/>
                    </a:lnTo>
                    <a:lnTo>
                      <a:pt x="247" y="41"/>
                    </a:lnTo>
                    <a:lnTo>
                      <a:pt x="262" y="72"/>
                    </a:lnTo>
                    <a:lnTo>
                      <a:pt x="276" y="63"/>
                    </a:lnTo>
                    <a:lnTo>
                      <a:pt x="291" y="75"/>
                    </a:lnTo>
                    <a:lnTo>
                      <a:pt x="306" y="180"/>
                    </a:lnTo>
                    <a:lnTo>
                      <a:pt x="320" y="141"/>
                    </a:lnTo>
                    <a:lnTo>
                      <a:pt x="335" y="141"/>
                    </a:lnTo>
                    <a:lnTo>
                      <a:pt x="349" y="83"/>
                    </a:lnTo>
                    <a:lnTo>
                      <a:pt x="364" y="94"/>
                    </a:lnTo>
                    <a:lnTo>
                      <a:pt x="378" y="127"/>
                    </a:lnTo>
                    <a:lnTo>
                      <a:pt x="393" y="130"/>
                    </a:lnTo>
                    <a:lnTo>
                      <a:pt x="407" y="144"/>
                    </a:lnTo>
                  </a:path>
                </a:pathLst>
              </a:custGeom>
              <a:noFill/>
              <a:ln w="9525">
                <a:solidFill>
                  <a:srgbClr val="C0C0C0"/>
                </a:solidFill>
                <a:prstDash val="solid"/>
                <a:round/>
                <a:headEnd/>
                <a:tailEnd/>
              </a:ln>
            </p:spPr>
            <p:txBody>
              <a:bodyPr/>
              <a:lstStyle/>
              <a:p>
                <a:endParaRPr lang="de-DE"/>
              </a:p>
            </p:txBody>
          </p:sp>
          <p:sp>
            <p:nvSpPr>
              <p:cNvPr id="286" name="Freeform 192"/>
              <p:cNvSpPr>
                <a:spLocks/>
              </p:cNvSpPr>
              <p:nvPr/>
            </p:nvSpPr>
            <p:spPr bwMode="auto">
              <a:xfrm>
                <a:off x="4504" y="1405"/>
                <a:ext cx="1050" cy="1218"/>
              </a:xfrm>
              <a:custGeom>
                <a:avLst/>
                <a:gdLst/>
                <a:ahLst/>
                <a:cxnLst>
                  <a:cxn ang="0">
                    <a:pos x="0" y="136"/>
                  </a:cxn>
                  <a:cxn ang="0">
                    <a:pos x="15" y="169"/>
                  </a:cxn>
                  <a:cxn ang="0">
                    <a:pos x="29" y="197"/>
                  </a:cxn>
                  <a:cxn ang="0">
                    <a:pos x="44" y="203"/>
                  </a:cxn>
                  <a:cxn ang="0">
                    <a:pos x="58" y="203"/>
                  </a:cxn>
                  <a:cxn ang="0">
                    <a:pos x="73" y="197"/>
                  </a:cxn>
                  <a:cxn ang="0">
                    <a:pos x="87" y="194"/>
                  </a:cxn>
                  <a:cxn ang="0">
                    <a:pos x="102" y="167"/>
                  </a:cxn>
                  <a:cxn ang="0">
                    <a:pos x="117" y="94"/>
                  </a:cxn>
                  <a:cxn ang="0">
                    <a:pos x="131" y="66"/>
                  </a:cxn>
                  <a:cxn ang="0">
                    <a:pos x="146" y="14"/>
                  </a:cxn>
                  <a:cxn ang="0">
                    <a:pos x="160" y="0"/>
                  </a:cxn>
                  <a:cxn ang="0">
                    <a:pos x="175" y="3"/>
                  </a:cxn>
                </a:cxnLst>
                <a:rect l="0" t="0" r="r" b="b"/>
                <a:pathLst>
                  <a:path w="175" h="203">
                    <a:moveTo>
                      <a:pt x="0" y="136"/>
                    </a:moveTo>
                    <a:lnTo>
                      <a:pt x="15" y="169"/>
                    </a:lnTo>
                    <a:lnTo>
                      <a:pt x="29" y="197"/>
                    </a:lnTo>
                    <a:lnTo>
                      <a:pt x="44" y="203"/>
                    </a:lnTo>
                    <a:lnTo>
                      <a:pt x="58" y="203"/>
                    </a:lnTo>
                    <a:lnTo>
                      <a:pt x="73" y="197"/>
                    </a:lnTo>
                    <a:lnTo>
                      <a:pt x="87" y="194"/>
                    </a:lnTo>
                    <a:lnTo>
                      <a:pt x="102" y="167"/>
                    </a:lnTo>
                    <a:lnTo>
                      <a:pt x="117" y="94"/>
                    </a:lnTo>
                    <a:lnTo>
                      <a:pt x="131" y="66"/>
                    </a:lnTo>
                    <a:lnTo>
                      <a:pt x="146" y="14"/>
                    </a:lnTo>
                    <a:lnTo>
                      <a:pt x="160" y="0"/>
                    </a:lnTo>
                    <a:lnTo>
                      <a:pt x="175" y="3"/>
                    </a:lnTo>
                  </a:path>
                </a:pathLst>
              </a:custGeom>
              <a:noFill/>
              <a:ln w="9525">
                <a:solidFill>
                  <a:srgbClr val="C0C0C0"/>
                </a:solidFill>
                <a:prstDash val="solid"/>
                <a:round/>
                <a:headEnd/>
                <a:tailEnd/>
              </a:ln>
            </p:spPr>
            <p:txBody>
              <a:bodyPr/>
              <a:lstStyle/>
              <a:p>
                <a:endParaRPr lang="de-DE"/>
              </a:p>
            </p:txBody>
          </p:sp>
          <p:sp>
            <p:nvSpPr>
              <p:cNvPr id="287" name="Freeform 193"/>
              <p:cNvSpPr>
                <a:spLocks/>
              </p:cNvSpPr>
              <p:nvPr/>
            </p:nvSpPr>
            <p:spPr bwMode="auto">
              <a:xfrm>
                <a:off x="4072" y="2305"/>
                <a:ext cx="174" cy="234"/>
              </a:xfrm>
              <a:custGeom>
                <a:avLst/>
                <a:gdLst/>
                <a:ahLst/>
                <a:cxnLst>
                  <a:cxn ang="0">
                    <a:pos x="0" y="39"/>
                  </a:cxn>
                  <a:cxn ang="0">
                    <a:pos x="14" y="22"/>
                  </a:cxn>
                  <a:cxn ang="0">
                    <a:pos x="29" y="0"/>
                  </a:cxn>
                </a:cxnLst>
                <a:rect l="0" t="0" r="r" b="b"/>
                <a:pathLst>
                  <a:path w="29" h="39">
                    <a:moveTo>
                      <a:pt x="0" y="39"/>
                    </a:moveTo>
                    <a:lnTo>
                      <a:pt x="14" y="22"/>
                    </a:lnTo>
                    <a:lnTo>
                      <a:pt x="29" y="0"/>
                    </a:lnTo>
                  </a:path>
                </a:pathLst>
              </a:custGeom>
              <a:noFill/>
              <a:ln w="9525">
                <a:solidFill>
                  <a:srgbClr val="C0C0C0"/>
                </a:solidFill>
                <a:prstDash val="solid"/>
                <a:round/>
                <a:headEnd/>
                <a:tailEnd/>
              </a:ln>
            </p:spPr>
            <p:txBody>
              <a:bodyPr/>
              <a:lstStyle/>
              <a:p>
                <a:endParaRPr lang="de-DE"/>
              </a:p>
            </p:txBody>
          </p:sp>
          <p:sp>
            <p:nvSpPr>
              <p:cNvPr id="288" name="Freeform 194"/>
              <p:cNvSpPr>
                <a:spLocks/>
              </p:cNvSpPr>
              <p:nvPr/>
            </p:nvSpPr>
            <p:spPr bwMode="auto">
              <a:xfrm>
                <a:off x="4420" y="1771"/>
                <a:ext cx="1134" cy="936"/>
              </a:xfrm>
              <a:custGeom>
                <a:avLst/>
                <a:gdLst/>
                <a:ahLst/>
                <a:cxnLst>
                  <a:cxn ang="0">
                    <a:pos x="0" y="153"/>
                  </a:cxn>
                  <a:cxn ang="0">
                    <a:pos x="14" y="156"/>
                  </a:cxn>
                  <a:cxn ang="0">
                    <a:pos x="29" y="153"/>
                  </a:cxn>
                  <a:cxn ang="0">
                    <a:pos x="43" y="122"/>
                  </a:cxn>
                  <a:cxn ang="0">
                    <a:pos x="58" y="108"/>
                  </a:cxn>
                  <a:cxn ang="0">
                    <a:pos x="72" y="83"/>
                  </a:cxn>
                  <a:cxn ang="0">
                    <a:pos x="87" y="33"/>
                  </a:cxn>
                  <a:cxn ang="0">
                    <a:pos x="101" y="39"/>
                  </a:cxn>
                  <a:cxn ang="0">
                    <a:pos x="116" y="50"/>
                  </a:cxn>
                  <a:cxn ang="0">
                    <a:pos x="131" y="50"/>
                  </a:cxn>
                  <a:cxn ang="0">
                    <a:pos x="145" y="33"/>
                  </a:cxn>
                  <a:cxn ang="0">
                    <a:pos x="160" y="25"/>
                  </a:cxn>
                  <a:cxn ang="0">
                    <a:pos x="174" y="11"/>
                  </a:cxn>
                  <a:cxn ang="0">
                    <a:pos x="189" y="0"/>
                  </a:cxn>
                </a:cxnLst>
                <a:rect l="0" t="0" r="r" b="b"/>
                <a:pathLst>
                  <a:path w="189" h="156">
                    <a:moveTo>
                      <a:pt x="0" y="153"/>
                    </a:moveTo>
                    <a:lnTo>
                      <a:pt x="14" y="156"/>
                    </a:lnTo>
                    <a:lnTo>
                      <a:pt x="29" y="153"/>
                    </a:lnTo>
                    <a:lnTo>
                      <a:pt x="43" y="122"/>
                    </a:lnTo>
                    <a:lnTo>
                      <a:pt x="58" y="108"/>
                    </a:lnTo>
                    <a:lnTo>
                      <a:pt x="72" y="83"/>
                    </a:lnTo>
                    <a:lnTo>
                      <a:pt x="87" y="33"/>
                    </a:lnTo>
                    <a:lnTo>
                      <a:pt x="101" y="39"/>
                    </a:lnTo>
                    <a:lnTo>
                      <a:pt x="116" y="50"/>
                    </a:lnTo>
                    <a:lnTo>
                      <a:pt x="131" y="50"/>
                    </a:lnTo>
                    <a:lnTo>
                      <a:pt x="145" y="33"/>
                    </a:lnTo>
                    <a:lnTo>
                      <a:pt x="160" y="25"/>
                    </a:lnTo>
                    <a:lnTo>
                      <a:pt x="174" y="11"/>
                    </a:lnTo>
                    <a:lnTo>
                      <a:pt x="189" y="0"/>
                    </a:lnTo>
                  </a:path>
                </a:pathLst>
              </a:custGeom>
              <a:noFill/>
              <a:ln w="9525">
                <a:solidFill>
                  <a:srgbClr val="C0C0C0"/>
                </a:solidFill>
                <a:prstDash val="solid"/>
                <a:round/>
                <a:headEnd/>
                <a:tailEnd/>
              </a:ln>
            </p:spPr>
            <p:txBody>
              <a:bodyPr/>
              <a:lstStyle/>
              <a:p>
                <a:endParaRPr lang="de-DE"/>
              </a:p>
            </p:txBody>
          </p:sp>
          <p:sp>
            <p:nvSpPr>
              <p:cNvPr id="289" name="Freeform 195"/>
              <p:cNvSpPr>
                <a:spLocks/>
              </p:cNvSpPr>
              <p:nvPr/>
            </p:nvSpPr>
            <p:spPr bwMode="auto">
              <a:xfrm>
                <a:off x="3544" y="1555"/>
                <a:ext cx="1662" cy="684"/>
              </a:xfrm>
              <a:custGeom>
                <a:avLst/>
                <a:gdLst/>
                <a:ahLst/>
                <a:cxnLst>
                  <a:cxn ang="0">
                    <a:pos x="0" y="0"/>
                  </a:cxn>
                  <a:cxn ang="0">
                    <a:pos x="15" y="3"/>
                  </a:cxn>
                  <a:cxn ang="0">
                    <a:pos x="29" y="11"/>
                  </a:cxn>
                  <a:cxn ang="0">
                    <a:pos x="44" y="14"/>
                  </a:cxn>
                  <a:cxn ang="0">
                    <a:pos x="58" y="28"/>
                  </a:cxn>
                  <a:cxn ang="0">
                    <a:pos x="73" y="36"/>
                  </a:cxn>
                  <a:cxn ang="0">
                    <a:pos x="88" y="30"/>
                  </a:cxn>
                  <a:cxn ang="0">
                    <a:pos x="102" y="36"/>
                  </a:cxn>
                  <a:cxn ang="0">
                    <a:pos x="117" y="39"/>
                  </a:cxn>
                  <a:cxn ang="0">
                    <a:pos x="131" y="30"/>
                  </a:cxn>
                  <a:cxn ang="0">
                    <a:pos x="146" y="50"/>
                  </a:cxn>
                  <a:cxn ang="0">
                    <a:pos x="160" y="53"/>
                  </a:cxn>
                  <a:cxn ang="0">
                    <a:pos x="175" y="55"/>
                  </a:cxn>
                  <a:cxn ang="0">
                    <a:pos x="189" y="114"/>
                  </a:cxn>
                  <a:cxn ang="0">
                    <a:pos x="204" y="105"/>
                  </a:cxn>
                  <a:cxn ang="0">
                    <a:pos x="218" y="100"/>
                  </a:cxn>
                  <a:cxn ang="0">
                    <a:pos x="233" y="83"/>
                  </a:cxn>
                  <a:cxn ang="0">
                    <a:pos x="247" y="89"/>
                  </a:cxn>
                  <a:cxn ang="0">
                    <a:pos x="262" y="105"/>
                  </a:cxn>
                  <a:cxn ang="0">
                    <a:pos x="277" y="103"/>
                  </a:cxn>
                </a:cxnLst>
                <a:rect l="0" t="0" r="r" b="b"/>
                <a:pathLst>
                  <a:path w="277" h="114">
                    <a:moveTo>
                      <a:pt x="0" y="0"/>
                    </a:moveTo>
                    <a:lnTo>
                      <a:pt x="15" y="3"/>
                    </a:lnTo>
                    <a:lnTo>
                      <a:pt x="29" y="11"/>
                    </a:lnTo>
                    <a:lnTo>
                      <a:pt x="44" y="14"/>
                    </a:lnTo>
                    <a:lnTo>
                      <a:pt x="58" y="28"/>
                    </a:lnTo>
                    <a:lnTo>
                      <a:pt x="73" y="36"/>
                    </a:lnTo>
                    <a:lnTo>
                      <a:pt x="88" y="30"/>
                    </a:lnTo>
                    <a:lnTo>
                      <a:pt x="102" y="36"/>
                    </a:lnTo>
                    <a:lnTo>
                      <a:pt x="117" y="39"/>
                    </a:lnTo>
                    <a:lnTo>
                      <a:pt x="131" y="30"/>
                    </a:lnTo>
                    <a:lnTo>
                      <a:pt x="146" y="50"/>
                    </a:lnTo>
                    <a:lnTo>
                      <a:pt x="160" y="53"/>
                    </a:lnTo>
                    <a:lnTo>
                      <a:pt x="175" y="55"/>
                    </a:lnTo>
                    <a:lnTo>
                      <a:pt x="189" y="114"/>
                    </a:lnTo>
                    <a:lnTo>
                      <a:pt x="204" y="105"/>
                    </a:lnTo>
                    <a:lnTo>
                      <a:pt x="218" y="100"/>
                    </a:lnTo>
                    <a:lnTo>
                      <a:pt x="233" y="83"/>
                    </a:lnTo>
                    <a:lnTo>
                      <a:pt x="247" y="89"/>
                    </a:lnTo>
                    <a:lnTo>
                      <a:pt x="262" y="105"/>
                    </a:lnTo>
                    <a:lnTo>
                      <a:pt x="277" y="103"/>
                    </a:lnTo>
                  </a:path>
                </a:pathLst>
              </a:custGeom>
              <a:noFill/>
              <a:ln w="9525">
                <a:solidFill>
                  <a:srgbClr val="C0C0C0"/>
                </a:solidFill>
                <a:prstDash val="solid"/>
                <a:round/>
                <a:headEnd/>
                <a:tailEnd/>
              </a:ln>
            </p:spPr>
            <p:txBody>
              <a:bodyPr/>
              <a:lstStyle/>
              <a:p>
                <a:endParaRPr lang="de-DE"/>
              </a:p>
            </p:txBody>
          </p:sp>
          <p:sp>
            <p:nvSpPr>
              <p:cNvPr id="290" name="Freeform 196"/>
              <p:cNvSpPr>
                <a:spLocks/>
              </p:cNvSpPr>
              <p:nvPr/>
            </p:nvSpPr>
            <p:spPr bwMode="auto">
              <a:xfrm>
                <a:off x="4330" y="1573"/>
                <a:ext cx="1224" cy="900"/>
              </a:xfrm>
              <a:custGeom>
                <a:avLst/>
                <a:gdLst/>
                <a:ahLst/>
                <a:cxnLst>
                  <a:cxn ang="0">
                    <a:pos x="0" y="0"/>
                  </a:cxn>
                  <a:cxn ang="0">
                    <a:pos x="15" y="8"/>
                  </a:cxn>
                  <a:cxn ang="0">
                    <a:pos x="29" y="8"/>
                  </a:cxn>
                  <a:cxn ang="0">
                    <a:pos x="44" y="19"/>
                  </a:cxn>
                  <a:cxn ang="0">
                    <a:pos x="58" y="33"/>
                  </a:cxn>
                  <a:cxn ang="0">
                    <a:pos x="73" y="38"/>
                  </a:cxn>
                  <a:cxn ang="0">
                    <a:pos x="87" y="102"/>
                  </a:cxn>
                  <a:cxn ang="0">
                    <a:pos x="102" y="83"/>
                  </a:cxn>
                  <a:cxn ang="0">
                    <a:pos x="116" y="77"/>
                  </a:cxn>
                  <a:cxn ang="0">
                    <a:pos x="131" y="88"/>
                  </a:cxn>
                  <a:cxn ang="0">
                    <a:pos x="146" y="94"/>
                  </a:cxn>
                  <a:cxn ang="0">
                    <a:pos x="160" y="77"/>
                  </a:cxn>
                  <a:cxn ang="0">
                    <a:pos x="175" y="150"/>
                  </a:cxn>
                  <a:cxn ang="0">
                    <a:pos x="189" y="139"/>
                  </a:cxn>
                  <a:cxn ang="0">
                    <a:pos x="204" y="139"/>
                  </a:cxn>
                </a:cxnLst>
                <a:rect l="0" t="0" r="r" b="b"/>
                <a:pathLst>
                  <a:path w="204" h="150">
                    <a:moveTo>
                      <a:pt x="0" y="0"/>
                    </a:moveTo>
                    <a:lnTo>
                      <a:pt x="15" y="8"/>
                    </a:lnTo>
                    <a:lnTo>
                      <a:pt x="29" y="8"/>
                    </a:lnTo>
                    <a:lnTo>
                      <a:pt x="44" y="19"/>
                    </a:lnTo>
                    <a:lnTo>
                      <a:pt x="58" y="33"/>
                    </a:lnTo>
                    <a:lnTo>
                      <a:pt x="73" y="38"/>
                    </a:lnTo>
                    <a:lnTo>
                      <a:pt x="87" y="102"/>
                    </a:lnTo>
                    <a:lnTo>
                      <a:pt x="102" y="83"/>
                    </a:lnTo>
                    <a:lnTo>
                      <a:pt x="116" y="77"/>
                    </a:lnTo>
                    <a:lnTo>
                      <a:pt x="131" y="88"/>
                    </a:lnTo>
                    <a:lnTo>
                      <a:pt x="146" y="94"/>
                    </a:lnTo>
                    <a:lnTo>
                      <a:pt x="160" y="77"/>
                    </a:lnTo>
                    <a:lnTo>
                      <a:pt x="175" y="150"/>
                    </a:lnTo>
                    <a:lnTo>
                      <a:pt x="189" y="139"/>
                    </a:lnTo>
                    <a:lnTo>
                      <a:pt x="204" y="139"/>
                    </a:lnTo>
                  </a:path>
                </a:pathLst>
              </a:custGeom>
              <a:noFill/>
              <a:ln w="9525">
                <a:solidFill>
                  <a:srgbClr val="C0C0C0"/>
                </a:solidFill>
                <a:prstDash val="solid"/>
                <a:round/>
                <a:headEnd/>
                <a:tailEnd/>
              </a:ln>
            </p:spPr>
            <p:txBody>
              <a:bodyPr/>
              <a:lstStyle/>
              <a:p>
                <a:endParaRPr lang="de-DE"/>
              </a:p>
            </p:txBody>
          </p:sp>
          <p:sp>
            <p:nvSpPr>
              <p:cNvPr id="291" name="Freeform 197"/>
              <p:cNvSpPr>
                <a:spLocks/>
              </p:cNvSpPr>
              <p:nvPr/>
            </p:nvSpPr>
            <p:spPr bwMode="auto">
              <a:xfrm>
                <a:off x="2500" y="1171"/>
                <a:ext cx="2268" cy="1332"/>
              </a:xfrm>
              <a:custGeom>
                <a:avLst/>
                <a:gdLst/>
                <a:ahLst/>
                <a:cxnLst>
                  <a:cxn ang="0">
                    <a:pos x="0" y="3"/>
                  </a:cxn>
                  <a:cxn ang="0">
                    <a:pos x="14" y="5"/>
                  </a:cxn>
                  <a:cxn ang="0">
                    <a:pos x="29" y="0"/>
                  </a:cxn>
                  <a:cxn ang="0">
                    <a:pos x="43" y="0"/>
                  </a:cxn>
                  <a:cxn ang="0">
                    <a:pos x="58" y="0"/>
                  </a:cxn>
                  <a:cxn ang="0">
                    <a:pos x="72" y="0"/>
                  </a:cxn>
                  <a:cxn ang="0">
                    <a:pos x="87" y="0"/>
                  </a:cxn>
                  <a:cxn ang="0">
                    <a:pos x="218" y="144"/>
                  </a:cxn>
                  <a:cxn ang="0">
                    <a:pos x="232" y="206"/>
                  </a:cxn>
                  <a:cxn ang="0">
                    <a:pos x="247" y="222"/>
                  </a:cxn>
                  <a:cxn ang="0">
                    <a:pos x="262" y="153"/>
                  </a:cxn>
                  <a:cxn ang="0">
                    <a:pos x="276" y="119"/>
                  </a:cxn>
                  <a:cxn ang="0">
                    <a:pos x="291" y="97"/>
                  </a:cxn>
                  <a:cxn ang="0">
                    <a:pos x="305" y="105"/>
                  </a:cxn>
                  <a:cxn ang="0">
                    <a:pos x="320" y="92"/>
                  </a:cxn>
                  <a:cxn ang="0">
                    <a:pos x="334" y="83"/>
                  </a:cxn>
                  <a:cxn ang="0">
                    <a:pos x="349" y="167"/>
                  </a:cxn>
                  <a:cxn ang="0">
                    <a:pos x="363" y="158"/>
                  </a:cxn>
                  <a:cxn ang="0">
                    <a:pos x="378" y="147"/>
                  </a:cxn>
                </a:cxnLst>
                <a:rect l="0" t="0" r="r" b="b"/>
                <a:pathLst>
                  <a:path w="378" h="222">
                    <a:moveTo>
                      <a:pt x="0" y="3"/>
                    </a:moveTo>
                    <a:lnTo>
                      <a:pt x="14" y="5"/>
                    </a:lnTo>
                    <a:lnTo>
                      <a:pt x="29" y="0"/>
                    </a:lnTo>
                    <a:lnTo>
                      <a:pt x="43" y="0"/>
                    </a:lnTo>
                    <a:lnTo>
                      <a:pt x="58" y="0"/>
                    </a:lnTo>
                    <a:lnTo>
                      <a:pt x="72" y="0"/>
                    </a:lnTo>
                    <a:lnTo>
                      <a:pt x="87" y="0"/>
                    </a:lnTo>
                    <a:lnTo>
                      <a:pt x="218" y="144"/>
                    </a:lnTo>
                    <a:lnTo>
                      <a:pt x="232" y="206"/>
                    </a:lnTo>
                    <a:lnTo>
                      <a:pt x="247" y="222"/>
                    </a:lnTo>
                    <a:lnTo>
                      <a:pt x="262" y="153"/>
                    </a:lnTo>
                    <a:lnTo>
                      <a:pt x="276" y="119"/>
                    </a:lnTo>
                    <a:lnTo>
                      <a:pt x="291" y="97"/>
                    </a:lnTo>
                    <a:lnTo>
                      <a:pt x="305" y="105"/>
                    </a:lnTo>
                    <a:lnTo>
                      <a:pt x="320" y="92"/>
                    </a:lnTo>
                    <a:lnTo>
                      <a:pt x="334" y="83"/>
                    </a:lnTo>
                    <a:lnTo>
                      <a:pt x="349" y="167"/>
                    </a:lnTo>
                    <a:lnTo>
                      <a:pt x="363" y="158"/>
                    </a:lnTo>
                    <a:lnTo>
                      <a:pt x="378" y="147"/>
                    </a:lnTo>
                  </a:path>
                </a:pathLst>
              </a:custGeom>
              <a:noFill/>
              <a:ln w="9525">
                <a:solidFill>
                  <a:srgbClr val="C0C0C0"/>
                </a:solidFill>
                <a:prstDash val="solid"/>
                <a:round/>
                <a:headEnd/>
                <a:tailEnd/>
              </a:ln>
            </p:spPr>
            <p:txBody>
              <a:bodyPr/>
              <a:lstStyle/>
              <a:p>
                <a:endParaRPr lang="de-DE"/>
              </a:p>
            </p:txBody>
          </p:sp>
          <p:sp>
            <p:nvSpPr>
              <p:cNvPr id="292" name="Freeform 198"/>
              <p:cNvSpPr>
                <a:spLocks/>
              </p:cNvSpPr>
              <p:nvPr/>
            </p:nvSpPr>
            <p:spPr bwMode="auto">
              <a:xfrm>
                <a:off x="4156" y="1471"/>
                <a:ext cx="1398" cy="750"/>
              </a:xfrm>
              <a:custGeom>
                <a:avLst/>
                <a:gdLst/>
                <a:ahLst/>
                <a:cxnLst>
                  <a:cxn ang="0">
                    <a:pos x="0" y="3"/>
                  </a:cxn>
                  <a:cxn ang="0">
                    <a:pos x="15" y="0"/>
                  </a:cxn>
                  <a:cxn ang="0">
                    <a:pos x="29" y="3"/>
                  </a:cxn>
                  <a:cxn ang="0">
                    <a:pos x="44" y="5"/>
                  </a:cxn>
                  <a:cxn ang="0">
                    <a:pos x="58" y="0"/>
                  </a:cxn>
                  <a:cxn ang="0">
                    <a:pos x="73" y="8"/>
                  </a:cxn>
                  <a:cxn ang="0">
                    <a:pos x="87" y="3"/>
                  </a:cxn>
                  <a:cxn ang="0">
                    <a:pos x="102" y="8"/>
                  </a:cxn>
                  <a:cxn ang="0">
                    <a:pos x="116" y="8"/>
                  </a:cxn>
                  <a:cxn ang="0">
                    <a:pos x="131" y="0"/>
                  </a:cxn>
                  <a:cxn ang="0">
                    <a:pos x="145" y="3"/>
                  </a:cxn>
                  <a:cxn ang="0">
                    <a:pos x="160" y="25"/>
                  </a:cxn>
                  <a:cxn ang="0">
                    <a:pos x="175" y="28"/>
                  </a:cxn>
                  <a:cxn ang="0">
                    <a:pos x="189" y="50"/>
                  </a:cxn>
                  <a:cxn ang="0">
                    <a:pos x="204" y="55"/>
                  </a:cxn>
                  <a:cxn ang="0">
                    <a:pos x="218" y="125"/>
                  </a:cxn>
                  <a:cxn ang="0">
                    <a:pos x="233" y="108"/>
                  </a:cxn>
                </a:cxnLst>
                <a:rect l="0" t="0" r="r" b="b"/>
                <a:pathLst>
                  <a:path w="233" h="125">
                    <a:moveTo>
                      <a:pt x="0" y="3"/>
                    </a:moveTo>
                    <a:lnTo>
                      <a:pt x="15" y="0"/>
                    </a:lnTo>
                    <a:lnTo>
                      <a:pt x="29" y="3"/>
                    </a:lnTo>
                    <a:lnTo>
                      <a:pt x="44" y="5"/>
                    </a:lnTo>
                    <a:lnTo>
                      <a:pt x="58" y="0"/>
                    </a:lnTo>
                    <a:lnTo>
                      <a:pt x="73" y="8"/>
                    </a:lnTo>
                    <a:lnTo>
                      <a:pt x="87" y="3"/>
                    </a:lnTo>
                    <a:lnTo>
                      <a:pt x="102" y="8"/>
                    </a:lnTo>
                    <a:lnTo>
                      <a:pt x="116" y="8"/>
                    </a:lnTo>
                    <a:lnTo>
                      <a:pt x="131" y="0"/>
                    </a:lnTo>
                    <a:lnTo>
                      <a:pt x="145" y="3"/>
                    </a:lnTo>
                    <a:lnTo>
                      <a:pt x="160" y="25"/>
                    </a:lnTo>
                    <a:lnTo>
                      <a:pt x="175" y="28"/>
                    </a:lnTo>
                    <a:lnTo>
                      <a:pt x="189" y="50"/>
                    </a:lnTo>
                    <a:lnTo>
                      <a:pt x="204" y="55"/>
                    </a:lnTo>
                    <a:lnTo>
                      <a:pt x="218" y="125"/>
                    </a:lnTo>
                    <a:lnTo>
                      <a:pt x="233" y="108"/>
                    </a:lnTo>
                  </a:path>
                </a:pathLst>
              </a:custGeom>
              <a:noFill/>
              <a:ln w="9525">
                <a:solidFill>
                  <a:srgbClr val="C0C0C0"/>
                </a:solidFill>
                <a:prstDash val="solid"/>
                <a:round/>
                <a:headEnd/>
                <a:tailEnd/>
              </a:ln>
            </p:spPr>
            <p:txBody>
              <a:bodyPr/>
              <a:lstStyle/>
              <a:p>
                <a:endParaRPr lang="de-DE"/>
              </a:p>
            </p:txBody>
          </p:sp>
          <p:sp>
            <p:nvSpPr>
              <p:cNvPr id="293" name="Freeform 199"/>
              <p:cNvSpPr>
                <a:spLocks/>
              </p:cNvSpPr>
              <p:nvPr/>
            </p:nvSpPr>
            <p:spPr bwMode="auto">
              <a:xfrm>
                <a:off x="1624" y="1303"/>
                <a:ext cx="2970" cy="1716"/>
              </a:xfrm>
              <a:custGeom>
                <a:avLst/>
                <a:gdLst/>
                <a:ahLst/>
                <a:cxnLst>
                  <a:cxn ang="0">
                    <a:pos x="0" y="0"/>
                  </a:cxn>
                  <a:cxn ang="0">
                    <a:pos x="15" y="3"/>
                  </a:cxn>
                  <a:cxn ang="0">
                    <a:pos x="29" y="6"/>
                  </a:cxn>
                  <a:cxn ang="0">
                    <a:pos x="44" y="14"/>
                  </a:cxn>
                  <a:cxn ang="0">
                    <a:pos x="58" y="17"/>
                  </a:cxn>
                  <a:cxn ang="0">
                    <a:pos x="73" y="22"/>
                  </a:cxn>
                  <a:cxn ang="0">
                    <a:pos x="88" y="22"/>
                  </a:cxn>
                  <a:cxn ang="0">
                    <a:pos x="102" y="28"/>
                  </a:cxn>
                  <a:cxn ang="0">
                    <a:pos x="117" y="39"/>
                  </a:cxn>
                  <a:cxn ang="0">
                    <a:pos x="131" y="45"/>
                  </a:cxn>
                  <a:cxn ang="0">
                    <a:pos x="146" y="53"/>
                  </a:cxn>
                  <a:cxn ang="0">
                    <a:pos x="160" y="58"/>
                  </a:cxn>
                  <a:cxn ang="0">
                    <a:pos x="175" y="53"/>
                  </a:cxn>
                  <a:cxn ang="0">
                    <a:pos x="189" y="61"/>
                  </a:cxn>
                  <a:cxn ang="0">
                    <a:pos x="204" y="61"/>
                  </a:cxn>
                  <a:cxn ang="0">
                    <a:pos x="218" y="61"/>
                  </a:cxn>
                  <a:cxn ang="0">
                    <a:pos x="233" y="61"/>
                  </a:cxn>
                  <a:cxn ang="0">
                    <a:pos x="248" y="64"/>
                  </a:cxn>
                  <a:cxn ang="0">
                    <a:pos x="262" y="70"/>
                  </a:cxn>
                  <a:cxn ang="0">
                    <a:pos x="277" y="75"/>
                  </a:cxn>
                  <a:cxn ang="0">
                    <a:pos x="291" y="86"/>
                  </a:cxn>
                  <a:cxn ang="0">
                    <a:pos x="306" y="89"/>
                  </a:cxn>
                  <a:cxn ang="0">
                    <a:pos x="320" y="120"/>
                  </a:cxn>
                  <a:cxn ang="0">
                    <a:pos x="335" y="125"/>
                  </a:cxn>
                  <a:cxn ang="0">
                    <a:pos x="349" y="153"/>
                  </a:cxn>
                  <a:cxn ang="0">
                    <a:pos x="364" y="164"/>
                  </a:cxn>
                  <a:cxn ang="0">
                    <a:pos x="378" y="172"/>
                  </a:cxn>
                  <a:cxn ang="0">
                    <a:pos x="393" y="175"/>
                  </a:cxn>
                  <a:cxn ang="0">
                    <a:pos x="408" y="189"/>
                  </a:cxn>
                  <a:cxn ang="0">
                    <a:pos x="422" y="192"/>
                  </a:cxn>
                  <a:cxn ang="0">
                    <a:pos x="437" y="206"/>
                  </a:cxn>
                  <a:cxn ang="0">
                    <a:pos x="451" y="231"/>
                  </a:cxn>
                  <a:cxn ang="0">
                    <a:pos x="466" y="256"/>
                  </a:cxn>
                  <a:cxn ang="0">
                    <a:pos x="480" y="278"/>
                  </a:cxn>
                  <a:cxn ang="0">
                    <a:pos x="495" y="286"/>
                  </a:cxn>
                </a:cxnLst>
                <a:rect l="0" t="0" r="r" b="b"/>
                <a:pathLst>
                  <a:path w="495" h="286">
                    <a:moveTo>
                      <a:pt x="0" y="0"/>
                    </a:moveTo>
                    <a:lnTo>
                      <a:pt x="15" y="3"/>
                    </a:lnTo>
                    <a:lnTo>
                      <a:pt x="29" y="6"/>
                    </a:lnTo>
                    <a:lnTo>
                      <a:pt x="44" y="14"/>
                    </a:lnTo>
                    <a:lnTo>
                      <a:pt x="58" y="17"/>
                    </a:lnTo>
                    <a:lnTo>
                      <a:pt x="73" y="22"/>
                    </a:lnTo>
                    <a:lnTo>
                      <a:pt x="88" y="22"/>
                    </a:lnTo>
                    <a:lnTo>
                      <a:pt x="102" y="28"/>
                    </a:lnTo>
                    <a:lnTo>
                      <a:pt x="117" y="39"/>
                    </a:lnTo>
                    <a:lnTo>
                      <a:pt x="131" y="45"/>
                    </a:lnTo>
                    <a:lnTo>
                      <a:pt x="146" y="53"/>
                    </a:lnTo>
                    <a:lnTo>
                      <a:pt x="160" y="58"/>
                    </a:lnTo>
                    <a:lnTo>
                      <a:pt x="175" y="53"/>
                    </a:lnTo>
                    <a:lnTo>
                      <a:pt x="189" y="61"/>
                    </a:lnTo>
                    <a:lnTo>
                      <a:pt x="204" y="61"/>
                    </a:lnTo>
                    <a:lnTo>
                      <a:pt x="218" y="61"/>
                    </a:lnTo>
                    <a:lnTo>
                      <a:pt x="233" y="61"/>
                    </a:lnTo>
                    <a:lnTo>
                      <a:pt x="248" y="64"/>
                    </a:lnTo>
                    <a:lnTo>
                      <a:pt x="262" y="70"/>
                    </a:lnTo>
                    <a:lnTo>
                      <a:pt x="277" y="75"/>
                    </a:lnTo>
                    <a:lnTo>
                      <a:pt x="291" y="86"/>
                    </a:lnTo>
                    <a:lnTo>
                      <a:pt x="306" y="89"/>
                    </a:lnTo>
                    <a:lnTo>
                      <a:pt x="320" y="120"/>
                    </a:lnTo>
                    <a:lnTo>
                      <a:pt x="335" y="125"/>
                    </a:lnTo>
                    <a:lnTo>
                      <a:pt x="349" y="153"/>
                    </a:lnTo>
                    <a:lnTo>
                      <a:pt x="364" y="164"/>
                    </a:lnTo>
                    <a:lnTo>
                      <a:pt x="378" y="172"/>
                    </a:lnTo>
                    <a:lnTo>
                      <a:pt x="393" y="175"/>
                    </a:lnTo>
                    <a:lnTo>
                      <a:pt x="408" y="189"/>
                    </a:lnTo>
                    <a:lnTo>
                      <a:pt x="422" y="192"/>
                    </a:lnTo>
                    <a:lnTo>
                      <a:pt x="437" y="206"/>
                    </a:lnTo>
                    <a:lnTo>
                      <a:pt x="451" y="231"/>
                    </a:lnTo>
                    <a:lnTo>
                      <a:pt x="466" y="256"/>
                    </a:lnTo>
                    <a:lnTo>
                      <a:pt x="480" y="278"/>
                    </a:lnTo>
                    <a:lnTo>
                      <a:pt x="495" y="286"/>
                    </a:lnTo>
                  </a:path>
                </a:pathLst>
              </a:custGeom>
              <a:noFill/>
              <a:ln w="9525">
                <a:solidFill>
                  <a:srgbClr val="C0C0C0"/>
                </a:solidFill>
                <a:prstDash val="solid"/>
                <a:round/>
                <a:headEnd/>
                <a:tailEnd/>
              </a:ln>
            </p:spPr>
            <p:txBody>
              <a:bodyPr/>
              <a:lstStyle/>
              <a:p>
                <a:endParaRPr lang="de-DE"/>
              </a:p>
            </p:txBody>
          </p:sp>
          <p:sp>
            <p:nvSpPr>
              <p:cNvPr id="294" name="Freeform 200"/>
              <p:cNvSpPr>
                <a:spLocks/>
              </p:cNvSpPr>
              <p:nvPr/>
            </p:nvSpPr>
            <p:spPr bwMode="auto">
              <a:xfrm>
                <a:off x="2410" y="1285"/>
                <a:ext cx="3144" cy="1038"/>
              </a:xfrm>
              <a:custGeom>
                <a:avLst/>
                <a:gdLst/>
                <a:ahLst/>
                <a:cxnLst>
                  <a:cxn ang="0">
                    <a:pos x="0" y="0"/>
                  </a:cxn>
                  <a:cxn ang="0">
                    <a:pos x="15" y="0"/>
                  </a:cxn>
                  <a:cxn ang="0">
                    <a:pos x="29" y="0"/>
                  </a:cxn>
                  <a:cxn ang="0">
                    <a:pos x="44" y="3"/>
                  </a:cxn>
                  <a:cxn ang="0">
                    <a:pos x="58" y="6"/>
                  </a:cxn>
                  <a:cxn ang="0">
                    <a:pos x="73" y="9"/>
                  </a:cxn>
                  <a:cxn ang="0">
                    <a:pos x="87" y="9"/>
                  </a:cxn>
                  <a:cxn ang="0">
                    <a:pos x="102" y="9"/>
                  </a:cxn>
                  <a:cxn ang="0">
                    <a:pos x="117" y="3"/>
                  </a:cxn>
                  <a:cxn ang="0">
                    <a:pos x="131" y="6"/>
                  </a:cxn>
                  <a:cxn ang="0">
                    <a:pos x="146" y="23"/>
                  </a:cxn>
                  <a:cxn ang="0">
                    <a:pos x="160" y="42"/>
                  </a:cxn>
                  <a:cxn ang="0">
                    <a:pos x="175" y="48"/>
                  </a:cxn>
                  <a:cxn ang="0">
                    <a:pos x="189" y="67"/>
                  </a:cxn>
                  <a:cxn ang="0">
                    <a:pos x="204" y="78"/>
                  </a:cxn>
                  <a:cxn ang="0">
                    <a:pos x="218" y="95"/>
                  </a:cxn>
                  <a:cxn ang="0">
                    <a:pos x="233" y="109"/>
                  </a:cxn>
                  <a:cxn ang="0">
                    <a:pos x="247" y="111"/>
                  </a:cxn>
                  <a:cxn ang="0">
                    <a:pos x="262" y="120"/>
                  </a:cxn>
                  <a:cxn ang="0">
                    <a:pos x="277" y="120"/>
                  </a:cxn>
                  <a:cxn ang="0">
                    <a:pos x="291" y="125"/>
                  </a:cxn>
                  <a:cxn ang="0">
                    <a:pos x="306" y="120"/>
                  </a:cxn>
                  <a:cxn ang="0">
                    <a:pos x="320" y="134"/>
                  </a:cxn>
                  <a:cxn ang="0">
                    <a:pos x="335" y="139"/>
                  </a:cxn>
                  <a:cxn ang="0">
                    <a:pos x="349" y="153"/>
                  </a:cxn>
                  <a:cxn ang="0">
                    <a:pos x="364" y="173"/>
                  </a:cxn>
                  <a:cxn ang="0">
                    <a:pos x="378" y="164"/>
                  </a:cxn>
                  <a:cxn ang="0">
                    <a:pos x="393" y="167"/>
                  </a:cxn>
                  <a:cxn ang="0">
                    <a:pos x="407" y="173"/>
                  </a:cxn>
                  <a:cxn ang="0">
                    <a:pos x="422" y="162"/>
                  </a:cxn>
                  <a:cxn ang="0">
                    <a:pos x="436" y="159"/>
                  </a:cxn>
                  <a:cxn ang="0">
                    <a:pos x="451" y="167"/>
                  </a:cxn>
                  <a:cxn ang="0">
                    <a:pos x="466" y="167"/>
                  </a:cxn>
                  <a:cxn ang="0">
                    <a:pos x="480" y="164"/>
                  </a:cxn>
                  <a:cxn ang="0">
                    <a:pos x="495" y="159"/>
                  </a:cxn>
                  <a:cxn ang="0">
                    <a:pos x="509" y="136"/>
                  </a:cxn>
                  <a:cxn ang="0">
                    <a:pos x="524" y="142"/>
                  </a:cxn>
                </a:cxnLst>
                <a:rect l="0" t="0" r="r" b="b"/>
                <a:pathLst>
                  <a:path w="524" h="173">
                    <a:moveTo>
                      <a:pt x="0" y="0"/>
                    </a:moveTo>
                    <a:lnTo>
                      <a:pt x="15" y="0"/>
                    </a:lnTo>
                    <a:lnTo>
                      <a:pt x="29" y="0"/>
                    </a:lnTo>
                    <a:lnTo>
                      <a:pt x="44" y="3"/>
                    </a:lnTo>
                    <a:lnTo>
                      <a:pt x="58" y="6"/>
                    </a:lnTo>
                    <a:lnTo>
                      <a:pt x="73" y="9"/>
                    </a:lnTo>
                    <a:lnTo>
                      <a:pt x="87" y="9"/>
                    </a:lnTo>
                    <a:lnTo>
                      <a:pt x="102" y="9"/>
                    </a:lnTo>
                    <a:lnTo>
                      <a:pt x="117" y="3"/>
                    </a:lnTo>
                    <a:lnTo>
                      <a:pt x="131" y="6"/>
                    </a:lnTo>
                    <a:lnTo>
                      <a:pt x="146" y="23"/>
                    </a:lnTo>
                    <a:lnTo>
                      <a:pt x="160" y="42"/>
                    </a:lnTo>
                    <a:lnTo>
                      <a:pt x="175" y="48"/>
                    </a:lnTo>
                    <a:lnTo>
                      <a:pt x="189" y="67"/>
                    </a:lnTo>
                    <a:lnTo>
                      <a:pt x="204" y="78"/>
                    </a:lnTo>
                    <a:lnTo>
                      <a:pt x="218" y="95"/>
                    </a:lnTo>
                    <a:lnTo>
                      <a:pt x="233" y="109"/>
                    </a:lnTo>
                    <a:lnTo>
                      <a:pt x="247" y="111"/>
                    </a:lnTo>
                    <a:lnTo>
                      <a:pt x="262" y="120"/>
                    </a:lnTo>
                    <a:lnTo>
                      <a:pt x="277" y="120"/>
                    </a:lnTo>
                    <a:lnTo>
                      <a:pt x="291" y="125"/>
                    </a:lnTo>
                    <a:lnTo>
                      <a:pt x="306" y="120"/>
                    </a:lnTo>
                    <a:lnTo>
                      <a:pt x="320" y="134"/>
                    </a:lnTo>
                    <a:lnTo>
                      <a:pt x="335" y="139"/>
                    </a:lnTo>
                    <a:lnTo>
                      <a:pt x="349" y="153"/>
                    </a:lnTo>
                    <a:lnTo>
                      <a:pt x="364" y="173"/>
                    </a:lnTo>
                    <a:lnTo>
                      <a:pt x="378" y="164"/>
                    </a:lnTo>
                    <a:lnTo>
                      <a:pt x="393" y="167"/>
                    </a:lnTo>
                    <a:lnTo>
                      <a:pt x="407" y="173"/>
                    </a:lnTo>
                    <a:lnTo>
                      <a:pt x="422" y="162"/>
                    </a:lnTo>
                    <a:lnTo>
                      <a:pt x="436" y="159"/>
                    </a:lnTo>
                    <a:lnTo>
                      <a:pt x="451" y="167"/>
                    </a:lnTo>
                    <a:lnTo>
                      <a:pt x="466" y="167"/>
                    </a:lnTo>
                    <a:lnTo>
                      <a:pt x="480" y="164"/>
                    </a:lnTo>
                    <a:lnTo>
                      <a:pt x="495" y="159"/>
                    </a:lnTo>
                    <a:lnTo>
                      <a:pt x="509" y="136"/>
                    </a:lnTo>
                    <a:lnTo>
                      <a:pt x="524" y="142"/>
                    </a:lnTo>
                  </a:path>
                </a:pathLst>
              </a:custGeom>
              <a:noFill/>
              <a:ln w="9525">
                <a:solidFill>
                  <a:srgbClr val="C0C0C0"/>
                </a:solidFill>
                <a:prstDash val="solid"/>
                <a:round/>
                <a:headEnd/>
                <a:tailEnd/>
              </a:ln>
            </p:spPr>
            <p:txBody>
              <a:bodyPr/>
              <a:lstStyle/>
              <a:p>
                <a:endParaRPr lang="de-DE"/>
              </a:p>
            </p:txBody>
          </p:sp>
          <p:sp>
            <p:nvSpPr>
              <p:cNvPr id="295" name="Freeform 201"/>
              <p:cNvSpPr>
                <a:spLocks/>
              </p:cNvSpPr>
              <p:nvPr/>
            </p:nvSpPr>
            <p:spPr bwMode="auto">
              <a:xfrm>
                <a:off x="4330" y="2335"/>
                <a:ext cx="960" cy="888"/>
              </a:xfrm>
              <a:custGeom>
                <a:avLst/>
                <a:gdLst/>
                <a:ahLst/>
                <a:cxnLst>
                  <a:cxn ang="0">
                    <a:pos x="0" y="100"/>
                  </a:cxn>
                  <a:cxn ang="0">
                    <a:pos x="15" y="123"/>
                  </a:cxn>
                  <a:cxn ang="0">
                    <a:pos x="29" y="120"/>
                  </a:cxn>
                  <a:cxn ang="0">
                    <a:pos x="44" y="128"/>
                  </a:cxn>
                  <a:cxn ang="0">
                    <a:pos x="58" y="148"/>
                  </a:cxn>
                  <a:cxn ang="0">
                    <a:pos x="73" y="67"/>
                  </a:cxn>
                  <a:cxn ang="0">
                    <a:pos x="87" y="37"/>
                  </a:cxn>
                  <a:cxn ang="0">
                    <a:pos x="102" y="50"/>
                  </a:cxn>
                  <a:cxn ang="0">
                    <a:pos x="116" y="12"/>
                  </a:cxn>
                  <a:cxn ang="0">
                    <a:pos x="131" y="9"/>
                  </a:cxn>
                  <a:cxn ang="0">
                    <a:pos x="146" y="12"/>
                  </a:cxn>
                  <a:cxn ang="0">
                    <a:pos x="160" y="0"/>
                  </a:cxn>
                </a:cxnLst>
                <a:rect l="0" t="0" r="r" b="b"/>
                <a:pathLst>
                  <a:path w="160" h="148">
                    <a:moveTo>
                      <a:pt x="0" y="100"/>
                    </a:moveTo>
                    <a:lnTo>
                      <a:pt x="15" y="123"/>
                    </a:lnTo>
                    <a:lnTo>
                      <a:pt x="29" y="120"/>
                    </a:lnTo>
                    <a:lnTo>
                      <a:pt x="44" y="128"/>
                    </a:lnTo>
                    <a:lnTo>
                      <a:pt x="58" y="148"/>
                    </a:lnTo>
                    <a:lnTo>
                      <a:pt x="73" y="67"/>
                    </a:lnTo>
                    <a:lnTo>
                      <a:pt x="87" y="37"/>
                    </a:lnTo>
                    <a:lnTo>
                      <a:pt x="102" y="50"/>
                    </a:lnTo>
                    <a:lnTo>
                      <a:pt x="116" y="12"/>
                    </a:lnTo>
                    <a:lnTo>
                      <a:pt x="131" y="9"/>
                    </a:lnTo>
                    <a:lnTo>
                      <a:pt x="146" y="12"/>
                    </a:lnTo>
                    <a:lnTo>
                      <a:pt x="160" y="0"/>
                    </a:lnTo>
                  </a:path>
                </a:pathLst>
              </a:custGeom>
              <a:noFill/>
              <a:ln w="9525">
                <a:solidFill>
                  <a:srgbClr val="C0C0C0"/>
                </a:solidFill>
                <a:prstDash val="solid"/>
                <a:round/>
                <a:headEnd/>
                <a:tailEnd/>
              </a:ln>
            </p:spPr>
            <p:txBody>
              <a:bodyPr/>
              <a:lstStyle/>
              <a:p>
                <a:endParaRPr lang="de-DE"/>
              </a:p>
            </p:txBody>
          </p:sp>
          <p:sp>
            <p:nvSpPr>
              <p:cNvPr id="296" name="Freeform 202"/>
              <p:cNvSpPr>
                <a:spLocks/>
              </p:cNvSpPr>
              <p:nvPr/>
            </p:nvSpPr>
            <p:spPr bwMode="auto">
              <a:xfrm>
                <a:off x="1366" y="1153"/>
                <a:ext cx="3486" cy="318"/>
              </a:xfrm>
              <a:custGeom>
                <a:avLst/>
                <a:gdLst/>
                <a:ahLst/>
                <a:cxnLst>
                  <a:cxn ang="0">
                    <a:pos x="0" y="14"/>
                  </a:cxn>
                  <a:cxn ang="0">
                    <a:pos x="14" y="14"/>
                  </a:cxn>
                  <a:cxn ang="0">
                    <a:pos x="29" y="20"/>
                  </a:cxn>
                  <a:cxn ang="0">
                    <a:pos x="43" y="20"/>
                  </a:cxn>
                  <a:cxn ang="0">
                    <a:pos x="58" y="20"/>
                  </a:cxn>
                  <a:cxn ang="0">
                    <a:pos x="72" y="20"/>
                  </a:cxn>
                  <a:cxn ang="0">
                    <a:pos x="87" y="25"/>
                  </a:cxn>
                  <a:cxn ang="0">
                    <a:pos x="101" y="22"/>
                  </a:cxn>
                  <a:cxn ang="0">
                    <a:pos x="116" y="20"/>
                  </a:cxn>
                  <a:cxn ang="0">
                    <a:pos x="131" y="14"/>
                  </a:cxn>
                  <a:cxn ang="0">
                    <a:pos x="145" y="8"/>
                  </a:cxn>
                  <a:cxn ang="0">
                    <a:pos x="160" y="17"/>
                  </a:cxn>
                  <a:cxn ang="0">
                    <a:pos x="174" y="17"/>
                  </a:cxn>
                  <a:cxn ang="0">
                    <a:pos x="189" y="20"/>
                  </a:cxn>
                  <a:cxn ang="0">
                    <a:pos x="203" y="17"/>
                  </a:cxn>
                  <a:cxn ang="0">
                    <a:pos x="218" y="14"/>
                  </a:cxn>
                  <a:cxn ang="0">
                    <a:pos x="232" y="20"/>
                  </a:cxn>
                  <a:cxn ang="0">
                    <a:pos x="247" y="17"/>
                  </a:cxn>
                  <a:cxn ang="0">
                    <a:pos x="261" y="14"/>
                  </a:cxn>
                  <a:cxn ang="0">
                    <a:pos x="276" y="14"/>
                  </a:cxn>
                  <a:cxn ang="0">
                    <a:pos x="291" y="11"/>
                  </a:cxn>
                  <a:cxn ang="0">
                    <a:pos x="305" y="14"/>
                  </a:cxn>
                  <a:cxn ang="0">
                    <a:pos x="320" y="14"/>
                  </a:cxn>
                  <a:cxn ang="0">
                    <a:pos x="334" y="17"/>
                  </a:cxn>
                  <a:cxn ang="0">
                    <a:pos x="349" y="22"/>
                  </a:cxn>
                  <a:cxn ang="0">
                    <a:pos x="363" y="25"/>
                  </a:cxn>
                  <a:cxn ang="0">
                    <a:pos x="378" y="25"/>
                  </a:cxn>
                  <a:cxn ang="0">
                    <a:pos x="392" y="31"/>
                  </a:cxn>
                  <a:cxn ang="0">
                    <a:pos x="407" y="6"/>
                  </a:cxn>
                  <a:cxn ang="0">
                    <a:pos x="421" y="17"/>
                  </a:cxn>
                  <a:cxn ang="0">
                    <a:pos x="436" y="17"/>
                  </a:cxn>
                  <a:cxn ang="0">
                    <a:pos x="451" y="6"/>
                  </a:cxn>
                  <a:cxn ang="0">
                    <a:pos x="465" y="0"/>
                  </a:cxn>
                  <a:cxn ang="0">
                    <a:pos x="480" y="8"/>
                  </a:cxn>
                  <a:cxn ang="0">
                    <a:pos x="494" y="14"/>
                  </a:cxn>
                  <a:cxn ang="0">
                    <a:pos x="509" y="20"/>
                  </a:cxn>
                  <a:cxn ang="0">
                    <a:pos x="523" y="17"/>
                  </a:cxn>
                  <a:cxn ang="0">
                    <a:pos x="538" y="20"/>
                  </a:cxn>
                  <a:cxn ang="0">
                    <a:pos x="552" y="11"/>
                  </a:cxn>
                  <a:cxn ang="0">
                    <a:pos x="567" y="53"/>
                  </a:cxn>
                  <a:cxn ang="0">
                    <a:pos x="581" y="47"/>
                  </a:cxn>
                </a:cxnLst>
                <a:rect l="0" t="0" r="r" b="b"/>
                <a:pathLst>
                  <a:path w="581" h="53">
                    <a:moveTo>
                      <a:pt x="0" y="14"/>
                    </a:moveTo>
                    <a:lnTo>
                      <a:pt x="14" y="14"/>
                    </a:lnTo>
                    <a:lnTo>
                      <a:pt x="29" y="20"/>
                    </a:lnTo>
                    <a:lnTo>
                      <a:pt x="43" y="20"/>
                    </a:lnTo>
                    <a:lnTo>
                      <a:pt x="58" y="20"/>
                    </a:lnTo>
                    <a:lnTo>
                      <a:pt x="72" y="20"/>
                    </a:lnTo>
                    <a:lnTo>
                      <a:pt x="87" y="25"/>
                    </a:lnTo>
                    <a:lnTo>
                      <a:pt x="101" y="22"/>
                    </a:lnTo>
                    <a:lnTo>
                      <a:pt x="116" y="20"/>
                    </a:lnTo>
                    <a:lnTo>
                      <a:pt x="131" y="14"/>
                    </a:lnTo>
                    <a:lnTo>
                      <a:pt x="145" y="8"/>
                    </a:lnTo>
                    <a:lnTo>
                      <a:pt x="160" y="17"/>
                    </a:lnTo>
                    <a:lnTo>
                      <a:pt x="174" y="17"/>
                    </a:lnTo>
                    <a:lnTo>
                      <a:pt x="189" y="20"/>
                    </a:lnTo>
                    <a:lnTo>
                      <a:pt x="203" y="17"/>
                    </a:lnTo>
                    <a:lnTo>
                      <a:pt x="218" y="14"/>
                    </a:lnTo>
                    <a:lnTo>
                      <a:pt x="232" y="20"/>
                    </a:lnTo>
                    <a:lnTo>
                      <a:pt x="247" y="17"/>
                    </a:lnTo>
                    <a:lnTo>
                      <a:pt x="261" y="14"/>
                    </a:lnTo>
                    <a:lnTo>
                      <a:pt x="276" y="14"/>
                    </a:lnTo>
                    <a:lnTo>
                      <a:pt x="291" y="11"/>
                    </a:lnTo>
                    <a:lnTo>
                      <a:pt x="305" y="14"/>
                    </a:lnTo>
                    <a:lnTo>
                      <a:pt x="320" y="14"/>
                    </a:lnTo>
                    <a:lnTo>
                      <a:pt x="334" y="17"/>
                    </a:lnTo>
                    <a:lnTo>
                      <a:pt x="349" y="22"/>
                    </a:lnTo>
                    <a:lnTo>
                      <a:pt x="363" y="25"/>
                    </a:lnTo>
                    <a:lnTo>
                      <a:pt x="378" y="25"/>
                    </a:lnTo>
                    <a:lnTo>
                      <a:pt x="392" y="31"/>
                    </a:lnTo>
                    <a:lnTo>
                      <a:pt x="407" y="6"/>
                    </a:lnTo>
                    <a:lnTo>
                      <a:pt x="421" y="17"/>
                    </a:lnTo>
                    <a:lnTo>
                      <a:pt x="436" y="17"/>
                    </a:lnTo>
                    <a:lnTo>
                      <a:pt x="451" y="6"/>
                    </a:lnTo>
                    <a:lnTo>
                      <a:pt x="465" y="0"/>
                    </a:lnTo>
                    <a:lnTo>
                      <a:pt x="480" y="8"/>
                    </a:lnTo>
                    <a:lnTo>
                      <a:pt x="494" y="14"/>
                    </a:lnTo>
                    <a:lnTo>
                      <a:pt x="509" y="20"/>
                    </a:lnTo>
                    <a:lnTo>
                      <a:pt x="523" y="17"/>
                    </a:lnTo>
                    <a:lnTo>
                      <a:pt x="538" y="20"/>
                    </a:lnTo>
                    <a:lnTo>
                      <a:pt x="552" y="11"/>
                    </a:lnTo>
                    <a:lnTo>
                      <a:pt x="567" y="53"/>
                    </a:lnTo>
                    <a:lnTo>
                      <a:pt x="581" y="47"/>
                    </a:lnTo>
                  </a:path>
                </a:pathLst>
              </a:custGeom>
              <a:noFill/>
              <a:ln w="9525">
                <a:solidFill>
                  <a:srgbClr val="C0C0C0"/>
                </a:solidFill>
                <a:prstDash val="solid"/>
                <a:round/>
                <a:headEnd/>
                <a:tailEnd/>
              </a:ln>
            </p:spPr>
            <p:txBody>
              <a:bodyPr/>
              <a:lstStyle/>
              <a:p>
                <a:endParaRPr lang="de-DE"/>
              </a:p>
            </p:txBody>
          </p:sp>
          <p:sp>
            <p:nvSpPr>
              <p:cNvPr id="297" name="Freeform 203"/>
              <p:cNvSpPr>
                <a:spLocks/>
              </p:cNvSpPr>
              <p:nvPr/>
            </p:nvSpPr>
            <p:spPr bwMode="auto">
              <a:xfrm>
                <a:off x="4678" y="2437"/>
                <a:ext cx="876" cy="750"/>
              </a:xfrm>
              <a:custGeom>
                <a:avLst/>
                <a:gdLst/>
                <a:ahLst/>
                <a:cxnLst>
                  <a:cxn ang="0">
                    <a:pos x="0" y="125"/>
                  </a:cxn>
                  <a:cxn ang="0">
                    <a:pos x="15" y="114"/>
                  </a:cxn>
                  <a:cxn ang="0">
                    <a:pos x="29" y="81"/>
                  </a:cxn>
                  <a:cxn ang="0">
                    <a:pos x="44" y="42"/>
                  </a:cxn>
                  <a:cxn ang="0">
                    <a:pos x="58" y="28"/>
                  </a:cxn>
                  <a:cxn ang="0">
                    <a:pos x="73" y="42"/>
                  </a:cxn>
                  <a:cxn ang="0">
                    <a:pos x="88" y="42"/>
                  </a:cxn>
                  <a:cxn ang="0">
                    <a:pos x="102" y="36"/>
                  </a:cxn>
                  <a:cxn ang="0">
                    <a:pos x="117" y="22"/>
                  </a:cxn>
                  <a:cxn ang="0">
                    <a:pos x="131" y="3"/>
                  </a:cxn>
                  <a:cxn ang="0">
                    <a:pos x="146" y="0"/>
                  </a:cxn>
                </a:cxnLst>
                <a:rect l="0" t="0" r="r" b="b"/>
                <a:pathLst>
                  <a:path w="146" h="125">
                    <a:moveTo>
                      <a:pt x="0" y="125"/>
                    </a:moveTo>
                    <a:lnTo>
                      <a:pt x="15" y="114"/>
                    </a:lnTo>
                    <a:lnTo>
                      <a:pt x="29" y="81"/>
                    </a:lnTo>
                    <a:lnTo>
                      <a:pt x="44" y="42"/>
                    </a:lnTo>
                    <a:lnTo>
                      <a:pt x="58" y="28"/>
                    </a:lnTo>
                    <a:lnTo>
                      <a:pt x="73" y="42"/>
                    </a:lnTo>
                    <a:lnTo>
                      <a:pt x="88" y="42"/>
                    </a:lnTo>
                    <a:lnTo>
                      <a:pt x="102" y="36"/>
                    </a:lnTo>
                    <a:lnTo>
                      <a:pt x="117" y="22"/>
                    </a:lnTo>
                    <a:lnTo>
                      <a:pt x="131" y="3"/>
                    </a:lnTo>
                    <a:lnTo>
                      <a:pt x="146" y="0"/>
                    </a:lnTo>
                  </a:path>
                </a:pathLst>
              </a:custGeom>
              <a:noFill/>
              <a:ln w="9525">
                <a:solidFill>
                  <a:srgbClr val="C0C0C0"/>
                </a:solidFill>
                <a:prstDash val="solid"/>
                <a:round/>
                <a:headEnd/>
                <a:tailEnd/>
              </a:ln>
            </p:spPr>
            <p:txBody>
              <a:bodyPr/>
              <a:lstStyle/>
              <a:p>
                <a:endParaRPr lang="de-DE"/>
              </a:p>
            </p:txBody>
          </p:sp>
          <p:sp>
            <p:nvSpPr>
              <p:cNvPr id="298" name="Freeform 204"/>
              <p:cNvSpPr>
                <a:spLocks/>
              </p:cNvSpPr>
              <p:nvPr/>
            </p:nvSpPr>
            <p:spPr bwMode="auto">
              <a:xfrm>
                <a:off x="4156" y="1471"/>
                <a:ext cx="1050" cy="1650"/>
              </a:xfrm>
              <a:custGeom>
                <a:avLst/>
                <a:gdLst/>
                <a:ahLst/>
                <a:cxnLst>
                  <a:cxn ang="0">
                    <a:pos x="0" y="225"/>
                  </a:cxn>
                  <a:cxn ang="0">
                    <a:pos x="15" y="231"/>
                  </a:cxn>
                  <a:cxn ang="0">
                    <a:pos x="29" y="253"/>
                  </a:cxn>
                  <a:cxn ang="0">
                    <a:pos x="44" y="275"/>
                  </a:cxn>
                  <a:cxn ang="0">
                    <a:pos x="58" y="269"/>
                  </a:cxn>
                  <a:cxn ang="0">
                    <a:pos x="73" y="222"/>
                  </a:cxn>
                  <a:cxn ang="0">
                    <a:pos x="87" y="156"/>
                  </a:cxn>
                  <a:cxn ang="0">
                    <a:pos x="102" y="80"/>
                  </a:cxn>
                  <a:cxn ang="0">
                    <a:pos x="116" y="19"/>
                  </a:cxn>
                  <a:cxn ang="0">
                    <a:pos x="131" y="3"/>
                  </a:cxn>
                  <a:cxn ang="0">
                    <a:pos x="145" y="11"/>
                  </a:cxn>
                  <a:cxn ang="0">
                    <a:pos x="160" y="5"/>
                  </a:cxn>
                  <a:cxn ang="0">
                    <a:pos x="175" y="0"/>
                  </a:cxn>
                </a:cxnLst>
                <a:rect l="0" t="0" r="r" b="b"/>
                <a:pathLst>
                  <a:path w="175" h="275">
                    <a:moveTo>
                      <a:pt x="0" y="225"/>
                    </a:moveTo>
                    <a:lnTo>
                      <a:pt x="15" y="231"/>
                    </a:lnTo>
                    <a:lnTo>
                      <a:pt x="29" y="253"/>
                    </a:lnTo>
                    <a:lnTo>
                      <a:pt x="44" y="275"/>
                    </a:lnTo>
                    <a:lnTo>
                      <a:pt x="58" y="269"/>
                    </a:lnTo>
                    <a:lnTo>
                      <a:pt x="73" y="222"/>
                    </a:lnTo>
                    <a:lnTo>
                      <a:pt x="87" y="156"/>
                    </a:lnTo>
                    <a:lnTo>
                      <a:pt x="102" y="80"/>
                    </a:lnTo>
                    <a:lnTo>
                      <a:pt x="116" y="19"/>
                    </a:lnTo>
                    <a:lnTo>
                      <a:pt x="131" y="3"/>
                    </a:lnTo>
                    <a:lnTo>
                      <a:pt x="145" y="11"/>
                    </a:lnTo>
                    <a:lnTo>
                      <a:pt x="160" y="5"/>
                    </a:lnTo>
                    <a:lnTo>
                      <a:pt x="175" y="0"/>
                    </a:lnTo>
                  </a:path>
                </a:pathLst>
              </a:custGeom>
              <a:noFill/>
              <a:ln w="9525">
                <a:solidFill>
                  <a:srgbClr val="C0C0C0"/>
                </a:solidFill>
                <a:prstDash val="solid"/>
                <a:round/>
                <a:headEnd/>
                <a:tailEnd/>
              </a:ln>
            </p:spPr>
            <p:txBody>
              <a:bodyPr/>
              <a:lstStyle/>
              <a:p>
                <a:endParaRPr lang="de-DE"/>
              </a:p>
            </p:txBody>
          </p:sp>
          <p:sp>
            <p:nvSpPr>
              <p:cNvPr id="299" name="Freeform 205"/>
              <p:cNvSpPr>
                <a:spLocks/>
              </p:cNvSpPr>
              <p:nvPr/>
            </p:nvSpPr>
            <p:spPr bwMode="auto">
              <a:xfrm>
                <a:off x="4246" y="2137"/>
                <a:ext cx="1308" cy="420"/>
              </a:xfrm>
              <a:custGeom>
                <a:avLst/>
                <a:gdLst/>
                <a:ahLst/>
                <a:cxnLst>
                  <a:cxn ang="0">
                    <a:pos x="0" y="58"/>
                  </a:cxn>
                  <a:cxn ang="0">
                    <a:pos x="14" y="70"/>
                  </a:cxn>
                  <a:cxn ang="0">
                    <a:pos x="29" y="61"/>
                  </a:cxn>
                  <a:cxn ang="0">
                    <a:pos x="43" y="64"/>
                  </a:cxn>
                  <a:cxn ang="0">
                    <a:pos x="58" y="39"/>
                  </a:cxn>
                  <a:cxn ang="0">
                    <a:pos x="72" y="28"/>
                  </a:cxn>
                  <a:cxn ang="0">
                    <a:pos x="87" y="42"/>
                  </a:cxn>
                  <a:cxn ang="0">
                    <a:pos x="101" y="11"/>
                  </a:cxn>
                  <a:cxn ang="0">
                    <a:pos x="116" y="0"/>
                  </a:cxn>
                  <a:cxn ang="0">
                    <a:pos x="130" y="42"/>
                  </a:cxn>
                  <a:cxn ang="0">
                    <a:pos x="145" y="56"/>
                  </a:cxn>
                  <a:cxn ang="0">
                    <a:pos x="160" y="56"/>
                  </a:cxn>
                  <a:cxn ang="0">
                    <a:pos x="174" y="61"/>
                  </a:cxn>
                  <a:cxn ang="0">
                    <a:pos x="189" y="39"/>
                  </a:cxn>
                  <a:cxn ang="0">
                    <a:pos x="203" y="33"/>
                  </a:cxn>
                  <a:cxn ang="0">
                    <a:pos x="218" y="14"/>
                  </a:cxn>
                </a:cxnLst>
                <a:rect l="0" t="0" r="r" b="b"/>
                <a:pathLst>
                  <a:path w="218" h="70">
                    <a:moveTo>
                      <a:pt x="0" y="58"/>
                    </a:moveTo>
                    <a:lnTo>
                      <a:pt x="14" y="70"/>
                    </a:lnTo>
                    <a:lnTo>
                      <a:pt x="29" y="61"/>
                    </a:lnTo>
                    <a:lnTo>
                      <a:pt x="43" y="64"/>
                    </a:lnTo>
                    <a:lnTo>
                      <a:pt x="58" y="39"/>
                    </a:lnTo>
                    <a:lnTo>
                      <a:pt x="72" y="28"/>
                    </a:lnTo>
                    <a:lnTo>
                      <a:pt x="87" y="42"/>
                    </a:lnTo>
                    <a:lnTo>
                      <a:pt x="101" y="11"/>
                    </a:lnTo>
                    <a:lnTo>
                      <a:pt x="116" y="0"/>
                    </a:lnTo>
                    <a:lnTo>
                      <a:pt x="130" y="42"/>
                    </a:lnTo>
                    <a:lnTo>
                      <a:pt x="145" y="56"/>
                    </a:lnTo>
                    <a:lnTo>
                      <a:pt x="160" y="56"/>
                    </a:lnTo>
                    <a:lnTo>
                      <a:pt x="174" y="61"/>
                    </a:lnTo>
                    <a:lnTo>
                      <a:pt x="189" y="39"/>
                    </a:lnTo>
                    <a:lnTo>
                      <a:pt x="203" y="33"/>
                    </a:lnTo>
                    <a:lnTo>
                      <a:pt x="218" y="14"/>
                    </a:lnTo>
                  </a:path>
                </a:pathLst>
              </a:custGeom>
              <a:noFill/>
              <a:ln w="9525">
                <a:solidFill>
                  <a:srgbClr val="C0C0C0"/>
                </a:solidFill>
                <a:prstDash val="solid"/>
                <a:round/>
                <a:headEnd/>
                <a:tailEnd/>
              </a:ln>
            </p:spPr>
            <p:txBody>
              <a:bodyPr/>
              <a:lstStyle/>
              <a:p>
                <a:endParaRPr lang="de-DE"/>
              </a:p>
            </p:txBody>
          </p:sp>
          <p:sp>
            <p:nvSpPr>
              <p:cNvPr id="300" name="Freeform 206"/>
              <p:cNvSpPr>
                <a:spLocks/>
              </p:cNvSpPr>
              <p:nvPr/>
            </p:nvSpPr>
            <p:spPr bwMode="auto">
              <a:xfrm>
                <a:off x="4504" y="1501"/>
                <a:ext cx="264" cy="54"/>
              </a:xfrm>
              <a:custGeom>
                <a:avLst/>
                <a:gdLst/>
                <a:ahLst/>
                <a:cxnLst>
                  <a:cxn ang="0">
                    <a:pos x="0" y="3"/>
                  </a:cxn>
                  <a:cxn ang="0">
                    <a:pos x="15" y="9"/>
                  </a:cxn>
                  <a:cxn ang="0">
                    <a:pos x="29" y="0"/>
                  </a:cxn>
                  <a:cxn ang="0">
                    <a:pos x="44" y="0"/>
                  </a:cxn>
                </a:cxnLst>
                <a:rect l="0" t="0" r="r" b="b"/>
                <a:pathLst>
                  <a:path w="44" h="9">
                    <a:moveTo>
                      <a:pt x="0" y="3"/>
                    </a:moveTo>
                    <a:lnTo>
                      <a:pt x="15" y="9"/>
                    </a:lnTo>
                    <a:lnTo>
                      <a:pt x="29" y="0"/>
                    </a:lnTo>
                    <a:lnTo>
                      <a:pt x="44" y="0"/>
                    </a:lnTo>
                  </a:path>
                </a:pathLst>
              </a:custGeom>
              <a:noFill/>
              <a:ln w="9525">
                <a:solidFill>
                  <a:srgbClr val="C0C0C0"/>
                </a:solidFill>
                <a:prstDash val="solid"/>
                <a:round/>
                <a:headEnd/>
                <a:tailEnd/>
              </a:ln>
            </p:spPr>
            <p:txBody>
              <a:bodyPr/>
              <a:lstStyle/>
              <a:p>
                <a:endParaRPr lang="de-DE"/>
              </a:p>
            </p:txBody>
          </p:sp>
          <p:sp>
            <p:nvSpPr>
              <p:cNvPr id="301" name="Freeform 207"/>
              <p:cNvSpPr>
                <a:spLocks/>
              </p:cNvSpPr>
              <p:nvPr/>
            </p:nvSpPr>
            <p:spPr bwMode="auto">
              <a:xfrm>
                <a:off x="4942" y="1621"/>
                <a:ext cx="522" cy="1182"/>
              </a:xfrm>
              <a:custGeom>
                <a:avLst/>
                <a:gdLst/>
                <a:ahLst/>
                <a:cxnLst>
                  <a:cxn ang="0">
                    <a:pos x="0" y="197"/>
                  </a:cxn>
                  <a:cxn ang="0">
                    <a:pos x="14" y="197"/>
                  </a:cxn>
                  <a:cxn ang="0">
                    <a:pos x="29" y="169"/>
                  </a:cxn>
                  <a:cxn ang="0">
                    <a:pos x="44" y="136"/>
                  </a:cxn>
                  <a:cxn ang="0">
                    <a:pos x="58" y="61"/>
                  </a:cxn>
                  <a:cxn ang="0">
                    <a:pos x="73" y="22"/>
                  </a:cxn>
                  <a:cxn ang="0">
                    <a:pos x="87" y="0"/>
                  </a:cxn>
                </a:cxnLst>
                <a:rect l="0" t="0" r="r" b="b"/>
                <a:pathLst>
                  <a:path w="87" h="197">
                    <a:moveTo>
                      <a:pt x="0" y="197"/>
                    </a:moveTo>
                    <a:lnTo>
                      <a:pt x="14" y="197"/>
                    </a:lnTo>
                    <a:lnTo>
                      <a:pt x="29" y="169"/>
                    </a:lnTo>
                    <a:lnTo>
                      <a:pt x="44" y="136"/>
                    </a:lnTo>
                    <a:lnTo>
                      <a:pt x="58" y="61"/>
                    </a:lnTo>
                    <a:lnTo>
                      <a:pt x="73" y="22"/>
                    </a:lnTo>
                    <a:lnTo>
                      <a:pt x="87" y="0"/>
                    </a:lnTo>
                  </a:path>
                </a:pathLst>
              </a:custGeom>
              <a:noFill/>
              <a:ln w="9525">
                <a:solidFill>
                  <a:srgbClr val="C0C0C0"/>
                </a:solidFill>
                <a:prstDash val="solid"/>
                <a:round/>
                <a:headEnd/>
                <a:tailEnd/>
              </a:ln>
            </p:spPr>
            <p:txBody>
              <a:bodyPr/>
              <a:lstStyle/>
              <a:p>
                <a:endParaRPr lang="de-DE"/>
              </a:p>
            </p:txBody>
          </p:sp>
          <p:sp>
            <p:nvSpPr>
              <p:cNvPr id="302" name="Freeform 208"/>
              <p:cNvSpPr>
                <a:spLocks/>
              </p:cNvSpPr>
              <p:nvPr/>
            </p:nvSpPr>
            <p:spPr bwMode="auto">
              <a:xfrm>
                <a:off x="4678" y="2689"/>
                <a:ext cx="174" cy="384"/>
              </a:xfrm>
              <a:custGeom>
                <a:avLst/>
                <a:gdLst/>
                <a:ahLst/>
                <a:cxnLst>
                  <a:cxn ang="0">
                    <a:pos x="0" y="25"/>
                  </a:cxn>
                  <a:cxn ang="0">
                    <a:pos x="15" y="64"/>
                  </a:cxn>
                  <a:cxn ang="0">
                    <a:pos x="29" y="0"/>
                  </a:cxn>
                </a:cxnLst>
                <a:rect l="0" t="0" r="r" b="b"/>
                <a:pathLst>
                  <a:path w="29" h="64">
                    <a:moveTo>
                      <a:pt x="0" y="25"/>
                    </a:moveTo>
                    <a:lnTo>
                      <a:pt x="15" y="64"/>
                    </a:lnTo>
                    <a:lnTo>
                      <a:pt x="29" y="0"/>
                    </a:lnTo>
                  </a:path>
                </a:pathLst>
              </a:custGeom>
              <a:noFill/>
              <a:ln w="9525">
                <a:solidFill>
                  <a:srgbClr val="C0C0C0"/>
                </a:solidFill>
                <a:prstDash val="solid"/>
                <a:round/>
                <a:headEnd/>
                <a:tailEnd/>
              </a:ln>
            </p:spPr>
            <p:txBody>
              <a:bodyPr/>
              <a:lstStyle/>
              <a:p>
                <a:endParaRPr lang="de-DE"/>
              </a:p>
            </p:txBody>
          </p:sp>
          <p:sp>
            <p:nvSpPr>
              <p:cNvPr id="303" name="Freeform 209"/>
              <p:cNvSpPr>
                <a:spLocks/>
              </p:cNvSpPr>
              <p:nvPr/>
            </p:nvSpPr>
            <p:spPr bwMode="auto">
              <a:xfrm>
                <a:off x="4594" y="1873"/>
                <a:ext cx="960" cy="846"/>
              </a:xfrm>
              <a:custGeom>
                <a:avLst/>
                <a:gdLst/>
                <a:ahLst/>
                <a:cxnLst>
                  <a:cxn ang="0">
                    <a:pos x="0" y="141"/>
                  </a:cxn>
                  <a:cxn ang="0">
                    <a:pos x="14" y="91"/>
                  </a:cxn>
                  <a:cxn ang="0">
                    <a:pos x="29" y="58"/>
                  </a:cxn>
                  <a:cxn ang="0">
                    <a:pos x="43" y="38"/>
                  </a:cxn>
                  <a:cxn ang="0">
                    <a:pos x="58" y="27"/>
                  </a:cxn>
                  <a:cxn ang="0">
                    <a:pos x="72" y="47"/>
                  </a:cxn>
                  <a:cxn ang="0">
                    <a:pos x="87" y="61"/>
                  </a:cxn>
                  <a:cxn ang="0">
                    <a:pos x="102" y="64"/>
                  </a:cxn>
                  <a:cxn ang="0">
                    <a:pos x="116" y="52"/>
                  </a:cxn>
                  <a:cxn ang="0">
                    <a:pos x="145" y="5"/>
                  </a:cxn>
                  <a:cxn ang="0">
                    <a:pos x="160" y="0"/>
                  </a:cxn>
                </a:cxnLst>
                <a:rect l="0" t="0" r="r" b="b"/>
                <a:pathLst>
                  <a:path w="160" h="141">
                    <a:moveTo>
                      <a:pt x="0" y="141"/>
                    </a:moveTo>
                    <a:lnTo>
                      <a:pt x="14" y="91"/>
                    </a:lnTo>
                    <a:lnTo>
                      <a:pt x="29" y="58"/>
                    </a:lnTo>
                    <a:lnTo>
                      <a:pt x="43" y="38"/>
                    </a:lnTo>
                    <a:lnTo>
                      <a:pt x="58" y="27"/>
                    </a:lnTo>
                    <a:lnTo>
                      <a:pt x="72" y="47"/>
                    </a:lnTo>
                    <a:lnTo>
                      <a:pt x="87" y="61"/>
                    </a:lnTo>
                    <a:lnTo>
                      <a:pt x="102" y="64"/>
                    </a:lnTo>
                    <a:lnTo>
                      <a:pt x="116" y="52"/>
                    </a:lnTo>
                    <a:lnTo>
                      <a:pt x="145" y="5"/>
                    </a:lnTo>
                    <a:lnTo>
                      <a:pt x="160" y="0"/>
                    </a:lnTo>
                  </a:path>
                </a:pathLst>
              </a:custGeom>
              <a:noFill/>
              <a:ln w="9525">
                <a:solidFill>
                  <a:srgbClr val="C0C0C0"/>
                </a:solidFill>
                <a:prstDash val="solid"/>
                <a:round/>
                <a:headEnd/>
                <a:tailEnd/>
              </a:ln>
            </p:spPr>
            <p:txBody>
              <a:bodyPr/>
              <a:lstStyle/>
              <a:p>
                <a:endParaRPr lang="de-DE"/>
              </a:p>
            </p:txBody>
          </p:sp>
          <p:sp>
            <p:nvSpPr>
              <p:cNvPr id="304" name="Freeform 210"/>
              <p:cNvSpPr>
                <a:spLocks/>
              </p:cNvSpPr>
              <p:nvPr/>
            </p:nvSpPr>
            <p:spPr bwMode="auto">
              <a:xfrm>
                <a:off x="4678" y="2785"/>
                <a:ext cx="264" cy="450"/>
              </a:xfrm>
              <a:custGeom>
                <a:avLst/>
                <a:gdLst/>
                <a:ahLst/>
                <a:cxnLst>
                  <a:cxn ang="0">
                    <a:pos x="0" y="75"/>
                  </a:cxn>
                  <a:cxn ang="0">
                    <a:pos x="15" y="67"/>
                  </a:cxn>
                  <a:cxn ang="0">
                    <a:pos x="29" y="37"/>
                  </a:cxn>
                  <a:cxn ang="0">
                    <a:pos x="44" y="0"/>
                  </a:cxn>
                </a:cxnLst>
                <a:rect l="0" t="0" r="r" b="b"/>
                <a:pathLst>
                  <a:path w="44" h="75">
                    <a:moveTo>
                      <a:pt x="0" y="75"/>
                    </a:moveTo>
                    <a:lnTo>
                      <a:pt x="15" y="67"/>
                    </a:lnTo>
                    <a:lnTo>
                      <a:pt x="29" y="37"/>
                    </a:lnTo>
                    <a:lnTo>
                      <a:pt x="44" y="0"/>
                    </a:lnTo>
                  </a:path>
                </a:pathLst>
              </a:custGeom>
              <a:noFill/>
              <a:ln w="9525">
                <a:solidFill>
                  <a:srgbClr val="C0C0C0"/>
                </a:solidFill>
                <a:prstDash val="solid"/>
                <a:round/>
                <a:headEnd/>
                <a:tailEnd/>
              </a:ln>
            </p:spPr>
            <p:txBody>
              <a:bodyPr/>
              <a:lstStyle/>
              <a:p>
                <a:endParaRPr lang="de-DE"/>
              </a:p>
            </p:txBody>
          </p:sp>
        </p:grpSp>
        <p:sp>
          <p:nvSpPr>
            <p:cNvPr id="19" name="Freeform 211"/>
            <p:cNvSpPr>
              <a:spLocks/>
            </p:cNvSpPr>
            <p:nvPr/>
          </p:nvSpPr>
          <p:spPr bwMode="auto">
            <a:xfrm>
              <a:off x="3370" y="1885"/>
              <a:ext cx="2184" cy="588"/>
            </a:xfrm>
            <a:custGeom>
              <a:avLst/>
              <a:gdLst/>
              <a:ahLst/>
              <a:cxnLst>
                <a:cxn ang="0">
                  <a:pos x="0" y="0"/>
                </a:cxn>
                <a:cxn ang="0">
                  <a:pos x="15" y="9"/>
                </a:cxn>
                <a:cxn ang="0">
                  <a:pos x="29" y="42"/>
                </a:cxn>
                <a:cxn ang="0">
                  <a:pos x="44" y="11"/>
                </a:cxn>
                <a:cxn ang="0">
                  <a:pos x="58" y="20"/>
                </a:cxn>
                <a:cxn ang="0">
                  <a:pos x="73" y="23"/>
                </a:cxn>
                <a:cxn ang="0">
                  <a:pos x="87" y="31"/>
                </a:cxn>
                <a:cxn ang="0">
                  <a:pos x="102" y="31"/>
                </a:cxn>
                <a:cxn ang="0">
                  <a:pos x="117" y="42"/>
                </a:cxn>
                <a:cxn ang="0">
                  <a:pos x="131" y="59"/>
                </a:cxn>
                <a:cxn ang="0">
                  <a:pos x="146" y="75"/>
                </a:cxn>
                <a:cxn ang="0">
                  <a:pos x="160" y="73"/>
                </a:cxn>
                <a:cxn ang="0">
                  <a:pos x="175" y="81"/>
                </a:cxn>
                <a:cxn ang="0">
                  <a:pos x="189" y="98"/>
                </a:cxn>
                <a:cxn ang="0">
                  <a:pos x="204" y="87"/>
                </a:cxn>
                <a:cxn ang="0">
                  <a:pos x="218" y="81"/>
                </a:cxn>
                <a:cxn ang="0">
                  <a:pos x="233" y="62"/>
                </a:cxn>
                <a:cxn ang="0">
                  <a:pos x="247" y="9"/>
                </a:cxn>
                <a:cxn ang="0">
                  <a:pos x="262" y="9"/>
                </a:cxn>
                <a:cxn ang="0">
                  <a:pos x="276" y="3"/>
                </a:cxn>
                <a:cxn ang="0">
                  <a:pos x="291" y="23"/>
                </a:cxn>
                <a:cxn ang="0">
                  <a:pos x="306" y="17"/>
                </a:cxn>
                <a:cxn ang="0">
                  <a:pos x="320" y="20"/>
                </a:cxn>
                <a:cxn ang="0">
                  <a:pos x="335" y="17"/>
                </a:cxn>
                <a:cxn ang="0">
                  <a:pos x="349" y="20"/>
                </a:cxn>
                <a:cxn ang="0">
                  <a:pos x="364" y="11"/>
                </a:cxn>
              </a:cxnLst>
              <a:rect l="0" t="0" r="r" b="b"/>
              <a:pathLst>
                <a:path w="364" h="98">
                  <a:moveTo>
                    <a:pt x="0" y="0"/>
                  </a:moveTo>
                  <a:lnTo>
                    <a:pt x="15" y="9"/>
                  </a:lnTo>
                  <a:lnTo>
                    <a:pt x="29" y="42"/>
                  </a:lnTo>
                  <a:lnTo>
                    <a:pt x="44" y="11"/>
                  </a:lnTo>
                  <a:lnTo>
                    <a:pt x="58" y="20"/>
                  </a:lnTo>
                  <a:lnTo>
                    <a:pt x="73" y="23"/>
                  </a:lnTo>
                  <a:lnTo>
                    <a:pt x="87" y="31"/>
                  </a:lnTo>
                  <a:lnTo>
                    <a:pt x="102" y="31"/>
                  </a:lnTo>
                  <a:lnTo>
                    <a:pt x="117" y="42"/>
                  </a:lnTo>
                  <a:lnTo>
                    <a:pt x="131" y="59"/>
                  </a:lnTo>
                  <a:lnTo>
                    <a:pt x="146" y="75"/>
                  </a:lnTo>
                  <a:lnTo>
                    <a:pt x="160" y="73"/>
                  </a:lnTo>
                  <a:lnTo>
                    <a:pt x="175" y="81"/>
                  </a:lnTo>
                  <a:lnTo>
                    <a:pt x="189" y="98"/>
                  </a:lnTo>
                  <a:lnTo>
                    <a:pt x="204" y="87"/>
                  </a:lnTo>
                  <a:lnTo>
                    <a:pt x="218" y="81"/>
                  </a:lnTo>
                  <a:lnTo>
                    <a:pt x="233" y="62"/>
                  </a:lnTo>
                  <a:lnTo>
                    <a:pt x="247" y="9"/>
                  </a:lnTo>
                  <a:lnTo>
                    <a:pt x="262" y="9"/>
                  </a:lnTo>
                  <a:lnTo>
                    <a:pt x="276" y="3"/>
                  </a:lnTo>
                  <a:lnTo>
                    <a:pt x="291" y="23"/>
                  </a:lnTo>
                  <a:lnTo>
                    <a:pt x="306" y="17"/>
                  </a:lnTo>
                  <a:lnTo>
                    <a:pt x="320" y="20"/>
                  </a:lnTo>
                  <a:lnTo>
                    <a:pt x="335" y="17"/>
                  </a:lnTo>
                  <a:lnTo>
                    <a:pt x="349" y="20"/>
                  </a:lnTo>
                  <a:lnTo>
                    <a:pt x="364" y="11"/>
                  </a:lnTo>
                </a:path>
              </a:pathLst>
            </a:custGeom>
            <a:noFill/>
            <a:ln w="9525">
              <a:solidFill>
                <a:srgbClr val="C0C0C0"/>
              </a:solidFill>
              <a:prstDash val="solid"/>
              <a:round/>
              <a:headEnd/>
              <a:tailEnd/>
            </a:ln>
          </p:spPr>
          <p:txBody>
            <a:bodyPr/>
            <a:lstStyle/>
            <a:p>
              <a:endParaRPr lang="de-DE"/>
            </a:p>
          </p:txBody>
        </p:sp>
        <p:sp>
          <p:nvSpPr>
            <p:cNvPr id="20" name="Freeform 212"/>
            <p:cNvSpPr>
              <a:spLocks/>
            </p:cNvSpPr>
            <p:nvPr/>
          </p:nvSpPr>
          <p:spPr bwMode="auto">
            <a:xfrm>
              <a:off x="2584" y="1585"/>
              <a:ext cx="2010" cy="972"/>
            </a:xfrm>
            <a:custGeom>
              <a:avLst/>
              <a:gdLst/>
              <a:ahLst/>
              <a:cxnLst>
                <a:cxn ang="0">
                  <a:pos x="0" y="0"/>
                </a:cxn>
                <a:cxn ang="0">
                  <a:pos x="15" y="0"/>
                </a:cxn>
                <a:cxn ang="0">
                  <a:pos x="29" y="3"/>
                </a:cxn>
                <a:cxn ang="0">
                  <a:pos x="44" y="3"/>
                </a:cxn>
                <a:cxn ang="0">
                  <a:pos x="58" y="3"/>
                </a:cxn>
                <a:cxn ang="0">
                  <a:pos x="73" y="3"/>
                </a:cxn>
                <a:cxn ang="0">
                  <a:pos x="88" y="6"/>
                </a:cxn>
                <a:cxn ang="0">
                  <a:pos x="102" y="6"/>
                </a:cxn>
                <a:cxn ang="0">
                  <a:pos x="117" y="17"/>
                </a:cxn>
                <a:cxn ang="0">
                  <a:pos x="131" y="23"/>
                </a:cxn>
                <a:cxn ang="0">
                  <a:pos x="146" y="28"/>
                </a:cxn>
                <a:cxn ang="0">
                  <a:pos x="160" y="50"/>
                </a:cxn>
                <a:cxn ang="0">
                  <a:pos x="175" y="59"/>
                </a:cxn>
                <a:cxn ang="0">
                  <a:pos x="189" y="78"/>
                </a:cxn>
                <a:cxn ang="0">
                  <a:pos x="204" y="86"/>
                </a:cxn>
                <a:cxn ang="0">
                  <a:pos x="218" y="103"/>
                </a:cxn>
                <a:cxn ang="0">
                  <a:pos x="233" y="95"/>
                </a:cxn>
                <a:cxn ang="0">
                  <a:pos x="248" y="86"/>
                </a:cxn>
                <a:cxn ang="0">
                  <a:pos x="262" y="92"/>
                </a:cxn>
                <a:cxn ang="0">
                  <a:pos x="277" y="114"/>
                </a:cxn>
                <a:cxn ang="0">
                  <a:pos x="291" y="125"/>
                </a:cxn>
                <a:cxn ang="0">
                  <a:pos x="306" y="128"/>
                </a:cxn>
                <a:cxn ang="0">
                  <a:pos x="320" y="153"/>
                </a:cxn>
                <a:cxn ang="0">
                  <a:pos x="335" y="162"/>
                </a:cxn>
              </a:cxnLst>
              <a:rect l="0" t="0" r="r" b="b"/>
              <a:pathLst>
                <a:path w="335" h="162">
                  <a:moveTo>
                    <a:pt x="0" y="0"/>
                  </a:moveTo>
                  <a:lnTo>
                    <a:pt x="15" y="0"/>
                  </a:lnTo>
                  <a:lnTo>
                    <a:pt x="29" y="3"/>
                  </a:lnTo>
                  <a:lnTo>
                    <a:pt x="44" y="3"/>
                  </a:lnTo>
                  <a:lnTo>
                    <a:pt x="58" y="3"/>
                  </a:lnTo>
                  <a:lnTo>
                    <a:pt x="73" y="3"/>
                  </a:lnTo>
                  <a:lnTo>
                    <a:pt x="88" y="6"/>
                  </a:lnTo>
                  <a:lnTo>
                    <a:pt x="102" y="6"/>
                  </a:lnTo>
                  <a:lnTo>
                    <a:pt x="117" y="17"/>
                  </a:lnTo>
                  <a:lnTo>
                    <a:pt x="131" y="23"/>
                  </a:lnTo>
                  <a:lnTo>
                    <a:pt x="146" y="28"/>
                  </a:lnTo>
                  <a:lnTo>
                    <a:pt x="160" y="50"/>
                  </a:lnTo>
                  <a:lnTo>
                    <a:pt x="175" y="59"/>
                  </a:lnTo>
                  <a:lnTo>
                    <a:pt x="189" y="78"/>
                  </a:lnTo>
                  <a:lnTo>
                    <a:pt x="204" y="86"/>
                  </a:lnTo>
                  <a:lnTo>
                    <a:pt x="218" y="103"/>
                  </a:lnTo>
                  <a:lnTo>
                    <a:pt x="233" y="95"/>
                  </a:lnTo>
                  <a:lnTo>
                    <a:pt x="248" y="86"/>
                  </a:lnTo>
                  <a:lnTo>
                    <a:pt x="262" y="92"/>
                  </a:lnTo>
                  <a:lnTo>
                    <a:pt x="277" y="114"/>
                  </a:lnTo>
                  <a:lnTo>
                    <a:pt x="291" y="125"/>
                  </a:lnTo>
                  <a:lnTo>
                    <a:pt x="306" y="128"/>
                  </a:lnTo>
                  <a:lnTo>
                    <a:pt x="320" y="153"/>
                  </a:lnTo>
                  <a:lnTo>
                    <a:pt x="335" y="162"/>
                  </a:lnTo>
                </a:path>
              </a:pathLst>
            </a:custGeom>
            <a:noFill/>
            <a:ln w="9525">
              <a:solidFill>
                <a:srgbClr val="C0C0C0"/>
              </a:solidFill>
              <a:prstDash val="solid"/>
              <a:round/>
              <a:headEnd/>
              <a:tailEnd/>
            </a:ln>
          </p:spPr>
          <p:txBody>
            <a:bodyPr/>
            <a:lstStyle/>
            <a:p>
              <a:endParaRPr lang="de-DE"/>
            </a:p>
          </p:txBody>
        </p:sp>
        <p:sp>
          <p:nvSpPr>
            <p:cNvPr id="21" name="Freeform 213"/>
            <p:cNvSpPr>
              <a:spLocks/>
            </p:cNvSpPr>
            <p:nvPr/>
          </p:nvSpPr>
          <p:spPr bwMode="auto">
            <a:xfrm>
              <a:off x="2326" y="1237"/>
              <a:ext cx="3228" cy="216"/>
            </a:xfrm>
            <a:custGeom>
              <a:avLst/>
              <a:gdLst/>
              <a:ahLst/>
              <a:cxnLst>
                <a:cxn ang="0">
                  <a:pos x="0" y="0"/>
                </a:cxn>
                <a:cxn ang="0">
                  <a:pos x="14" y="0"/>
                </a:cxn>
                <a:cxn ang="0">
                  <a:pos x="29" y="3"/>
                </a:cxn>
                <a:cxn ang="0">
                  <a:pos x="43" y="6"/>
                </a:cxn>
                <a:cxn ang="0">
                  <a:pos x="58" y="6"/>
                </a:cxn>
                <a:cxn ang="0">
                  <a:pos x="72" y="3"/>
                </a:cxn>
                <a:cxn ang="0">
                  <a:pos x="87" y="6"/>
                </a:cxn>
                <a:cxn ang="0">
                  <a:pos x="101" y="3"/>
                </a:cxn>
                <a:cxn ang="0">
                  <a:pos x="116" y="6"/>
                </a:cxn>
                <a:cxn ang="0">
                  <a:pos x="131" y="3"/>
                </a:cxn>
                <a:cxn ang="0">
                  <a:pos x="145" y="3"/>
                </a:cxn>
                <a:cxn ang="0">
                  <a:pos x="160" y="3"/>
                </a:cxn>
                <a:cxn ang="0">
                  <a:pos x="174" y="6"/>
                </a:cxn>
                <a:cxn ang="0">
                  <a:pos x="189" y="3"/>
                </a:cxn>
                <a:cxn ang="0">
                  <a:pos x="203" y="6"/>
                </a:cxn>
                <a:cxn ang="0">
                  <a:pos x="218" y="3"/>
                </a:cxn>
                <a:cxn ang="0">
                  <a:pos x="232" y="8"/>
                </a:cxn>
                <a:cxn ang="0">
                  <a:pos x="247" y="14"/>
                </a:cxn>
                <a:cxn ang="0">
                  <a:pos x="261" y="17"/>
                </a:cxn>
                <a:cxn ang="0">
                  <a:pos x="276" y="19"/>
                </a:cxn>
                <a:cxn ang="0">
                  <a:pos x="291" y="25"/>
                </a:cxn>
                <a:cxn ang="0">
                  <a:pos x="305" y="25"/>
                </a:cxn>
                <a:cxn ang="0">
                  <a:pos x="320" y="28"/>
                </a:cxn>
                <a:cxn ang="0">
                  <a:pos x="334" y="31"/>
                </a:cxn>
                <a:cxn ang="0">
                  <a:pos x="349" y="33"/>
                </a:cxn>
                <a:cxn ang="0">
                  <a:pos x="363" y="33"/>
                </a:cxn>
                <a:cxn ang="0">
                  <a:pos x="378" y="36"/>
                </a:cxn>
                <a:cxn ang="0">
                  <a:pos x="392" y="36"/>
                </a:cxn>
                <a:cxn ang="0">
                  <a:pos x="407" y="33"/>
                </a:cxn>
                <a:cxn ang="0">
                  <a:pos x="421" y="31"/>
                </a:cxn>
                <a:cxn ang="0">
                  <a:pos x="436" y="28"/>
                </a:cxn>
                <a:cxn ang="0">
                  <a:pos x="450" y="25"/>
                </a:cxn>
                <a:cxn ang="0">
                  <a:pos x="465" y="28"/>
                </a:cxn>
                <a:cxn ang="0">
                  <a:pos x="480" y="31"/>
                </a:cxn>
                <a:cxn ang="0">
                  <a:pos x="494" y="31"/>
                </a:cxn>
                <a:cxn ang="0">
                  <a:pos x="509" y="25"/>
                </a:cxn>
                <a:cxn ang="0">
                  <a:pos x="523" y="22"/>
                </a:cxn>
                <a:cxn ang="0">
                  <a:pos x="538" y="22"/>
                </a:cxn>
              </a:cxnLst>
              <a:rect l="0" t="0" r="r" b="b"/>
              <a:pathLst>
                <a:path w="538" h="36">
                  <a:moveTo>
                    <a:pt x="0" y="0"/>
                  </a:moveTo>
                  <a:lnTo>
                    <a:pt x="14" y="0"/>
                  </a:lnTo>
                  <a:lnTo>
                    <a:pt x="29" y="3"/>
                  </a:lnTo>
                  <a:lnTo>
                    <a:pt x="43" y="6"/>
                  </a:lnTo>
                  <a:lnTo>
                    <a:pt x="58" y="6"/>
                  </a:lnTo>
                  <a:lnTo>
                    <a:pt x="72" y="3"/>
                  </a:lnTo>
                  <a:lnTo>
                    <a:pt x="87" y="6"/>
                  </a:lnTo>
                  <a:lnTo>
                    <a:pt x="101" y="3"/>
                  </a:lnTo>
                  <a:lnTo>
                    <a:pt x="116" y="6"/>
                  </a:lnTo>
                  <a:lnTo>
                    <a:pt x="131" y="3"/>
                  </a:lnTo>
                  <a:lnTo>
                    <a:pt x="145" y="3"/>
                  </a:lnTo>
                  <a:lnTo>
                    <a:pt x="160" y="3"/>
                  </a:lnTo>
                  <a:lnTo>
                    <a:pt x="174" y="6"/>
                  </a:lnTo>
                  <a:lnTo>
                    <a:pt x="189" y="3"/>
                  </a:lnTo>
                  <a:lnTo>
                    <a:pt x="203" y="6"/>
                  </a:lnTo>
                  <a:lnTo>
                    <a:pt x="218" y="3"/>
                  </a:lnTo>
                  <a:lnTo>
                    <a:pt x="232" y="8"/>
                  </a:lnTo>
                  <a:lnTo>
                    <a:pt x="247" y="14"/>
                  </a:lnTo>
                  <a:lnTo>
                    <a:pt x="261" y="17"/>
                  </a:lnTo>
                  <a:lnTo>
                    <a:pt x="276" y="19"/>
                  </a:lnTo>
                  <a:lnTo>
                    <a:pt x="291" y="25"/>
                  </a:lnTo>
                  <a:lnTo>
                    <a:pt x="305" y="25"/>
                  </a:lnTo>
                  <a:lnTo>
                    <a:pt x="320" y="28"/>
                  </a:lnTo>
                  <a:lnTo>
                    <a:pt x="334" y="31"/>
                  </a:lnTo>
                  <a:lnTo>
                    <a:pt x="349" y="33"/>
                  </a:lnTo>
                  <a:lnTo>
                    <a:pt x="363" y="33"/>
                  </a:lnTo>
                  <a:lnTo>
                    <a:pt x="378" y="36"/>
                  </a:lnTo>
                  <a:lnTo>
                    <a:pt x="392" y="36"/>
                  </a:lnTo>
                  <a:lnTo>
                    <a:pt x="407" y="33"/>
                  </a:lnTo>
                  <a:lnTo>
                    <a:pt x="421" y="31"/>
                  </a:lnTo>
                  <a:lnTo>
                    <a:pt x="436" y="28"/>
                  </a:lnTo>
                  <a:lnTo>
                    <a:pt x="450" y="25"/>
                  </a:lnTo>
                  <a:lnTo>
                    <a:pt x="465" y="28"/>
                  </a:lnTo>
                  <a:lnTo>
                    <a:pt x="480" y="31"/>
                  </a:lnTo>
                  <a:lnTo>
                    <a:pt x="494" y="31"/>
                  </a:lnTo>
                  <a:lnTo>
                    <a:pt x="509" y="25"/>
                  </a:lnTo>
                  <a:lnTo>
                    <a:pt x="523" y="22"/>
                  </a:lnTo>
                  <a:lnTo>
                    <a:pt x="538" y="22"/>
                  </a:lnTo>
                </a:path>
              </a:pathLst>
            </a:custGeom>
            <a:noFill/>
            <a:ln w="9525">
              <a:solidFill>
                <a:srgbClr val="C0C0C0"/>
              </a:solidFill>
              <a:prstDash val="solid"/>
              <a:round/>
              <a:headEnd/>
              <a:tailEnd/>
            </a:ln>
          </p:spPr>
          <p:txBody>
            <a:bodyPr/>
            <a:lstStyle/>
            <a:p>
              <a:endParaRPr lang="de-DE"/>
            </a:p>
          </p:txBody>
        </p:sp>
        <p:sp>
          <p:nvSpPr>
            <p:cNvPr id="22" name="Freeform 214"/>
            <p:cNvSpPr>
              <a:spLocks/>
            </p:cNvSpPr>
            <p:nvPr/>
          </p:nvSpPr>
          <p:spPr bwMode="auto">
            <a:xfrm>
              <a:off x="2236" y="1105"/>
              <a:ext cx="3318" cy="450"/>
            </a:xfrm>
            <a:custGeom>
              <a:avLst/>
              <a:gdLst/>
              <a:ahLst/>
              <a:cxnLst>
                <a:cxn ang="0">
                  <a:pos x="0" y="58"/>
                </a:cxn>
                <a:cxn ang="0">
                  <a:pos x="15" y="64"/>
                </a:cxn>
                <a:cxn ang="0">
                  <a:pos x="29" y="66"/>
                </a:cxn>
                <a:cxn ang="0">
                  <a:pos x="44" y="72"/>
                </a:cxn>
                <a:cxn ang="0">
                  <a:pos x="58" y="72"/>
                </a:cxn>
                <a:cxn ang="0">
                  <a:pos x="73" y="75"/>
                </a:cxn>
                <a:cxn ang="0">
                  <a:pos x="87" y="75"/>
                </a:cxn>
                <a:cxn ang="0">
                  <a:pos x="102" y="72"/>
                </a:cxn>
                <a:cxn ang="0">
                  <a:pos x="116" y="69"/>
                </a:cxn>
                <a:cxn ang="0">
                  <a:pos x="131" y="64"/>
                </a:cxn>
                <a:cxn ang="0">
                  <a:pos x="146" y="53"/>
                </a:cxn>
                <a:cxn ang="0">
                  <a:pos x="160" y="47"/>
                </a:cxn>
                <a:cxn ang="0">
                  <a:pos x="175" y="47"/>
                </a:cxn>
                <a:cxn ang="0">
                  <a:pos x="189" y="50"/>
                </a:cxn>
                <a:cxn ang="0">
                  <a:pos x="204" y="55"/>
                </a:cxn>
                <a:cxn ang="0">
                  <a:pos x="218" y="58"/>
                </a:cxn>
                <a:cxn ang="0">
                  <a:pos x="233" y="36"/>
                </a:cxn>
                <a:cxn ang="0">
                  <a:pos x="247" y="41"/>
                </a:cxn>
                <a:cxn ang="0">
                  <a:pos x="262" y="39"/>
                </a:cxn>
                <a:cxn ang="0">
                  <a:pos x="276" y="41"/>
                </a:cxn>
                <a:cxn ang="0">
                  <a:pos x="291" y="39"/>
                </a:cxn>
                <a:cxn ang="0">
                  <a:pos x="306" y="36"/>
                </a:cxn>
                <a:cxn ang="0">
                  <a:pos x="320" y="33"/>
                </a:cxn>
                <a:cxn ang="0">
                  <a:pos x="335" y="33"/>
                </a:cxn>
                <a:cxn ang="0">
                  <a:pos x="349" y="8"/>
                </a:cxn>
                <a:cxn ang="0">
                  <a:pos x="364" y="3"/>
                </a:cxn>
                <a:cxn ang="0">
                  <a:pos x="378" y="3"/>
                </a:cxn>
                <a:cxn ang="0">
                  <a:pos x="393" y="3"/>
                </a:cxn>
                <a:cxn ang="0">
                  <a:pos x="407" y="3"/>
                </a:cxn>
                <a:cxn ang="0">
                  <a:pos x="422" y="3"/>
                </a:cxn>
                <a:cxn ang="0">
                  <a:pos x="436" y="0"/>
                </a:cxn>
                <a:cxn ang="0">
                  <a:pos x="451" y="3"/>
                </a:cxn>
                <a:cxn ang="0">
                  <a:pos x="465" y="3"/>
                </a:cxn>
                <a:cxn ang="0">
                  <a:pos x="480" y="3"/>
                </a:cxn>
                <a:cxn ang="0">
                  <a:pos x="495" y="3"/>
                </a:cxn>
                <a:cxn ang="0">
                  <a:pos x="509" y="5"/>
                </a:cxn>
                <a:cxn ang="0">
                  <a:pos x="524" y="8"/>
                </a:cxn>
                <a:cxn ang="0">
                  <a:pos x="538" y="8"/>
                </a:cxn>
                <a:cxn ang="0">
                  <a:pos x="553" y="8"/>
                </a:cxn>
              </a:cxnLst>
              <a:rect l="0" t="0" r="r" b="b"/>
              <a:pathLst>
                <a:path w="553" h="75">
                  <a:moveTo>
                    <a:pt x="0" y="58"/>
                  </a:moveTo>
                  <a:lnTo>
                    <a:pt x="15" y="64"/>
                  </a:lnTo>
                  <a:lnTo>
                    <a:pt x="29" y="66"/>
                  </a:lnTo>
                  <a:lnTo>
                    <a:pt x="44" y="72"/>
                  </a:lnTo>
                  <a:lnTo>
                    <a:pt x="58" y="72"/>
                  </a:lnTo>
                  <a:lnTo>
                    <a:pt x="73" y="75"/>
                  </a:lnTo>
                  <a:lnTo>
                    <a:pt x="87" y="75"/>
                  </a:lnTo>
                  <a:lnTo>
                    <a:pt x="102" y="72"/>
                  </a:lnTo>
                  <a:lnTo>
                    <a:pt x="116" y="69"/>
                  </a:lnTo>
                  <a:lnTo>
                    <a:pt x="131" y="64"/>
                  </a:lnTo>
                  <a:lnTo>
                    <a:pt x="146" y="53"/>
                  </a:lnTo>
                  <a:lnTo>
                    <a:pt x="160" y="47"/>
                  </a:lnTo>
                  <a:lnTo>
                    <a:pt x="175" y="47"/>
                  </a:lnTo>
                  <a:lnTo>
                    <a:pt x="189" y="50"/>
                  </a:lnTo>
                  <a:lnTo>
                    <a:pt x="204" y="55"/>
                  </a:lnTo>
                  <a:lnTo>
                    <a:pt x="218" y="58"/>
                  </a:lnTo>
                  <a:lnTo>
                    <a:pt x="233" y="36"/>
                  </a:lnTo>
                  <a:lnTo>
                    <a:pt x="247" y="41"/>
                  </a:lnTo>
                  <a:lnTo>
                    <a:pt x="262" y="39"/>
                  </a:lnTo>
                  <a:lnTo>
                    <a:pt x="276" y="41"/>
                  </a:lnTo>
                  <a:lnTo>
                    <a:pt x="291" y="39"/>
                  </a:lnTo>
                  <a:lnTo>
                    <a:pt x="306" y="36"/>
                  </a:lnTo>
                  <a:lnTo>
                    <a:pt x="320" y="33"/>
                  </a:lnTo>
                  <a:lnTo>
                    <a:pt x="335" y="33"/>
                  </a:lnTo>
                  <a:lnTo>
                    <a:pt x="349" y="8"/>
                  </a:lnTo>
                  <a:lnTo>
                    <a:pt x="364" y="3"/>
                  </a:lnTo>
                  <a:lnTo>
                    <a:pt x="378" y="3"/>
                  </a:lnTo>
                  <a:lnTo>
                    <a:pt x="393" y="3"/>
                  </a:lnTo>
                  <a:lnTo>
                    <a:pt x="407" y="3"/>
                  </a:lnTo>
                  <a:lnTo>
                    <a:pt x="422" y="3"/>
                  </a:lnTo>
                  <a:lnTo>
                    <a:pt x="436" y="0"/>
                  </a:lnTo>
                  <a:lnTo>
                    <a:pt x="451" y="3"/>
                  </a:lnTo>
                  <a:lnTo>
                    <a:pt x="465" y="3"/>
                  </a:lnTo>
                  <a:lnTo>
                    <a:pt x="480" y="3"/>
                  </a:lnTo>
                  <a:lnTo>
                    <a:pt x="495" y="3"/>
                  </a:lnTo>
                  <a:lnTo>
                    <a:pt x="509" y="5"/>
                  </a:lnTo>
                  <a:lnTo>
                    <a:pt x="524" y="8"/>
                  </a:lnTo>
                  <a:lnTo>
                    <a:pt x="538" y="8"/>
                  </a:lnTo>
                  <a:lnTo>
                    <a:pt x="553" y="8"/>
                  </a:lnTo>
                </a:path>
              </a:pathLst>
            </a:custGeom>
            <a:noFill/>
            <a:ln w="9525">
              <a:solidFill>
                <a:srgbClr val="C0C0C0"/>
              </a:solidFill>
              <a:prstDash val="solid"/>
              <a:round/>
              <a:headEnd/>
              <a:tailEnd/>
            </a:ln>
          </p:spPr>
          <p:txBody>
            <a:bodyPr/>
            <a:lstStyle/>
            <a:p>
              <a:endParaRPr lang="de-DE"/>
            </a:p>
          </p:txBody>
        </p:sp>
        <p:sp>
          <p:nvSpPr>
            <p:cNvPr id="23" name="Freeform 215"/>
            <p:cNvSpPr>
              <a:spLocks/>
            </p:cNvSpPr>
            <p:nvPr/>
          </p:nvSpPr>
          <p:spPr bwMode="auto">
            <a:xfrm>
              <a:off x="4072" y="1435"/>
              <a:ext cx="1482" cy="486"/>
            </a:xfrm>
            <a:custGeom>
              <a:avLst/>
              <a:gdLst/>
              <a:ahLst/>
              <a:cxnLst>
                <a:cxn ang="0">
                  <a:pos x="0" y="17"/>
                </a:cxn>
                <a:cxn ang="0">
                  <a:pos x="14" y="14"/>
                </a:cxn>
                <a:cxn ang="0">
                  <a:pos x="29" y="17"/>
                </a:cxn>
                <a:cxn ang="0">
                  <a:pos x="43" y="42"/>
                </a:cxn>
                <a:cxn ang="0">
                  <a:pos x="58" y="50"/>
                </a:cxn>
                <a:cxn ang="0">
                  <a:pos x="72" y="59"/>
                </a:cxn>
                <a:cxn ang="0">
                  <a:pos x="87" y="61"/>
                </a:cxn>
                <a:cxn ang="0">
                  <a:pos x="101" y="81"/>
                </a:cxn>
                <a:cxn ang="0">
                  <a:pos x="116" y="81"/>
                </a:cxn>
                <a:cxn ang="0">
                  <a:pos x="130" y="59"/>
                </a:cxn>
                <a:cxn ang="0">
                  <a:pos x="145" y="53"/>
                </a:cxn>
                <a:cxn ang="0">
                  <a:pos x="159" y="53"/>
                </a:cxn>
                <a:cxn ang="0">
                  <a:pos x="174" y="61"/>
                </a:cxn>
                <a:cxn ang="0">
                  <a:pos x="189" y="50"/>
                </a:cxn>
                <a:cxn ang="0">
                  <a:pos x="203" y="42"/>
                </a:cxn>
                <a:cxn ang="0">
                  <a:pos x="218" y="45"/>
                </a:cxn>
                <a:cxn ang="0">
                  <a:pos x="232" y="3"/>
                </a:cxn>
                <a:cxn ang="0">
                  <a:pos x="247" y="0"/>
                </a:cxn>
              </a:cxnLst>
              <a:rect l="0" t="0" r="r" b="b"/>
              <a:pathLst>
                <a:path w="247" h="81">
                  <a:moveTo>
                    <a:pt x="0" y="17"/>
                  </a:moveTo>
                  <a:lnTo>
                    <a:pt x="14" y="14"/>
                  </a:lnTo>
                  <a:lnTo>
                    <a:pt x="29" y="17"/>
                  </a:lnTo>
                  <a:lnTo>
                    <a:pt x="43" y="42"/>
                  </a:lnTo>
                  <a:lnTo>
                    <a:pt x="58" y="50"/>
                  </a:lnTo>
                  <a:lnTo>
                    <a:pt x="72" y="59"/>
                  </a:lnTo>
                  <a:lnTo>
                    <a:pt x="87" y="61"/>
                  </a:lnTo>
                  <a:lnTo>
                    <a:pt x="101" y="81"/>
                  </a:lnTo>
                  <a:lnTo>
                    <a:pt x="116" y="81"/>
                  </a:lnTo>
                  <a:lnTo>
                    <a:pt x="130" y="59"/>
                  </a:lnTo>
                  <a:lnTo>
                    <a:pt x="145" y="53"/>
                  </a:lnTo>
                  <a:lnTo>
                    <a:pt x="159" y="53"/>
                  </a:lnTo>
                  <a:lnTo>
                    <a:pt x="174" y="61"/>
                  </a:lnTo>
                  <a:lnTo>
                    <a:pt x="189" y="50"/>
                  </a:lnTo>
                  <a:lnTo>
                    <a:pt x="203" y="42"/>
                  </a:lnTo>
                  <a:lnTo>
                    <a:pt x="218" y="45"/>
                  </a:lnTo>
                  <a:lnTo>
                    <a:pt x="232" y="3"/>
                  </a:lnTo>
                  <a:lnTo>
                    <a:pt x="247" y="0"/>
                  </a:lnTo>
                </a:path>
              </a:pathLst>
            </a:custGeom>
            <a:noFill/>
            <a:ln w="9525">
              <a:solidFill>
                <a:srgbClr val="C0C0C0"/>
              </a:solidFill>
              <a:prstDash val="solid"/>
              <a:round/>
              <a:headEnd/>
              <a:tailEnd/>
            </a:ln>
          </p:spPr>
          <p:txBody>
            <a:bodyPr/>
            <a:lstStyle/>
            <a:p>
              <a:endParaRPr lang="de-DE"/>
            </a:p>
          </p:txBody>
        </p:sp>
        <p:sp>
          <p:nvSpPr>
            <p:cNvPr id="24" name="Freeform 216"/>
            <p:cNvSpPr>
              <a:spLocks/>
            </p:cNvSpPr>
            <p:nvPr/>
          </p:nvSpPr>
          <p:spPr bwMode="auto">
            <a:xfrm>
              <a:off x="4678" y="2239"/>
              <a:ext cx="876" cy="714"/>
            </a:xfrm>
            <a:custGeom>
              <a:avLst/>
              <a:gdLst/>
              <a:ahLst/>
              <a:cxnLst>
                <a:cxn ang="0">
                  <a:pos x="0" y="119"/>
                </a:cxn>
                <a:cxn ang="0">
                  <a:pos x="15" y="94"/>
                </a:cxn>
                <a:cxn ang="0">
                  <a:pos x="29" y="66"/>
                </a:cxn>
                <a:cxn ang="0">
                  <a:pos x="44" y="36"/>
                </a:cxn>
                <a:cxn ang="0">
                  <a:pos x="58" y="44"/>
                </a:cxn>
                <a:cxn ang="0">
                  <a:pos x="73" y="55"/>
                </a:cxn>
                <a:cxn ang="0">
                  <a:pos x="88" y="55"/>
                </a:cxn>
                <a:cxn ang="0">
                  <a:pos x="102" y="53"/>
                </a:cxn>
                <a:cxn ang="0">
                  <a:pos x="117" y="30"/>
                </a:cxn>
                <a:cxn ang="0">
                  <a:pos x="131" y="14"/>
                </a:cxn>
                <a:cxn ang="0">
                  <a:pos x="146" y="0"/>
                </a:cxn>
              </a:cxnLst>
              <a:rect l="0" t="0" r="r" b="b"/>
              <a:pathLst>
                <a:path w="146" h="119">
                  <a:moveTo>
                    <a:pt x="0" y="119"/>
                  </a:moveTo>
                  <a:lnTo>
                    <a:pt x="15" y="94"/>
                  </a:lnTo>
                  <a:lnTo>
                    <a:pt x="29" y="66"/>
                  </a:lnTo>
                  <a:lnTo>
                    <a:pt x="44" y="36"/>
                  </a:lnTo>
                  <a:lnTo>
                    <a:pt x="58" y="44"/>
                  </a:lnTo>
                  <a:lnTo>
                    <a:pt x="73" y="55"/>
                  </a:lnTo>
                  <a:lnTo>
                    <a:pt x="88" y="55"/>
                  </a:lnTo>
                  <a:lnTo>
                    <a:pt x="102" y="53"/>
                  </a:lnTo>
                  <a:lnTo>
                    <a:pt x="117" y="30"/>
                  </a:lnTo>
                  <a:lnTo>
                    <a:pt x="131" y="14"/>
                  </a:lnTo>
                  <a:lnTo>
                    <a:pt x="146" y="0"/>
                  </a:lnTo>
                </a:path>
              </a:pathLst>
            </a:custGeom>
            <a:noFill/>
            <a:ln w="9525">
              <a:solidFill>
                <a:srgbClr val="C0C0C0"/>
              </a:solidFill>
              <a:prstDash val="solid"/>
              <a:round/>
              <a:headEnd/>
              <a:tailEnd/>
            </a:ln>
          </p:spPr>
          <p:txBody>
            <a:bodyPr/>
            <a:lstStyle/>
            <a:p>
              <a:endParaRPr lang="de-DE"/>
            </a:p>
          </p:txBody>
        </p:sp>
        <p:sp>
          <p:nvSpPr>
            <p:cNvPr id="25" name="Freeform 217"/>
            <p:cNvSpPr>
              <a:spLocks/>
            </p:cNvSpPr>
            <p:nvPr/>
          </p:nvSpPr>
          <p:spPr bwMode="auto">
            <a:xfrm>
              <a:off x="4504" y="1471"/>
              <a:ext cx="876" cy="864"/>
            </a:xfrm>
            <a:custGeom>
              <a:avLst/>
              <a:gdLst/>
              <a:ahLst/>
              <a:cxnLst>
                <a:cxn ang="0">
                  <a:pos x="0" y="144"/>
                </a:cxn>
                <a:cxn ang="0">
                  <a:pos x="15" y="97"/>
                </a:cxn>
                <a:cxn ang="0">
                  <a:pos x="29" y="89"/>
                </a:cxn>
                <a:cxn ang="0">
                  <a:pos x="44" y="83"/>
                </a:cxn>
                <a:cxn ang="0">
                  <a:pos x="58" y="50"/>
                </a:cxn>
                <a:cxn ang="0">
                  <a:pos x="73" y="39"/>
                </a:cxn>
                <a:cxn ang="0">
                  <a:pos x="87" y="25"/>
                </a:cxn>
                <a:cxn ang="0">
                  <a:pos x="102" y="30"/>
                </a:cxn>
                <a:cxn ang="0">
                  <a:pos x="117" y="17"/>
                </a:cxn>
                <a:cxn ang="0">
                  <a:pos x="131" y="8"/>
                </a:cxn>
                <a:cxn ang="0">
                  <a:pos x="146" y="0"/>
                </a:cxn>
              </a:cxnLst>
              <a:rect l="0" t="0" r="r" b="b"/>
              <a:pathLst>
                <a:path w="146" h="144">
                  <a:moveTo>
                    <a:pt x="0" y="144"/>
                  </a:moveTo>
                  <a:lnTo>
                    <a:pt x="15" y="97"/>
                  </a:lnTo>
                  <a:lnTo>
                    <a:pt x="29" y="89"/>
                  </a:lnTo>
                  <a:lnTo>
                    <a:pt x="44" y="83"/>
                  </a:lnTo>
                  <a:lnTo>
                    <a:pt x="58" y="50"/>
                  </a:lnTo>
                  <a:lnTo>
                    <a:pt x="73" y="39"/>
                  </a:lnTo>
                  <a:lnTo>
                    <a:pt x="87" y="25"/>
                  </a:lnTo>
                  <a:lnTo>
                    <a:pt x="102" y="30"/>
                  </a:lnTo>
                  <a:lnTo>
                    <a:pt x="117" y="17"/>
                  </a:lnTo>
                  <a:lnTo>
                    <a:pt x="131" y="8"/>
                  </a:lnTo>
                  <a:lnTo>
                    <a:pt x="146" y="0"/>
                  </a:lnTo>
                </a:path>
              </a:pathLst>
            </a:custGeom>
            <a:noFill/>
            <a:ln w="9525">
              <a:solidFill>
                <a:srgbClr val="C0C0C0"/>
              </a:solidFill>
              <a:prstDash val="solid"/>
              <a:round/>
              <a:headEnd/>
              <a:tailEnd/>
            </a:ln>
          </p:spPr>
          <p:txBody>
            <a:bodyPr/>
            <a:lstStyle/>
            <a:p>
              <a:endParaRPr lang="de-DE"/>
            </a:p>
          </p:txBody>
        </p:sp>
        <p:sp>
          <p:nvSpPr>
            <p:cNvPr id="26" name="Freeform 218"/>
            <p:cNvSpPr>
              <a:spLocks/>
            </p:cNvSpPr>
            <p:nvPr/>
          </p:nvSpPr>
          <p:spPr bwMode="auto">
            <a:xfrm>
              <a:off x="4504" y="2119"/>
              <a:ext cx="786" cy="402"/>
            </a:xfrm>
            <a:custGeom>
              <a:avLst/>
              <a:gdLst/>
              <a:ahLst/>
              <a:cxnLst>
                <a:cxn ang="0">
                  <a:pos x="0" y="50"/>
                </a:cxn>
                <a:cxn ang="0">
                  <a:pos x="15" y="59"/>
                </a:cxn>
                <a:cxn ang="0">
                  <a:pos x="29" y="59"/>
                </a:cxn>
                <a:cxn ang="0">
                  <a:pos x="44" y="39"/>
                </a:cxn>
                <a:cxn ang="0">
                  <a:pos x="58" y="9"/>
                </a:cxn>
                <a:cxn ang="0">
                  <a:pos x="73" y="0"/>
                </a:cxn>
                <a:cxn ang="0">
                  <a:pos x="87" y="39"/>
                </a:cxn>
                <a:cxn ang="0">
                  <a:pos x="102" y="64"/>
                </a:cxn>
                <a:cxn ang="0">
                  <a:pos x="117" y="61"/>
                </a:cxn>
                <a:cxn ang="0">
                  <a:pos x="131" y="67"/>
                </a:cxn>
              </a:cxnLst>
              <a:rect l="0" t="0" r="r" b="b"/>
              <a:pathLst>
                <a:path w="131" h="67">
                  <a:moveTo>
                    <a:pt x="0" y="50"/>
                  </a:moveTo>
                  <a:lnTo>
                    <a:pt x="15" y="59"/>
                  </a:lnTo>
                  <a:lnTo>
                    <a:pt x="29" y="59"/>
                  </a:lnTo>
                  <a:lnTo>
                    <a:pt x="44" y="39"/>
                  </a:lnTo>
                  <a:lnTo>
                    <a:pt x="58" y="9"/>
                  </a:lnTo>
                  <a:lnTo>
                    <a:pt x="73" y="0"/>
                  </a:lnTo>
                  <a:lnTo>
                    <a:pt x="87" y="39"/>
                  </a:lnTo>
                  <a:lnTo>
                    <a:pt x="102" y="64"/>
                  </a:lnTo>
                  <a:lnTo>
                    <a:pt x="117" y="61"/>
                  </a:lnTo>
                  <a:lnTo>
                    <a:pt x="131" y="67"/>
                  </a:lnTo>
                </a:path>
              </a:pathLst>
            </a:custGeom>
            <a:noFill/>
            <a:ln w="9525">
              <a:solidFill>
                <a:srgbClr val="C0C0C0"/>
              </a:solidFill>
              <a:prstDash val="solid"/>
              <a:round/>
              <a:headEnd/>
              <a:tailEnd/>
            </a:ln>
          </p:spPr>
          <p:txBody>
            <a:bodyPr/>
            <a:lstStyle/>
            <a:p>
              <a:endParaRPr lang="de-DE"/>
            </a:p>
          </p:txBody>
        </p:sp>
        <p:sp>
          <p:nvSpPr>
            <p:cNvPr id="27" name="Freeform 219"/>
            <p:cNvSpPr>
              <a:spLocks/>
            </p:cNvSpPr>
            <p:nvPr/>
          </p:nvSpPr>
          <p:spPr bwMode="auto">
            <a:xfrm>
              <a:off x="3196" y="1669"/>
              <a:ext cx="1656" cy="900"/>
            </a:xfrm>
            <a:custGeom>
              <a:avLst/>
              <a:gdLst/>
              <a:ahLst/>
              <a:cxnLst>
                <a:cxn ang="0">
                  <a:pos x="0" y="0"/>
                </a:cxn>
                <a:cxn ang="0">
                  <a:pos x="15" y="9"/>
                </a:cxn>
                <a:cxn ang="0">
                  <a:pos x="29" y="9"/>
                </a:cxn>
                <a:cxn ang="0">
                  <a:pos x="44" y="6"/>
                </a:cxn>
                <a:cxn ang="0">
                  <a:pos x="58" y="34"/>
                </a:cxn>
                <a:cxn ang="0">
                  <a:pos x="73" y="39"/>
                </a:cxn>
                <a:cxn ang="0">
                  <a:pos x="87" y="47"/>
                </a:cxn>
                <a:cxn ang="0">
                  <a:pos x="102" y="67"/>
                </a:cxn>
                <a:cxn ang="0">
                  <a:pos x="116" y="84"/>
                </a:cxn>
                <a:cxn ang="0">
                  <a:pos x="131" y="84"/>
                </a:cxn>
                <a:cxn ang="0">
                  <a:pos x="146" y="98"/>
                </a:cxn>
                <a:cxn ang="0">
                  <a:pos x="160" y="100"/>
                </a:cxn>
                <a:cxn ang="0">
                  <a:pos x="175" y="95"/>
                </a:cxn>
                <a:cxn ang="0">
                  <a:pos x="189" y="103"/>
                </a:cxn>
                <a:cxn ang="0">
                  <a:pos x="204" y="109"/>
                </a:cxn>
                <a:cxn ang="0">
                  <a:pos x="218" y="131"/>
                </a:cxn>
                <a:cxn ang="0">
                  <a:pos x="233" y="150"/>
                </a:cxn>
                <a:cxn ang="0">
                  <a:pos x="247" y="148"/>
                </a:cxn>
                <a:cxn ang="0">
                  <a:pos x="262" y="150"/>
                </a:cxn>
                <a:cxn ang="0">
                  <a:pos x="276" y="131"/>
                </a:cxn>
              </a:cxnLst>
              <a:rect l="0" t="0" r="r" b="b"/>
              <a:pathLst>
                <a:path w="276" h="150">
                  <a:moveTo>
                    <a:pt x="0" y="0"/>
                  </a:moveTo>
                  <a:lnTo>
                    <a:pt x="15" y="9"/>
                  </a:lnTo>
                  <a:lnTo>
                    <a:pt x="29" y="9"/>
                  </a:lnTo>
                  <a:lnTo>
                    <a:pt x="44" y="6"/>
                  </a:lnTo>
                  <a:lnTo>
                    <a:pt x="58" y="34"/>
                  </a:lnTo>
                  <a:lnTo>
                    <a:pt x="73" y="39"/>
                  </a:lnTo>
                  <a:lnTo>
                    <a:pt x="87" y="47"/>
                  </a:lnTo>
                  <a:lnTo>
                    <a:pt x="102" y="67"/>
                  </a:lnTo>
                  <a:lnTo>
                    <a:pt x="116" y="84"/>
                  </a:lnTo>
                  <a:lnTo>
                    <a:pt x="131" y="84"/>
                  </a:lnTo>
                  <a:lnTo>
                    <a:pt x="146" y="98"/>
                  </a:lnTo>
                  <a:lnTo>
                    <a:pt x="160" y="100"/>
                  </a:lnTo>
                  <a:lnTo>
                    <a:pt x="175" y="95"/>
                  </a:lnTo>
                  <a:lnTo>
                    <a:pt x="189" y="103"/>
                  </a:lnTo>
                  <a:lnTo>
                    <a:pt x="204" y="109"/>
                  </a:lnTo>
                  <a:lnTo>
                    <a:pt x="218" y="131"/>
                  </a:lnTo>
                  <a:lnTo>
                    <a:pt x="233" y="150"/>
                  </a:lnTo>
                  <a:lnTo>
                    <a:pt x="247" y="148"/>
                  </a:lnTo>
                  <a:lnTo>
                    <a:pt x="262" y="150"/>
                  </a:lnTo>
                  <a:lnTo>
                    <a:pt x="276" y="131"/>
                  </a:lnTo>
                </a:path>
              </a:pathLst>
            </a:custGeom>
            <a:noFill/>
            <a:ln w="9525">
              <a:solidFill>
                <a:srgbClr val="C0C0C0"/>
              </a:solidFill>
              <a:prstDash val="solid"/>
              <a:round/>
              <a:headEnd/>
              <a:tailEnd/>
            </a:ln>
          </p:spPr>
          <p:txBody>
            <a:bodyPr/>
            <a:lstStyle/>
            <a:p>
              <a:endParaRPr lang="de-DE"/>
            </a:p>
          </p:txBody>
        </p:sp>
        <p:sp>
          <p:nvSpPr>
            <p:cNvPr id="28" name="Freeform 220"/>
            <p:cNvSpPr>
              <a:spLocks/>
            </p:cNvSpPr>
            <p:nvPr/>
          </p:nvSpPr>
          <p:spPr bwMode="auto">
            <a:xfrm>
              <a:off x="2584" y="1237"/>
              <a:ext cx="1836" cy="402"/>
            </a:xfrm>
            <a:custGeom>
              <a:avLst/>
              <a:gdLst/>
              <a:ahLst/>
              <a:cxnLst>
                <a:cxn ang="0">
                  <a:pos x="0" y="67"/>
                </a:cxn>
                <a:cxn ang="0">
                  <a:pos x="15" y="64"/>
                </a:cxn>
                <a:cxn ang="0">
                  <a:pos x="29" y="64"/>
                </a:cxn>
                <a:cxn ang="0">
                  <a:pos x="44" y="61"/>
                </a:cxn>
                <a:cxn ang="0">
                  <a:pos x="58" y="64"/>
                </a:cxn>
                <a:cxn ang="0">
                  <a:pos x="73" y="64"/>
                </a:cxn>
                <a:cxn ang="0">
                  <a:pos x="88" y="61"/>
                </a:cxn>
                <a:cxn ang="0">
                  <a:pos x="102" y="56"/>
                </a:cxn>
                <a:cxn ang="0">
                  <a:pos x="117" y="47"/>
                </a:cxn>
                <a:cxn ang="0">
                  <a:pos x="131" y="36"/>
                </a:cxn>
                <a:cxn ang="0">
                  <a:pos x="146" y="36"/>
                </a:cxn>
                <a:cxn ang="0">
                  <a:pos x="160" y="44"/>
                </a:cxn>
                <a:cxn ang="0">
                  <a:pos x="175" y="36"/>
                </a:cxn>
                <a:cxn ang="0">
                  <a:pos x="189" y="39"/>
                </a:cxn>
                <a:cxn ang="0">
                  <a:pos x="204" y="31"/>
                </a:cxn>
                <a:cxn ang="0">
                  <a:pos x="218" y="28"/>
                </a:cxn>
                <a:cxn ang="0">
                  <a:pos x="233" y="22"/>
                </a:cxn>
                <a:cxn ang="0">
                  <a:pos x="248" y="22"/>
                </a:cxn>
                <a:cxn ang="0">
                  <a:pos x="262" y="22"/>
                </a:cxn>
                <a:cxn ang="0">
                  <a:pos x="277" y="19"/>
                </a:cxn>
                <a:cxn ang="0">
                  <a:pos x="291" y="3"/>
                </a:cxn>
                <a:cxn ang="0">
                  <a:pos x="306" y="0"/>
                </a:cxn>
              </a:cxnLst>
              <a:rect l="0" t="0" r="r" b="b"/>
              <a:pathLst>
                <a:path w="306" h="67">
                  <a:moveTo>
                    <a:pt x="0" y="67"/>
                  </a:moveTo>
                  <a:lnTo>
                    <a:pt x="15" y="64"/>
                  </a:lnTo>
                  <a:lnTo>
                    <a:pt x="29" y="64"/>
                  </a:lnTo>
                  <a:lnTo>
                    <a:pt x="44" y="61"/>
                  </a:lnTo>
                  <a:lnTo>
                    <a:pt x="58" y="64"/>
                  </a:lnTo>
                  <a:lnTo>
                    <a:pt x="73" y="64"/>
                  </a:lnTo>
                  <a:lnTo>
                    <a:pt x="88" y="61"/>
                  </a:lnTo>
                  <a:lnTo>
                    <a:pt x="102" y="56"/>
                  </a:lnTo>
                  <a:lnTo>
                    <a:pt x="117" y="47"/>
                  </a:lnTo>
                  <a:lnTo>
                    <a:pt x="131" y="36"/>
                  </a:lnTo>
                  <a:lnTo>
                    <a:pt x="146" y="36"/>
                  </a:lnTo>
                  <a:lnTo>
                    <a:pt x="160" y="44"/>
                  </a:lnTo>
                  <a:lnTo>
                    <a:pt x="175" y="36"/>
                  </a:lnTo>
                  <a:lnTo>
                    <a:pt x="189" y="39"/>
                  </a:lnTo>
                  <a:lnTo>
                    <a:pt x="204" y="31"/>
                  </a:lnTo>
                  <a:lnTo>
                    <a:pt x="218" y="28"/>
                  </a:lnTo>
                  <a:lnTo>
                    <a:pt x="233" y="22"/>
                  </a:lnTo>
                  <a:lnTo>
                    <a:pt x="248" y="22"/>
                  </a:lnTo>
                  <a:lnTo>
                    <a:pt x="262" y="22"/>
                  </a:lnTo>
                  <a:lnTo>
                    <a:pt x="277" y="19"/>
                  </a:lnTo>
                  <a:lnTo>
                    <a:pt x="291" y="3"/>
                  </a:lnTo>
                  <a:lnTo>
                    <a:pt x="306" y="0"/>
                  </a:lnTo>
                </a:path>
              </a:pathLst>
            </a:custGeom>
            <a:noFill/>
            <a:ln w="9525">
              <a:solidFill>
                <a:srgbClr val="C0C0C0"/>
              </a:solidFill>
              <a:prstDash val="solid"/>
              <a:round/>
              <a:headEnd/>
              <a:tailEnd/>
            </a:ln>
          </p:spPr>
          <p:txBody>
            <a:bodyPr/>
            <a:lstStyle/>
            <a:p>
              <a:endParaRPr lang="de-DE"/>
            </a:p>
          </p:txBody>
        </p:sp>
        <p:sp>
          <p:nvSpPr>
            <p:cNvPr id="29" name="Freeform 221"/>
            <p:cNvSpPr>
              <a:spLocks/>
            </p:cNvSpPr>
            <p:nvPr/>
          </p:nvSpPr>
          <p:spPr bwMode="auto">
            <a:xfrm>
              <a:off x="1366" y="1219"/>
              <a:ext cx="3486" cy="702"/>
            </a:xfrm>
            <a:custGeom>
              <a:avLst/>
              <a:gdLst/>
              <a:ahLst/>
              <a:cxnLst>
                <a:cxn ang="0">
                  <a:pos x="0" y="0"/>
                </a:cxn>
                <a:cxn ang="0">
                  <a:pos x="14" y="0"/>
                </a:cxn>
                <a:cxn ang="0">
                  <a:pos x="29" y="0"/>
                </a:cxn>
                <a:cxn ang="0">
                  <a:pos x="43" y="3"/>
                </a:cxn>
                <a:cxn ang="0">
                  <a:pos x="58" y="3"/>
                </a:cxn>
                <a:cxn ang="0">
                  <a:pos x="72" y="3"/>
                </a:cxn>
                <a:cxn ang="0">
                  <a:pos x="87" y="9"/>
                </a:cxn>
                <a:cxn ang="0">
                  <a:pos x="101" y="17"/>
                </a:cxn>
                <a:cxn ang="0">
                  <a:pos x="116" y="17"/>
                </a:cxn>
                <a:cxn ang="0">
                  <a:pos x="131" y="22"/>
                </a:cxn>
                <a:cxn ang="0">
                  <a:pos x="145" y="28"/>
                </a:cxn>
                <a:cxn ang="0">
                  <a:pos x="160" y="36"/>
                </a:cxn>
                <a:cxn ang="0">
                  <a:pos x="174" y="39"/>
                </a:cxn>
                <a:cxn ang="0">
                  <a:pos x="189" y="45"/>
                </a:cxn>
                <a:cxn ang="0">
                  <a:pos x="203" y="45"/>
                </a:cxn>
                <a:cxn ang="0">
                  <a:pos x="218" y="42"/>
                </a:cxn>
                <a:cxn ang="0">
                  <a:pos x="232" y="45"/>
                </a:cxn>
                <a:cxn ang="0">
                  <a:pos x="247" y="42"/>
                </a:cxn>
                <a:cxn ang="0">
                  <a:pos x="261" y="36"/>
                </a:cxn>
                <a:cxn ang="0">
                  <a:pos x="276" y="34"/>
                </a:cxn>
                <a:cxn ang="0">
                  <a:pos x="291" y="28"/>
                </a:cxn>
                <a:cxn ang="0">
                  <a:pos x="305" y="42"/>
                </a:cxn>
                <a:cxn ang="0">
                  <a:pos x="320" y="45"/>
                </a:cxn>
                <a:cxn ang="0">
                  <a:pos x="334" y="45"/>
                </a:cxn>
                <a:cxn ang="0">
                  <a:pos x="349" y="42"/>
                </a:cxn>
                <a:cxn ang="0">
                  <a:pos x="363" y="50"/>
                </a:cxn>
                <a:cxn ang="0">
                  <a:pos x="378" y="61"/>
                </a:cxn>
                <a:cxn ang="0">
                  <a:pos x="392" y="70"/>
                </a:cxn>
                <a:cxn ang="0">
                  <a:pos x="407" y="72"/>
                </a:cxn>
                <a:cxn ang="0">
                  <a:pos x="421" y="95"/>
                </a:cxn>
                <a:cxn ang="0">
                  <a:pos x="436" y="95"/>
                </a:cxn>
                <a:cxn ang="0">
                  <a:pos x="451" y="97"/>
                </a:cxn>
                <a:cxn ang="0">
                  <a:pos x="465" y="100"/>
                </a:cxn>
                <a:cxn ang="0">
                  <a:pos x="480" y="106"/>
                </a:cxn>
                <a:cxn ang="0">
                  <a:pos x="494" y="114"/>
                </a:cxn>
                <a:cxn ang="0">
                  <a:pos x="509" y="117"/>
                </a:cxn>
                <a:cxn ang="0">
                  <a:pos x="523" y="114"/>
                </a:cxn>
                <a:cxn ang="0">
                  <a:pos x="538" y="64"/>
                </a:cxn>
                <a:cxn ang="0">
                  <a:pos x="552" y="61"/>
                </a:cxn>
                <a:cxn ang="0">
                  <a:pos x="567" y="61"/>
                </a:cxn>
                <a:cxn ang="0">
                  <a:pos x="581" y="56"/>
                </a:cxn>
              </a:cxnLst>
              <a:rect l="0" t="0" r="r" b="b"/>
              <a:pathLst>
                <a:path w="581" h="117">
                  <a:moveTo>
                    <a:pt x="0" y="0"/>
                  </a:moveTo>
                  <a:lnTo>
                    <a:pt x="14" y="0"/>
                  </a:lnTo>
                  <a:lnTo>
                    <a:pt x="29" y="0"/>
                  </a:lnTo>
                  <a:lnTo>
                    <a:pt x="43" y="3"/>
                  </a:lnTo>
                  <a:lnTo>
                    <a:pt x="58" y="3"/>
                  </a:lnTo>
                  <a:lnTo>
                    <a:pt x="72" y="3"/>
                  </a:lnTo>
                  <a:lnTo>
                    <a:pt x="87" y="9"/>
                  </a:lnTo>
                  <a:lnTo>
                    <a:pt x="101" y="17"/>
                  </a:lnTo>
                  <a:lnTo>
                    <a:pt x="116" y="17"/>
                  </a:lnTo>
                  <a:lnTo>
                    <a:pt x="131" y="22"/>
                  </a:lnTo>
                  <a:lnTo>
                    <a:pt x="145" y="28"/>
                  </a:lnTo>
                  <a:lnTo>
                    <a:pt x="160" y="36"/>
                  </a:lnTo>
                  <a:lnTo>
                    <a:pt x="174" y="39"/>
                  </a:lnTo>
                  <a:lnTo>
                    <a:pt x="189" y="45"/>
                  </a:lnTo>
                  <a:lnTo>
                    <a:pt x="203" y="45"/>
                  </a:lnTo>
                  <a:lnTo>
                    <a:pt x="218" y="42"/>
                  </a:lnTo>
                  <a:lnTo>
                    <a:pt x="232" y="45"/>
                  </a:lnTo>
                  <a:lnTo>
                    <a:pt x="247" y="42"/>
                  </a:lnTo>
                  <a:lnTo>
                    <a:pt x="261" y="36"/>
                  </a:lnTo>
                  <a:lnTo>
                    <a:pt x="276" y="34"/>
                  </a:lnTo>
                  <a:lnTo>
                    <a:pt x="291" y="28"/>
                  </a:lnTo>
                  <a:lnTo>
                    <a:pt x="305" y="42"/>
                  </a:lnTo>
                  <a:lnTo>
                    <a:pt x="320" y="45"/>
                  </a:lnTo>
                  <a:lnTo>
                    <a:pt x="334" y="45"/>
                  </a:lnTo>
                  <a:lnTo>
                    <a:pt x="349" y="42"/>
                  </a:lnTo>
                  <a:lnTo>
                    <a:pt x="363" y="50"/>
                  </a:lnTo>
                  <a:lnTo>
                    <a:pt x="378" y="61"/>
                  </a:lnTo>
                  <a:lnTo>
                    <a:pt x="392" y="70"/>
                  </a:lnTo>
                  <a:lnTo>
                    <a:pt x="407" y="72"/>
                  </a:lnTo>
                  <a:lnTo>
                    <a:pt x="421" y="95"/>
                  </a:lnTo>
                  <a:lnTo>
                    <a:pt x="436" y="95"/>
                  </a:lnTo>
                  <a:lnTo>
                    <a:pt x="451" y="97"/>
                  </a:lnTo>
                  <a:lnTo>
                    <a:pt x="465" y="100"/>
                  </a:lnTo>
                  <a:lnTo>
                    <a:pt x="480" y="106"/>
                  </a:lnTo>
                  <a:lnTo>
                    <a:pt x="494" y="114"/>
                  </a:lnTo>
                  <a:lnTo>
                    <a:pt x="509" y="117"/>
                  </a:lnTo>
                  <a:lnTo>
                    <a:pt x="523" y="114"/>
                  </a:lnTo>
                  <a:lnTo>
                    <a:pt x="538" y="64"/>
                  </a:lnTo>
                  <a:lnTo>
                    <a:pt x="552" y="61"/>
                  </a:lnTo>
                  <a:lnTo>
                    <a:pt x="567" y="61"/>
                  </a:lnTo>
                  <a:lnTo>
                    <a:pt x="581" y="56"/>
                  </a:lnTo>
                </a:path>
              </a:pathLst>
            </a:custGeom>
            <a:noFill/>
            <a:ln w="9525">
              <a:solidFill>
                <a:srgbClr val="C0C0C0"/>
              </a:solidFill>
              <a:prstDash val="solid"/>
              <a:round/>
              <a:headEnd/>
              <a:tailEnd/>
            </a:ln>
          </p:spPr>
          <p:txBody>
            <a:bodyPr/>
            <a:lstStyle/>
            <a:p>
              <a:endParaRPr lang="de-DE"/>
            </a:p>
          </p:txBody>
        </p:sp>
        <p:sp>
          <p:nvSpPr>
            <p:cNvPr id="30" name="Freeform 222"/>
            <p:cNvSpPr>
              <a:spLocks/>
            </p:cNvSpPr>
            <p:nvPr/>
          </p:nvSpPr>
          <p:spPr bwMode="auto">
            <a:xfrm>
              <a:off x="3370" y="1189"/>
              <a:ext cx="2010" cy="216"/>
            </a:xfrm>
            <a:custGeom>
              <a:avLst/>
              <a:gdLst/>
              <a:ahLst/>
              <a:cxnLst>
                <a:cxn ang="0">
                  <a:pos x="0" y="0"/>
                </a:cxn>
                <a:cxn ang="0">
                  <a:pos x="15" y="0"/>
                </a:cxn>
                <a:cxn ang="0">
                  <a:pos x="29" y="0"/>
                </a:cxn>
                <a:cxn ang="0">
                  <a:pos x="44" y="0"/>
                </a:cxn>
                <a:cxn ang="0">
                  <a:pos x="58" y="0"/>
                </a:cxn>
                <a:cxn ang="0">
                  <a:pos x="73" y="2"/>
                </a:cxn>
                <a:cxn ang="0">
                  <a:pos x="87" y="5"/>
                </a:cxn>
                <a:cxn ang="0">
                  <a:pos x="102" y="5"/>
                </a:cxn>
                <a:cxn ang="0">
                  <a:pos x="117" y="14"/>
                </a:cxn>
                <a:cxn ang="0">
                  <a:pos x="131" y="14"/>
                </a:cxn>
                <a:cxn ang="0">
                  <a:pos x="146" y="22"/>
                </a:cxn>
                <a:cxn ang="0">
                  <a:pos x="160" y="25"/>
                </a:cxn>
                <a:cxn ang="0">
                  <a:pos x="175" y="36"/>
                </a:cxn>
                <a:cxn ang="0">
                  <a:pos x="189" y="36"/>
                </a:cxn>
                <a:cxn ang="0">
                  <a:pos x="204" y="36"/>
                </a:cxn>
                <a:cxn ang="0">
                  <a:pos x="218" y="25"/>
                </a:cxn>
                <a:cxn ang="0">
                  <a:pos x="233" y="22"/>
                </a:cxn>
                <a:cxn ang="0">
                  <a:pos x="247" y="11"/>
                </a:cxn>
                <a:cxn ang="0">
                  <a:pos x="262" y="11"/>
                </a:cxn>
                <a:cxn ang="0">
                  <a:pos x="276" y="11"/>
                </a:cxn>
                <a:cxn ang="0">
                  <a:pos x="291" y="16"/>
                </a:cxn>
                <a:cxn ang="0">
                  <a:pos x="306" y="19"/>
                </a:cxn>
                <a:cxn ang="0">
                  <a:pos x="320" y="22"/>
                </a:cxn>
                <a:cxn ang="0">
                  <a:pos x="335" y="22"/>
                </a:cxn>
              </a:cxnLst>
              <a:rect l="0" t="0" r="r" b="b"/>
              <a:pathLst>
                <a:path w="335" h="36">
                  <a:moveTo>
                    <a:pt x="0" y="0"/>
                  </a:moveTo>
                  <a:lnTo>
                    <a:pt x="15" y="0"/>
                  </a:lnTo>
                  <a:lnTo>
                    <a:pt x="29" y="0"/>
                  </a:lnTo>
                  <a:lnTo>
                    <a:pt x="44" y="0"/>
                  </a:lnTo>
                  <a:lnTo>
                    <a:pt x="58" y="0"/>
                  </a:lnTo>
                  <a:lnTo>
                    <a:pt x="73" y="2"/>
                  </a:lnTo>
                  <a:lnTo>
                    <a:pt x="87" y="5"/>
                  </a:lnTo>
                  <a:lnTo>
                    <a:pt x="102" y="5"/>
                  </a:lnTo>
                  <a:lnTo>
                    <a:pt x="117" y="14"/>
                  </a:lnTo>
                  <a:lnTo>
                    <a:pt x="131" y="14"/>
                  </a:lnTo>
                  <a:lnTo>
                    <a:pt x="146" y="22"/>
                  </a:lnTo>
                  <a:lnTo>
                    <a:pt x="160" y="25"/>
                  </a:lnTo>
                  <a:lnTo>
                    <a:pt x="175" y="36"/>
                  </a:lnTo>
                  <a:lnTo>
                    <a:pt x="189" y="36"/>
                  </a:lnTo>
                  <a:lnTo>
                    <a:pt x="204" y="36"/>
                  </a:lnTo>
                  <a:lnTo>
                    <a:pt x="218" y="25"/>
                  </a:lnTo>
                  <a:lnTo>
                    <a:pt x="233" y="22"/>
                  </a:lnTo>
                  <a:lnTo>
                    <a:pt x="247" y="11"/>
                  </a:lnTo>
                  <a:lnTo>
                    <a:pt x="262" y="11"/>
                  </a:lnTo>
                  <a:lnTo>
                    <a:pt x="276" y="11"/>
                  </a:lnTo>
                  <a:lnTo>
                    <a:pt x="291" y="16"/>
                  </a:lnTo>
                  <a:lnTo>
                    <a:pt x="306" y="19"/>
                  </a:lnTo>
                  <a:lnTo>
                    <a:pt x="320" y="22"/>
                  </a:lnTo>
                  <a:lnTo>
                    <a:pt x="335" y="22"/>
                  </a:lnTo>
                </a:path>
              </a:pathLst>
            </a:custGeom>
            <a:noFill/>
            <a:ln w="9525">
              <a:solidFill>
                <a:srgbClr val="C0C0C0"/>
              </a:solidFill>
              <a:prstDash val="solid"/>
              <a:round/>
              <a:headEnd/>
              <a:tailEnd/>
            </a:ln>
          </p:spPr>
          <p:txBody>
            <a:bodyPr/>
            <a:lstStyle/>
            <a:p>
              <a:endParaRPr lang="de-DE"/>
            </a:p>
          </p:txBody>
        </p:sp>
        <p:sp>
          <p:nvSpPr>
            <p:cNvPr id="31" name="Freeform 223"/>
            <p:cNvSpPr>
              <a:spLocks/>
            </p:cNvSpPr>
            <p:nvPr/>
          </p:nvSpPr>
          <p:spPr bwMode="auto">
            <a:xfrm>
              <a:off x="490" y="1123"/>
              <a:ext cx="4278" cy="228"/>
            </a:xfrm>
            <a:custGeom>
              <a:avLst/>
              <a:gdLst/>
              <a:ahLst/>
              <a:cxnLst>
                <a:cxn ang="0">
                  <a:pos x="0" y="8"/>
                </a:cxn>
                <a:cxn ang="0">
                  <a:pos x="15" y="8"/>
                </a:cxn>
                <a:cxn ang="0">
                  <a:pos x="29" y="8"/>
                </a:cxn>
                <a:cxn ang="0">
                  <a:pos x="44" y="8"/>
                </a:cxn>
                <a:cxn ang="0">
                  <a:pos x="58" y="5"/>
                </a:cxn>
                <a:cxn ang="0">
                  <a:pos x="73" y="8"/>
                </a:cxn>
                <a:cxn ang="0">
                  <a:pos x="88" y="5"/>
                </a:cxn>
                <a:cxn ang="0">
                  <a:pos x="102" y="8"/>
                </a:cxn>
                <a:cxn ang="0">
                  <a:pos x="117" y="8"/>
                </a:cxn>
                <a:cxn ang="0">
                  <a:pos x="131" y="8"/>
                </a:cxn>
                <a:cxn ang="0">
                  <a:pos x="146" y="8"/>
                </a:cxn>
                <a:cxn ang="0">
                  <a:pos x="160" y="5"/>
                </a:cxn>
                <a:cxn ang="0">
                  <a:pos x="175" y="5"/>
                </a:cxn>
                <a:cxn ang="0">
                  <a:pos x="189" y="2"/>
                </a:cxn>
                <a:cxn ang="0">
                  <a:pos x="204" y="2"/>
                </a:cxn>
                <a:cxn ang="0">
                  <a:pos x="218" y="2"/>
                </a:cxn>
                <a:cxn ang="0">
                  <a:pos x="233" y="5"/>
                </a:cxn>
                <a:cxn ang="0">
                  <a:pos x="247" y="5"/>
                </a:cxn>
                <a:cxn ang="0">
                  <a:pos x="262" y="5"/>
                </a:cxn>
                <a:cxn ang="0">
                  <a:pos x="277" y="5"/>
                </a:cxn>
                <a:cxn ang="0">
                  <a:pos x="291" y="2"/>
                </a:cxn>
                <a:cxn ang="0">
                  <a:pos x="306" y="2"/>
                </a:cxn>
                <a:cxn ang="0">
                  <a:pos x="320" y="0"/>
                </a:cxn>
                <a:cxn ang="0">
                  <a:pos x="335" y="2"/>
                </a:cxn>
                <a:cxn ang="0">
                  <a:pos x="349" y="5"/>
                </a:cxn>
                <a:cxn ang="0">
                  <a:pos x="364" y="5"/>
                </a:cxn>
                <a:cxn ang="0">
                  <a:pos x="378" y="5"/>
                </a:cxn>
                <a:cxn ang="0">
                  <a:pos x="393" y="5"/>
                </a:cxn>
                <a:cxn ang="0">
                  <a:pos x="407" y="5"/>
                </a:cxn>
                <a:cxn ang="0">
                  <a:pos x="422" y="5"/>
                </a:cxn>
                <a:cxn ang="0">
                  <a:pos x="437" y="5"/>
                </a:cxn>
                <a:cxn ang="0">
                  <a:pos x="451" y="5"/>
                </a:cxn>
                <a:cxn ang="0">
                  <a:pos x="466" y="5"/>
                </a:cxn>
                <a:cxn ang="0">
                  <a:pos x="480" y="5"/>
                </a:cxn>
                <a:cxn ang="0">
                  <a:pos x="495" y="5"/>
                </a:cxn>
                <a:cxn ang="0">
                  <a:pos x="509" y="5"/>
                </a:cxn>
                <a:cxn ang="0">
                  <a:pos x="524" y="5"/>
                </a:cxn>
                <a:cxn ang="0">
                  <a:pos x="538" y="5"/>
                </a:cxn>
                <a:cxn ang="0">
                  <a:pos x="553" y="8"/>
                </a:cxn>
                <a:cxn ang="0">
                  <a:pos x="567" y="8"/>
                </a:cxn>
                <a:cxn ang="0">
                  <a:pos x="582" y="11"/>
                </a:cxn>
                <a:cxn ang="0">
                  <a:pos x="597" y="13"/>
                </a:cxn>
                <a:cxn ang="0">
                  <a:pos x="611" y="8"/>
                </a:cxn>
                <a:cxn ang="0">
                  <a:pos x="626" y="11"/>
                </a:cxn>
                <a:cxn ang="0">
                  <a:pos x="640" y="16"/>
                </a:cxn>
                <a:cxn ang="0">
                  <a:pos x="655" y="16"/>
                </a:cxn>
                <a:cxn ang="0">
                  <a:pos x="669" y="19"/>
                </a:cxn>
                <a:cxn ang="0">
                  <a:pos x="684" y="30"/>
                </a:cxn>
                <a:cxn ang="0">
                  <a:pos x="698" y="33"/>
                </a:cxn>
                <a:cxn ang="0">
                  <a:pos x="713" y="38"/>
                </a:cxn>
              </a:cxnLst>
              <a:rect l="0" t="0" r="r" b="b"/>
              <a:pathLst>
                <a:path w="713" h="38">
                  <a:moveTo>
                    <a:pt x="0" y="8"/>
                  </a:moveTo>
                  <a:lnTo>
                    <a:pt x="15" y="8"/>
                  </a:lnTo>
                  <a:lnTo>
                    <a:pt x="29" y="8"/>
                  </a:lnTo>
                  <a:lnTo>
                    <a:pt x="44" y="8"/>
                  </a:lnTo>
                  <a:lnTo>
                    <a:pt x="58" y="5"/>
                  </a:lnTo>
                  <a:lnTo>
                    <a:pt x="73" y="8"/>
                  </a:lnTo>
                  <a:lnTo>
                    <a:pt x="88" y="5"/>
                  </a:lnTo>
                  <a:lnTo>
                    <a:pt x="102" y="8"/>
                  </a:lnTo>
                  <a:lnTo>
                    <a:pt x="117" y="8"/>
                  </a:lnTo>
                  <a:lnTo>
                    <a:pt x="131" y="8"/>
                  </a:lnTo>
                  <a:lnTo>
                    <a:pt x="146" y="8"/>
                  </a:lnTo>
                  <a:lnTo>
                    <a:pt x="160" y="5"/>
                  </a:lnTo>
                  <a:lnTo>
                    <a:pt x="175" y="5"/>
                  </a:lnTo>
                  <a:lnTo>
                    <a:pt x="189" y="2"/>
                  </a:lnTo>
                  <a:lnTo>
                    <a:pt x="204" y="2"/>
                  </a:lnTo>
                  <a:lnTo>
                    <a:pt x="218" y="2"/>
                  </a:lnTo>
                  <a:lnTo>
                    <a:pt x="233" y="5"/>
                  </a:lnTo>
                  <a:lnTo>
                    <a:pt x="247" y="5"/>
                  </a:lnTo>
                  <a:lnTo>
                    <a:pt x="262" y="5"/>
                  </a:lnTo>
                  <a:lnTo>
                    <a:pt x="277" y="5"/>
                  </a:lnTo>
                  <a:lnTo>
                    <a:pt x="291" y="2"/>
                  </a:lnTo>
                  <a:lnTo>
                    <a:pt x="306" y="2"/>
                  </a:lnTo>
                  <a:lnTo>
                    <a:pt x="320" y="0"/>
                  </a:lnTo>
                  <a:lnTo>
                    <a:pt x="335" y="2"/>
                  </a:lnTo>
                  <a:lnTo>
                    <a:pt x="349" y="5"/>
                  </a:lnTo>
                  <a:lnTo>
                    <a:pt x="364" y="5"/>
                  </a:lnTo>
                  <a:lnTo>
                    <a:pt x="378" y="5"/>
                  </a:lnTo>
                  <a:lnTo>
                    <a:pt x="393" y="5"/>
                  </a:lnTo>
                  <a:lnTo>
                    <a:pt x="407" y="5"/>
                  </a:lnTo>
                  <a:lnTo>
                    <a:pt x="422" y="5"/>
                  </a:lnTo>
                  <a:lnTo>
                    <a:pt x="437" y="5"/>
                  </a:lnTo>
                  <a:lnTo>
                    <a:pt x="451" y="5"/>
                  </a:lnTo>
                  <a:lnTo>
                    <a:pt x="466" y="5"/>
                  </a:lnTo>
                  <a:lnTo>
                    <a:pt x="480" y="5"/>
                  </a:lnTo>
                  <a:lnTo>
                    <a:pt x="495" y="5"/>
                  </a:lnTo>
                  <a:lnTo>
                    <a:pt x="509" y="5"/>
                  </a:lnTo>
                  <a:lnTo>
                    <a:pt x="524" y="5"/>
                  </a:lnTo>
                  <a:lnTo>
                    <a:pt x="538" y="5"/>
                  </a:lnTo>
                  <a:lnTo>
                    <a:pt x="553" y="8"/>
                  </a:lnTo>
                  <a:lnTo>
                    <a:pt x="567" y="8"/>
                  </a:lnTo>
                  <a:lnTo>
                    <a:pt x="582" y="11"/>
                  </a:lnTo>
                  <a:lnTo>
                    <a:pt x="597" y="13"/>
                  </a:lnTo>
                  <a:lnTo>
                    <a:pt x="611" y="8"/>
                  </a:lnTo>
                  <a:lnTo>
                    <a:pt x="626" y="11"/>
                  </a:lnTo>
                  <a:lnTo>
                    <a:pt x="640" y="16"/>
                  </a:lnTo>
                  <a:lnTo>
                    <a:pt x="655" y="16"/>
                  </a:lnTo>
                  <a:lnTo>
                    <a:pt x="669" y="19"/>
                  </a:lnTo>
                  <a:lnTo>
                    <a:pt x="684" y="30"/>
                  </a:lnTo>
                  <a:lnTo>
                    <a:pt x="698" y="33"/>
                  </a:lnTo>
                  <a:lnTo>
                    <a:pt x="713" y="38"/>
                  </a:lnTo>
                </a:path>
              </a:pathLst>
            </a:custGeom>
            <a:noFill/>
            <a:ln w="9525">
              <a:solidFill>
                <a:srgbClr val="C0C0C0"/>
              </a:solidFill>
              <a:prstDash val="solid"/>
              <a:round/>
              <a:headEnd/>
              <a:tailEnd/>
            </a:ln>
          </p:spPr>
          <p:txBody>
            <a:bodyPr/>
            <a:lstStyle/>
            <a:p>
              <a:endParaRPr lang="de-DE"/>
            </a:p>
          </p:txBody>
        </p:sp>
        <p:sp>
          <p:nvSpPr>
            <p:cNvPr id="32" name="Freeform 224"/>
            <p:cNvSpPr>
              <a:spLocks/>
            </p:cNvSpPr>
            <p:nvPr/>
          </p:nvSpPr>
          <p:spPr bwMode="auto">
            <a:xfrm>
              <a:off x="490" y="1105"/>
              <a:ext cx="4278" cy="30"/>
            </a:xfrm>
            <a:custGeom>
              <a:avLst/>
              <a:gdLst/>
              <a:ahLst/>
              <a:cxnLst>
                <a:cxn ang="0">
                  <a:pos x="0" y="3"/>
                </a:cxn>
                <a:cxn ang="0">
                  <a:pos x="15" y="3"/>
                </a:cxn>
                <a:cxn ang="0">
                  <a:pos x="29" y="3"/>
                </a:cxn>
                <a:cxn ang="0">
                  <a:pos x="44" y="3"/>
                </a:cxn>
                <a:cxn ang="0">
                  <a:pos x="58" y="3"/>
                </a:cxn>
                <a:cxn ang="0">
                  <a:pos x="73" y="3"/>
                </a:cxn>
                <a:cxn ang="0">
                  <a:pos x="88" y="3"/>
                </a:cxn>
                <a:cxn ang="0">
                  <a:pos x="102" y="3"/>
                </a:cxn>
                <a:cxn ang="0">
                  <a:pos x="117" y="3"/>
                </a:cxn>
                <a:cxn ang="0">
                  <a:pos x="131" y="3"/>
                </a:cxn>
                <a:cxn ang="0">
                  <a:pos x="146" y="3"/>
                </a:cxn>
                <a:cxn ang="0">
                  <a:pos x="160" y="3"/>
                </a:cxn>
                <a:cxn ang="0">
                  <a:pos x="175" y="3"/>
                </a:cxn>
                <a:cxn ang="0">
                  <a:pos x="189" y="3"/>
                </a:cxn>
                <a:cxn ang="0">
                  <a:pos x="204" y="3"/>
                </a:cxn>
                <a:cxn ang="0">
                  <a:pos x="218" y="3"/>
                </a:cxn>
                <a:cxn ang="0">
                  <a:pos x="233" y="3"/>
                </a:cxn>
                <a:cxn ang="0">
                  <a:pos x="247" y="3"/>
                </a:cxn>
                <a:cxn ang="0">
                  <a:pos x="262" y="3"/>
                </a:cxn>
                <a:cxn ang="0">
                  <a:pos x="277" y="3"/>
                </a:cxn>
                <a:cxn ang="0">
                  <a:pos x="291" y="3"/>
                </a:cxn>
                <a:cxn ang="0">
                  <a:pos x="306" y="3"/>
                </a:cxn>
                <a:cxn ang="0">
                  <a:pos x="320" y="5"/>
                </a:cxn>
                <a:cxn ang="0">
                  <a:pos x="335" y="3"/>
                </a:cxn>
                <a:cxn ang="0">
                  <a:pos x="349" y="5"/>
                </a:cxn>
                <a:cxn ang="0">
                  <a:pos x="364" y="5"/>
                </a:cxn>
                <a:cxn ang="0">
                  <a:pos x="378" y="5"/>
                </a:cxn>
                <a:cxn ang="0">
                  <a:pos x="393" y="5"/>
                </a:cxn>
                <a:cxn ang="0">
                  <a:pos x="407" y="5"/>
                </a:cxn>
                <a:cxn ang="0">
                  <a:pos x="422" y="5"/>
                </a:cxn>
                <a:cxn ang="0">
                  <a:pos x="437" y="5"/>
                </a:cxn>
                <a:cxn ang="0">
                  <a:pos x="451" y="5"/>
                </a:cxn>
                <a:cxn ang="0">
                  <a:pos x="466" y="5"/>
                </a:cxn>
                <a:cxn ang="0">
                  <a:pos x="480" y="5"/>
                </a:cxn>
                <a:cxn ang="0">
                  <a:pos x="495" y="5"/>
                </a:cxn>
                <a:cxn ang="0">
                  <a:pos x="509" y="5"/>
                </a:cxn>
                <a:cxn ang="0">
                  <a:pos x="524" y="5"/>
                </a:cxn>
                <a:cxn ang="0">
                  <a:pos x="538" y="5"/>
                </a:cxn>
                <a:cxn ang="0">
                  <a:pos x="553" y="5"/>
                </a:cxn>
                <a:cxn ang="0">
                  <a:pos x="567" y="5"/>
                </a:cxn>
                <a:cxn ang="0">
                  <a:pos x="582" y="5"/>
                </a:cxn>
                <a:cxn ang="0">
                  <a:pos x="597" y="3"/>
                </a:cxn>
                <a:cxn ang="0">
                  <a:pos x="611" y="0"/>
                </a:cxn>
                <a:cxn ang="0">
                  <a:pos x="626" y="5"/>
                </a:cxn>
                <a:cxn ang="0">
                  <a:pos x="640" y="5"/>
                </a:cxn>
                <a:cxn ang="0">
                  <a:pos x="655" y="5"/>
                </a:cxn>
                <a:cxn ang="0">
                  <a:pos x="669" y="5"/>
                </a:cxn>
                <a:cxn ang="0">
                  <a:pos x="684" y="0"/>
                </a:cxn>
                <a:cxn ang="0">
                  <a:pos x="698" y="0"/>
                </a:cxn>
                <a:cxn ang="0">
                  <a:pos x="713" y="0"/>
                </a:cxn>
              </a:cxnLst>
              <a:rect l="0" t="0" r="r" b="b"/>
              <a:pathLst>
                <a:path w="713" h="5">
                  <a:moveTo>
                    <a:pt x="0" y="3"/>
                  </a:moveTo>
                  <a:lnTo>
                    <a:pt x="15" y="3"/>
                  </a:lnTo>
                  <a:lnTo>
                    <a:pt x="29" y="3"/>
                  </a:lnTo>
                  <a:lnTo>
                    <a:pt x="44" y="3"/>
                  </a:lnTo>
                  <a:lnTo>
                    <a:pt x="58" y="3"/>
                  </a:lnTo>
                  <a:lnTo>
                    <a:pt x="73" y="3"/>
                  </a:lnTo>
                  <a:lnTo>
                    <a:pt x="88" y="3"/>
                  </a:lnTo>
                  <a:lnTo>
                    <a:pt x="102" y="3"/>
                  </a:lnTo>
                  <a:lnTo>
                    <a:pt x="117" y="3"/>
                  </a:lnTo>
                  <a:lnTo>
                    <a:pt x="131" y="3"/>
                  </a:lnTo>
                  <a:lnTo>
                    <a:pt x="146" y="3"/>
                  </a:lnTo>
                  <a:lnTo>
                    <a:pt x="160" y="3"/>
                  </a:lnTo>
                  <a:lnTo>
                    <a:pt x="175" y="3"/>
                  </a:lnTo>
                  <a:lnTo>
                    <a:pt x="189" y="3"/>
                  </a:lnTo>
                  <a:lnTo>
                    <a:pt x="204" y="3"/>
                  </a:lnTo>
                  <a:lnTo>
                    <a:pt x="218" y="3"/>
                  </a:lnTo>
                  <a:lnTo>
                    <a:pt x="233" y="3"/>
                  </a:lnTo>
                  <a:lnTo>
                    <a:pt x="247" y="3"/>
                  </a:lnTo>
                  <a:lnTo>
                    <a:pt x="262" y="3"/>
                  </a:lnTo>
                  <a:lnTo>
                    <a:pt x="277" y="3"/>
                  </a:lnTo>
                  <a:lnTo>
                    <a:pt x="291" y="3"/>
                  </a:lnTo>
                  <a:lnTo>
                    <a:pt x="306" y="3"/>
                  </a:lnTo>
                  <a:lnTo>
                    <a:pt x="320" y="5"/>
                  </a:lnTo>
                  <a:lnTo>
                    <a:pt x="335" y="3"/>
                  </a:lnTo>
                  <a:lnTo>
                    <a:pt x="349" y="5"/>
                  </a:lnTo>
                  <a:lnTo>
                    <a:pt x="364" y="5"/>
                  </a:lnTo>
                  <a:lnTo>
                    <a:pt x="378" y="5"/>
                  </a:lnTo>
                  <a:lnTo>
                    <a:pt x="393" y="5"/>
                  </a:lnTo>
                  <a:lnTo>
                    <a:pt x="407" y="5"/>
                  </a:lnTo>
                  <a:lnTo>
                    <a:pt x="422" y="5"/>
                  </a:lnTo>
                  <a:lnTo>
                    <a:pt x="437" y="5"/>
                  </a:lnTo>
                  <a:lnTo>
                    <a:pt x="451" y="5"/>
                  </a:lnTo>
                  <a:lnTo>
                    <a:pt x="466" y="5"/>
                  </a:lnTo>
                  <a:lnTo>
                    <a:pt x="480" y="5"/>
                  </a:lnTo>
                  <a:lnTo>
                    <a:pt x="495" y="5"/>
                  </a:lnTo>
                  <a:lnTo>
                    <a:pt x="509" y="5"/>
                  </a:lnTo>
                  <a:lnTo>
                    <a:pt x="524" y="5"/>
                  </a:lnTo>
                  <a:lnTo>
                    <a:pt x="538" y="5"/>
                  </a:lnTo>
                  <a:lnTo>
                    <a:pt x="553" y="5"/>
                  </a:lnTo>
                  <a:lnTo>
                    <a:pt x="567" y="5"/>
                  </a:lnTo>
                  <a:lnTo>
                    <a:pt x="582" y="5"/>
                  </a:lnTo>
                  <a:lnTo>
                    <a:pt x="597" y="3"/>
                  </a:lnTo>
                  <a:lnTo>
                    <a:pt x="611" y="0"/>
                  </a:lnTo>
                  <a:lnTo>
                    <a:pt x="626" y="5"/>
                  </a:lnTo>
                  <a:lnTo>
                    <a:pt x="640" y="5"/>
                  </a:lnTo>
                  <a:lnTo>
                    <a:pt x="655" y="5"/>
                  </a:lnTo>
                  <a:lnTo>
                    <a:pt x="669" y="5"/>
                  </a:lnTo>
                  <a:lnTo>
                    <a:pt x="684" y="0"/>
                  </a:lnTo>
                  <a:lnTo>
                    <a:pt x="698" y="0"/>
                  </a:lnTo>
                  <a:lnTo>
                    <a:pt x="713" y="0"/>
                  </a:lnTo>
                </a:path>
              </a:pathLst>
            </a:custGeom>
            <a:noFill/>
            <a:ln w="9525">
              <a:solidFill>
                <a:srgbClr val="C0C0C0"/>
              </a:solidFill>
              <a:prstDash val="solid"/>
              <a:round/>
              <a:headEnd/>
              <a:tailEnd/>
            </a:ln>
          </p:spPr>
          <p:txBody>
            <a:bodyPr/>
            <a:lstStyle/>
            <a:p>
              <a:endParaRPr lang="de-DE"/>
            </a:p>
          </p:txBody>
        </p:sp>
        <p:sp>
          <p:nvSpPr>
            <p:cNvPr id="33" name="Freeform 225"/>
            <p:cNvSpPr>
              <a:spLocks/>
            </p:cNvSpPr>
            <p:nvPr/>
          </p:nvSpPr>
          <p:spPr bwMode="auto">
            <a:xfrm>
              <a:off x="2758" y="1135"/>
              <a:ext cx="1836" cy="438"/>
            </a:xfrm>
            <a:custGeom>
              <a:avLst/>
              <a:gdLst/>
              <a:ahLst/>
              <a:cxnLst>
                <a:cxn ang="0">
                  <a:pos x="0" y="70"/>
                </a:cxn>
                <a:cxn ang="0">
                  <a:pos x="15" y="70"/>
                </a:cxn>
                <a:cxn ang="0">
                  <a:pos x="29" y="73"/>
                </a:cxn>
                <a:cxn ang="0">
                  <a:pos x="44" y="67"/>
                </a:cxn>
                <a:cxn ang="0">
                  <a:pos x="59" y="64"/>
                </a:cxn>
                <a:cxn ang="0">
                  <a:pos x="73" y="50"/>
                </a:cxn>
                <a:cxn ang="0">
                  <a:pos x="88" y="36"/>
                </a:cxn>
                <a:cxn ang="0">
                  <a:pos x="102" y="39"/>
                </a:cxn>
                <a:cxn ang="0">
                  <a:pos x="117" y="36"/>
                </a:cxn>
                <a:cxn ang="0">
                  <a:pos x="131" y="34"/>
                </a:cxn>
                <a:cxn ang="0">
                  <a:pos x="146" y="39"/>
                </a:cxn>
                <a:cxn ang="0">
                  <a:pos x="160" y="17"/>
                </a:cxn>
                <a:cxn ang="0">
                  <a:pos x="175" y="14"/>
                </a:cxn>
                <a:cxn ang="0">
                  <a:pos x="189" y="9"/>
                </a:cxn>
                <a:cxn ang="0">
                  <a:pos x="204" y="3"/>
                </a:cxn>
                <a:cxn ang="0">
                  <a:pos x="219" y="3"/>
                </a:cxn>
                <a:cxn ang="0">
                  <a:pos x="233" y="9"/>
                </a:cxn>
                <a:cxn ang="0">
                  <a:pos x="248" y="3"/>
                </a:cxn>
                <a:cxn ang="0">
                  <a:pos x="262" y="6"/>
                </a:cxn>
                <a:cxn ang="0">
                  <a:pos x="277" y="3"/>
                </a:cxn>
                <a:cxn ang="0">
                  <a:pos x="291" y="6"/>
                </a:cxn>
                <a:cxn ang="0">
                  <a:pos x="306" y="0"/>
                </a:cxn>
              </a:cxnLst>
              <a:rect l="0" t="0" r="r" b="b"/>
              <a:pathLst>
                <a:path w="306" h="73">
                  <a:moveTo>
                    <a:pt x="0" y="70"/>
                  </a:moveTo>
                  <a:lnTo>
                    <a:pt x="15" y="70"/>
                  </a:lnTo>
                  <a:lnTo>
                    <a:pt x="29" y="73"/>
                  </a:lnTo>
                  <a:lnTo>
                    <a:pt x="44" y="67"/>
                  </a:lnTo>
                  <a:lnTo>
                    <a:pt x="59" y="64"/>
                  </a:lnTo>
                  <a:lnTo>
                    <a:pt x="73" y="50"/>
                  </a:lnTo>
                  <a:lnTo>
                    <a:pt x="88" y="36"/>
                  </a:lnTo>
                  <a:lnTo>
                    <a:pt x="102" y="39"/>
                  </a:lnTo>
                  <a:lnTo>
                    <a:pt x="117" y="36"/>
                  </a:lnTo>
                  <a:lnTo>
                    <a:pt x="131" y="34"/>
                  </a:lnTo>
                  <a:lnTo>
                    <a:pt x="146" y="39"/>
                  </a:lnTo>
                  <a:lnTo>
                    <a:pt x="160" y="17"/>
                  </a:lnTo>
                  <a:lnTo>
                    <a:pt x="175" y="14"/>
                  </a:lnTo>
                  <a:lnTo>
                    <a:pt x="189" y="9"/>
                  </a:lnTo>
                  <a:lnTo>
                    <a:pt x="204" y="3"/>
                  </a:lnTo>
                  <a:lnTo>
                    <a:pt x="219" y="3"/>
                  </a:lnTo>
                  <a:lnTo>
                    <a:pt x="233" y="9"/>
                  </a:lnTo>
                  <a:lnTo>
                    <a:pt x="248" y="3"/>
                  </a:lnTo>
                  <a:lnTo>
                    <a:pt x="262" y="6"/>
                  </a:lnTo>
                  <a:lnTo>
                    <a:pt x="277" y="3"/>
                  </a:lnTo>
                  <a:lnTo>
                    <a:pt x="291" y="6"/>
                  </a:lnTo>
                  <a:lnTo>
                    <a:pt x="306" y="0"/>
                  </a:lnTo>
                </a:path>
              </a:pathLst>
            </a:custGeom>
            <a:noFill/>
            <a:ln w="9525">
              <a:solidFill>
                <a:srgbClr val="C0C0C0"/>
              </a:solidFill>
              <a:prstDash val="solid"/>
              <a:round/>
              <a:headEnd/>
              <a:tailEnd/>
            </a:ln>
          </p:spPr>
          <p:txBody>
            <a:bodyPr/>
            <a:lstStyle/>
            <a:p>
              <a:endParaRPr lang="de-DE"/>
            </a:p>
          </p:txBody>
        </p:sp>
        <p:sp>
          <p:nvSpPr>
            <p:cNvPr id="34" name="Freeform 226"/>
            <p:cNvSpPr>
              <a:spLocks/>
            </p:cNvSpPr>
            <p:nvPr/>
          </p:nvSpPr>
          <p:spPr bwMode="auto">
            <a:xfrm>
              <a:off x="3718" y="2023"/>
              <a:ext cx="876" cy="498"/>
            </a:xfrm>
            <a:custGeom>
              <a:avLst/>
              <a:gdLst/>
              <a:ahLst/>
              <a:cxnLst>
                <a:cxn ang="0">
                  <a:pos x="0" y="0"/>
                </a:cxn>
                <a:cxn ang="0">
                  <a:pos x="15" y="5"/>
                </a:cxn>
                <a:cxn ang="0">
                  <a:pos x="29" y="16"/>
                </a:cxn>
                <a:cxn ang="0">
                  <a:pos x="44" y="16"/>
                </a:cxn>
                <a:cxn ang="0">
                  <a:pos x="59" y="25"/>
                </a:cxn>
                <a:cxn ang="0">
                  <a:pos x="73" y="25"/>
                </a:cxn>
                <a:cxn ang="0">
                  <a:pos x="88" y="16"/>
                </a:cxn>
                <a:cxn ang="0">
                  <a:pos x="102" y="27"/>
                </a:cxn>
                <a:cxn ang="0">
                  <a:pos x="117" y="47"/>
                </a:cxn>
                <a:cxn ang="0">
                  <a:pos x="131" y="64"/>
                </a:cxn>
                <a:cxn ang="0">
                  <a:pos x="146" y="83"/>
                </a:cxn>
              </a:cxnLst>
              <a:rect l="0" t="0" r="r" b="b"/>
              <a:pathLst>
                <a:path w="146" h="83">
                  <a:moveTo>
                    <a:pt x="0" y="0"/>
                  </a:moveTo>
                  <a:lnTo>
                    <a:pt x="15" y="5"/>
                  </a:lnTo>
                  <a:lnTo>
                    <a:pt x="29" y="16"/>
                  </a:lnTo>
                  <a:lnTo>
                    <a:pt x="44" y="16"/>
                  </a:lnTo>
                  <a:lnTo>
                    <a:pt x="59" y="25"/>
                  </a:lnTo>
                  <a:lnTo>
                    <a:pt x="73" y="25"/>
                  </a:lnTo>
                  <a:lnTo>
                    <a:pt x="88" y="16"/>
                  </a:lnTo>
                  <a:lnTo>
                    <a:pt x="102" y="27"/>
                  </a:lnTo>
                  <a:lnTo>
                    <a:pt x="117" y="47"/>
                  </a:lnTo>
                  <a:lnTo>
                    <a:pt x="131" y="64"/>
                  </a:lnTo>
                  <a:lnTo>
                    <a:pt x="146" y="83"/>
                  </a:lnTo>
                </a:path>
              </a:pathLst>
            </a:custGeom>
            <a:noFill/>
            <a:ln w="9525">
              <a:solidFill>
                <a:srgbClr val="C0C0C0"/>
              </a:solidFill>
              <a:prstDash val="solid"/>
              <a:round/>
              <a:headEnd/>
              <a:tailEnd/>
            </a:ln>
          </p:spPr>
          <p:txBody>
            <a:bodyPr/>
            <a:lstStyle/>
            <a:p>
              <a:endParaRPr lang="de-DE"/>
            </a:p>
          </p:txBody>
        </p:sp>
        <p:sp>
          <p:nvSpPr>
            <p:cNvPr id="35" name="Freeform 227"/>
            <p:cNvSpPr>
              <a:spLocks/>
            </p:cNvSpPr>
            <p:nvPr/>
          </p:nvSpPr>
          <p:spPr bwMode="auto">
            <a:xfrm>
              <a:off x="2152" y="1153"/>
              <a:ext cx="2442" cy="420"/>
            </a:xfrm>
            <a:custGeom>
              <a:avLst/>
              <a:gdLst/>
              <a:ahLst/>
              <a:cxnLst>
                <a:cxn ang="0">
                  <a:pos x="0" y="50"/>
                </a:cxn>
                <a:cxn ang="0">
                  <a:pos x="14" y="53"/>
                </a:cxn>
                <a:cxn ang="0">
                  <a:pos x="29" y="58"/>
                </a:cxn>
                <a:cxn ang="0">
                  <a:pos x="43" y="64"/>
                </a:cxn>
                <a:cxn ang="0">
                  <a:pos x="58" y="70"/>
                </a:cxn>
                <a:cxn ang="0">
                  <a:pos x="72" y="67"/>
                </a:cxn>
                <a:cxn ang="0">
                  <a:pos x="87" y="64"/>
                </a:cxn>
                <a:cxn ang="0">
                  <a:pos x="101" y="67"/>
                </a:cxn>
                <a:cxn ang="0">
                  <a:pos x="116" y="67"/>
                </a:cxn>
                <a:cxn ang="0">
                  <a:pos x="130" y="70"/>
                </a:cxn>
                <a:cxn ang="0">
                  <a:pos x="145" y="64"/>
                </a:cxn>
                <a:cxn ang="0">
                  <a:pos x="160" y="61"/>
                </a:cxn>
                <a:cxn ang="0">
                  <a:pos x="174" y="47"/>
                </a:cxn>
                <a:cxn ang="0">
                  <a:pos x="189" y="33"/>
                </a:cxn>
                <a:cxn ang="0">
                  <a:pos x="203" y="36"/>
                </a:cxn>
                <a:cxn ang="0">
                  <a:pos x="218" y="33"/>
                </a:cxn>
                <a:cxn ang="0">
                  <a:pos x="232" y="31"/>
                </a:cxn>
                <a:cxn ang="0">
                  <a:pos x="247" y="36"/>
                </a:cxn>
                <a:cxn ang="0">
                  <a:pos x="261" y="14"/>
                </a:cxn>
                <a:cxn ang="0">
                  <a:pos x="276" y="11"/>
                </a:cxn>
                <a:cxn ang="0">
                  <a:pos x="290" y="6"/>
                </a:cxn>
                <a:cxn ang="0">
                  <a:pos x="305" y="0"/>
                </a:cxn>
                <a:cxn ang="0">
                  <a:pos x="320" y="0"/>
                </a:cxn>
                <a:cxn ang="0">
                  <a:pos x="334" y="6"/>
                </a:cxn>
                <a:cxn ang="0">
                  <a:pos x="349" y="0"/>
                </a:cxn>
                <a:cxn ang="0">
                  <a:pos x="363" y="3"/>
                </a:cxn>
                <a:cxn ang="0">
                  <a:pos x="378" y="6"/>
                </a:cxn>
                <a:cxn ang="0">
                  <a:pos x="392" y="6"/>
                </a:cxn>
                <a:cxn ang="0">
                  <a:pos x="407" y="0"/>
                </a:cxn>
              </a:cxnLst>
              <a:rect l="0" t="0" r="r" b="b"/>
              <a:pathLst>
                <a:path w="407" h="70">
                  <a:moveTo>
                    <a:pt x="0" y="50"/>
                  </a:moveTo>
                  <a:lnTo>
                    <a:pt x="14" y="53"/>
                  </a:lnTo>
                  <a:lnTo>
                    <a:pt x="29" y="58"/>
                  </a:lnTo>
                  <a:lnTo>
                    <a:pt x="43" y="64"/>
                  </a:lnTo>
                  <a:lnTo>
                    <a:pt x="58" y="70"/>
                  </a:lnTo>
                  <a:lnTo>
                    <a:pt x="72" y="67"/>
                  </a:lnTo>
                  <a:lnTo>
                    <a:pt x="87" y="64"/>
                  </a:lnTo>
                  <a:lnTo>
                    <a:pt x="101" y="67"/>
                  </a:lnTo>
                  <a:lnTo>
                    <a:pt x="116" y="67"/>
                  </a:lnTo>
                  <a:lnTo>
                    <a:pt x="130" y="70"/>
                  </a:lnTo>
                  <a:lnTo>
                    <a:pt x="145" y="64"/>
                  </a:lnTo>
                  <a:lnTo>
                    <a:pt x="160" y="61"/>
                  </a:lnTo>
                  <a:lnTo>
                    <a:pt x="174" y="47"/>
                  </a:lnTo>
                  <a:lnTo>
                    <a:pt x="189" y="33"/>
                  </a:lnTo>
                  <a:lnTo>
                    <a:pt x="203" y="36"/>
                  </a:lnTo>
                  <a:lnTo>
                    <a:pt x="218" y="33"/>
                  </a:lnTo>
                  <a:lnTo>
                    <a:pt x="232" y="31"/>
                  </a:lnTo>
                  <a:lnTo>
                    <a:pt x="247" y="36"/>
                  </a:lnTo>
                  <a:lnTo>
                    <a:pt x="261" y="14"/>
                  </a:lnTo>
                  <a:lnTo>
                    <a:pt x="276" y="11"/>
                  </a:lnTo>
                  <a:lnTo>
                    <a:pt x="290" y="6"/>
                  </a:lnTo>
                  <a:lnTo>
                    <a:pt x="305" y="0"/>
                  </a:lnTo>
                  <a:lnTo>
                    <a:pt x="320" y="0"/>
                  </a:lnTo>
                  <a:lnTo>
                    <a:pt x="334" y="6"/>
                  </a:lnTo>
                  <a:lnTo>
                    <a:pt x="349" y="0"/>
                  </a:lnTo>
                  <a:lnTo>
                    <a:pt x="363" y="3"/>
                  </a:lnTo>
                  <a:lnTo>
                    <a:pt x="378" y="6"/>
                  </a:lnTo>
                  <a:lnTo>
                    <a:pt x="392" y="6"/>
                  </a:lnTo>
                  <a:lnTo>
                    <a:pt x="407" y="0"/>
                  </a:lnTo>
                </a:path>
              </a:pathLst>
            </a:custGeom>
            <a:noFill/>
            <a:ln w="9525">
              <a:solidFill>
                <a:srgbClr val="C0C0C0"/>
              </a:solidFill>
              <a:prstDash val="solid"/>
              <a:round/>
              <a:headEnd/>
              <a:tailEnd/>
            </a:ln>
          </p:spPr>
          <p:txBody>
            <a:bodyPr/>
            <a:lstStyle/>
            <a:p>
              <a:endParaRPr lang="de-DE"/>
            </a:p>
          </p:txBody>
        </p:sp>
        <p:sp>
          <p:nvSpPr>
            <p:cNvPr id="36" name="Freeform 228"/>
            <p:cNvSpPr>
              <a:spLocks/>
            </p:cNvSpPr>
            <p:nvPr/>
          </p:nvSpPr>
          <p:spPr bwMode="auto">
            <a:xfrm>
              <a:off x="3286" y="1789"/>
              <a:ext cx="1392" cy="498"/>
            </a:xfrm>
            <a:custGeom>
              <a:avLst/>
              <a:gdLst/>
              <a:ahLst/>
              <a:cxnLst>
                <a:cxn ang="0">
                  <a:pos x="0" y="0"/>
                </a:cxn>
                <a:cxn ang="0">
                  <a:pos x="14" y="8"/>
                </a:cxn>
                <a:cxn ang="0">
                  <a:pos x="29" y="14"/>
                </a:cxn>
                <a:cxn ang="0">
                  <a:pos x="43" y="30"/>
                </a:cxn>
                <a:cxn ang="0">
                  <a:pos x="58" y="36"/>
                </a:cxn>
                <a:cxn ang="0">
                  <a:pos x="72" y="52"/>
                </a:cxn>
                <a:cxn ang="0">
                  <a:pos x="87" y="64"/>
                </a:cxn>
                <a:cxn ang="0">
                  <a:pos x="101" y="75"/>
                </a:cxn>
                <a:cxn ang="0">
                  <a:pos x="116" y="66"/>
                </a:cxn>
                <a:cxn ang="0">
                  <a:pos x="131" y="66"/>
                </a:cxn>
                <a:cxn ang="0">
                  <a:pos x="145" y="72"/>
                </a:cxn>
                <a:cxn ang="0">
                  <a:pos x="160" y="69"/>
                </a:cxn>
                <a:cxn ang="0">
                  <a:pos x="174" y="75"/>
                </a:cxn>
                <a:cxn ang="0">
                  <a:pos x="189" y="75"/>
                </a:cxn>
                <a:cxn ang="0">
                  <a:pos x="203" y="80"/>
                </a:cxn>
                <a:cxn ang="0">
                  <a:pos x="218" y="83"/>
                </a:cxn>
                <a:cxn ang="0">
                  <a:pos x="232" y="72"/>
                </a:cxn>
              </a:cxnLst>
              <a:rect l="0" t="0" r="r" b="b"/>
              <a:pathLst>
                <a:path w="232" h="83">
                  <a:moveTo>
                    <a:pt x="0" y="0"/>
                  </a:moveTo>
                  <a:lnTo>
                    <a:pt x="14" y="8"/>
                  </a:lnTo>
                  <a:lnTo>
                    <a:pt x="29" y="14"/>
                  </a:lnTo>
                  <a:lnTo>
                    <a:pt x="43" y="30"/>
                  </a:lnTo>
                  <a:lnTo>
                    <a:pt x="58" y="36"/>
                  </a:lnTo>
                  <a:lnTo>
                    <a:pt x="72" y="52"/>
                  </a:lnTo>
                  <a:lnTo>
                    <a:pt x="87" y="64"/>
                  </a:lnTo>
                  <a:lnTo>
                    <a:pt x="101" y="75"/>
                  </a:lnTo>
                  <a:lnTo>
                    <a:pt x="116" y="66"/>
                  </a:lnTo>
                  <a:lnTo>
                    <a:pt x="131" y="66"/>
                  </a:lnTo>
                  <a:lnTo>
                    <a:pt x="145" y="72"/>
                  </a:lnTo>
                  <a:lnTo>
                    <a:pt x="160" y="69"/>
                  </a:lnTo>
                  <a:lnTo>
                    <a:pt x="174" y="75"/>
                  </a:lnTo>
                  <a:lnTo>
                    <a:pt x="189" y="75"/>
                  </a:lnTo>
                  <a:lnTo>
                    <a:pt x="203" y="80"/>
                  </a:lnTo>
                  <a:lnTo>
                    <a:pt x="218" y="83"/>
                  </a:lnTo>
                  <a:lnTo>
                    <a:pt x="232" y="72"/>
                  </a:lnTo>
                </a:path>
              </a:pathLst>
            </a:custGeom>
            <a:noFill/>
            <a:ln w="9525">
              <a:solidFill>
                <a:srgbClr val="C0C0C0"/>
              </a:solidFill>
              <a:prstDash val="solid"/>
              <a:round/>
              <a:headEnd/>
              <a:tailEnd/>
            </a:ln>
          </p:spPr>
          <p:txBody>
            <a:bodyPr/>
            <a:lstStyle/>
            <a:p>
              <a:endParaRPr lang="de-DE"/>
            </a:p>
          </p:txBody>
        </p:sp>
        <p:sp>
          <p:nvSpPr>
            <p:cNvPr id="37" name="Freeform 229"/>
            <p:cNvSpPr>
              <a:spLocks/>
            </p:cNvSpPr>
            <p:nvPr/>
          </p:nvSpPr>
          <p:spPr bwMode="auto">
            <a:xfrm>
              <a:off x="3544" y="1651"/>
              <a:ext cx="528" cy="402"/>
            </a:xfrm>
            <a:custGeom>
              <a:avLst/>
              <a:gdLst/>
              <a:ahLst/>
              <a:cxnLst>
                <a:cxn ang="0">
                  <a:pos x="0" y="0"/>
                </a:cxn>
                <a:cxn ang="0">
                  <a:pos x="15" y="6"/>
                </a:cxn>
                <a:cxn ang="0">
                  <a:pos x="29" y="37"/>
                </a:cxn>
                <a:cxn ang="0">
                  <a:pos x="44" y="56"/>
                </a:cxn>
                <a:cxn ang="0">
                  <a:pos x="58" y="67"/>
                </a:cxn>
                <a:cxn ang="0">
                  <a:pos x="73" y="64"/>
                </a:cxn>
                <a:cxn ang="0">
                  <a:pos x="88" y="64"/>
                </a:cxn>
              </a:cxnLst>
              <a:rect l="0" t="0" r="r" b="b"/>
              <a:pathLst>
                <a:path w="88" h="67">
                  <a:moveTo>
                    <a:pt x="0" y="0"/>
                  </a:moveTo>
                  <a:lnTo>
                    <a:pt x="15" y="6"/>
                  </a:lnTo>
                  <a:lnTo>
                    <a:pt x="29" y="37"/>
                  </a:lnTo>
                  <a:lnTo>
                    <a:pt x="44" y="56"/>
                  </a:lnTo>
                  <a:lnTo>
                    <a:pt x="58" y="67"/>
                  </a:lnTo>
                  <a:lnTo>
                    <a:pt x="73" y="64"/>
                  </a:lnTo>
                  <a:lnTo>
                    <a:pt x="88" y="64"/>
                  </a:lnTo>
                </a:path>
              </a:pathLst>
            </a:custGeom>
            <a:noFill/>
            <a:ln w="9525">
              <a:solidFill>
                <a:srgbClr val="C0C0C0"/>
              </a:solidFill>
              <a:prstDash val="solid"/>
              <a:round/>
              <a:headEnd/>
              <a:tailEnd/>
            </a:ln>
          </p:spPr>
          <p:txBody>
            <a:bodyPr/>
            <a:lstStyle/>
            <a:p>
              <a:endParaRPr lang="de-DE"/>
            </a:p>
          </p:txBody>
        </p:sp>
        <p:sp>
          <p:nvSpPr>
            <p:cNvPr id="38" name="Freeform 230"/>
            <p:cNvSpPr>
              <a:spLocks/>
            </p:cNvSpPr>
            <p:nvPr/>
          </p:nvSpPr>
          <p:spPr bwMode="auto">
            <a:xfrm>
              <a:off x="3196" y="1771"/>
              <a:ext cx="1746" cy="1368"/>
            </a:xfrm>
            <a:custGeom>
              <a:avLst/>
              <a:gdLst/>
              <a:ahLst/>
              <a:cxnLst>
                <a:cxn ang="0">
                  <a:pos x="0" y="0"/>
                </a:cxn>
                <a:cxn ang="0">
                  <a:pos x="15" y="8"/>
                </a:cxn>
                <a:cxn ang="0">
                  <a:pos x="29" y="17"/>
                </a:cxn>
                <a:cxn ang="0">
                  <a:pos x="44" y="22"/>
                </a:cxn>
                <a:cxn ang="0">
                  <a:pos x="58" y="50"/>
                </a:cxn>
                <a:cxn ang="0">
                  <a:pos x="73" y="50"/>
                </a:cxn>
                <a:cxn ang="0">
                  <a:pos x="87" y="75"/>
                </a:cxn>
                <a:cxn ang="0">
                  <a:pos x="102" y="94"/>
                </a:cxn>
                <a:cxn ang="0">
                  <a:pos x="116" y="100"/>
                </a:cxn>
                <a:cxn ang="0">
                  <a:pos x="131" y="106"/>
                </a:cxn>
                <a:cxn ang="0">
                  <a:pos x="146" y="136"/>
                </a:cxn>
                <a:cxn ang="0">
                  <a:pos x="160" y="156"/>
                </a:cxn>
                <a:cxn ang="0">
                  <a:pos x="175" y="161"/>
                </a:cxn>
                <a:cxn ang="0">
                  <a:pos x="189" y="183"/>
                </a:cxn>
                <a:cxn ang="0">
                  <a:pos x="218" y="228"/>
                </a:cxn>
                <a:cxn ang="0">
                  <a:pos x="233" y="142"/>
                </a:cxn>
                <a:cxn ang="0">
                  <a:pos x="247" y="150"/>
                </a:cxn>
                <a:cxn ang="0">
                  <a:pos x="262" y="156"/>
                </a:cxn>
                <a:cxn ang="0">
                  <a:pos x="276" y="128"/>
                </a:cxn>
                <a:cxn ang="0">
                  <a:pos x="291" y="117"/>
                </a:cxn>
              </a:cxnLst>
              <a:rect l="0" t="0" r="r" b="b"/>
              <a:pathLst>
                <a:path w="291" h="228">
                  <a:moveTo>
                    <a:pt x="0" y="0"/>
                  </a:moveTo>
                  <a:lnTo>
                    <a:pt x="15" y="8"/>
                  </a:lnTo>
                  <a:lnTo>
                    <a:pt x="29" y="17"/>
                  </a:lnTo>
                  <a:lnTo>
                    <a:pt x="44" y="22"/>
                  </a:lnTo>
                  <a:lnTo>
                    <a:pt x="58" y="50"/>
                  </a:lnTo>
                  <a:lnTo>
                    <a:pt x="73" y="50"/>
                  </a:lnTo>
                  <a:lnTo>
                    <a:pt x="87" y="75"/>
                  </a:lnTo>
                  <a:lnTo>
                    <a:pt x="102" y="94"/>
                  </a:lnTo>
                  <a:lnTo>
                    <a:pt x="116" y="100"/>
                  </a:lnTo>
                  <a:lnTo>
                    <a:pt x="131" y="106"/>
                  </a:lnTo>
                  <a:lnTo>
                    <a:pt x="146" y="136"/>
                  </a:lnTo>
                  <a:lnTo>
                    <a:pt x="160" y="156"/>
                  </a:lnTo>
                  <a:lnTo>
                    <a:pt x="175" y="161"/>
                  </a:lnTo>
                  <a:lnTo>
                    <a:pt x="189" y="183"/>
                  </a:lnTo>
                  <a:lnTo>
                    <a:pt x="218" y="228"/>
                  </a:lnTo>
                  <a:lnTo>
                    <a:pt x="233" y="142"/>
                  </a:lnTo>
                  <a:lnTo>
                    <a:pt x="247" y="150"/>
                  </a:lnTo>
                  <a:lnTo>
                    <a:pt x="262" y="156"/>
                  </a:lnTo>
                  <a:lnTo>
                    <a:pt x="276" y="128"/>
                  </a:lnTo>
                  <a:lnTo>
                    <a:pt x="291" y="117"/>
                  </a:lnTo>
                </a:path>
              </a:pathLst>
            </a:custGeom>
            <a:noFill/>
            <a:ln w="9525">
              <a:solidFill>
                <a:srgbClr val="C0C0C0"/>
              </a:solidFill>
              <a:prstDash val="solid"/>
              <a:round/>
              <a:headEnd/>
              <a:tailEnd/>
            </a:ln>
          </p:spPr>
          <p:txBody>
            <a:bodyPr/>
            <a:lstStyle/>
            <a:p>
              <a:endParaRPr lang="de-DE"/>
            </a:p>
          </p:txBody>
        </p:sp>
        <p:sp>
          <p:nvSpPr>
            <p:cNvPr id="39" name="Freeform 231"/>
            <p:cNvSpPr>
              <a:spLocks/>
            </p:cNvSpPr>
            <p:nvPr/>
          </p:nvSpPr>
          <p:spPr bwMode="auto">
            <a:xfrm>
              <a:off x="3370" y="1735"/>
              <a:ext cx="2184" cy="1134"/>
            </a:xfrm>
            <a:custGeom>
              <a:avLst/>
              <a:gdLst/>
              <a:ahLst/>
              <a:cxnLst>
                <a:cxn ang="0">
                  <a:pos x="0" y="34"/>
                </a:cxn>
                <a:cxn ang="0">
                  <a:pos x="15" y="39"/>
                </a:cxn>
                <a:cxn ang="0">
                  <a:pos x="29" y="75"/>
                </a:cxn>
                <a:cxn ang="0">
                  <a:pos x="44" y="84"/>
                </a:cxn>
                <a:cxn ang="0">
                  <a:pos x="58" y="87"/>
                </a:cxn>
                <a:cxn ang="0">
                  <a:pos x="73" y="98"/>
                </a:cxn>
                <a:cxn ang="0">
                  <a:pos x="87" y="106"/>
                </a:cxn>
                <a:cxn ang="0">
                  <a:pos x="102" y="106"/>
                </a:cxn>
                <a:cxn ang="0">
                  <a:pos x="117" y="145"/>
                </a:cxn>
                <a:cxn ang="0">
                  <a:pos x="131" y="153"/>
                </a:cxn>
                <a:cxn ang="0">
                  <a:pos x="146" y="131"/>
                </a:cxn>
                <a:cxn ang="0">
                  <a:pos x="160" y="145"/>
                </a:cxn>
                <a:cxn ang="0">
                  <a:pos x="175" y="162"/>
                </a:cxn>
                <a:cxn ang="0">
                  <a:pos x="189" y="153"/>
                </a:cxn>
                <a:cxn ang="0">
                  <a:pos x="204" y="184"/>
                </a:cxn>
                <a:cxn ang="0">
                  <a:pos x="218" y="189"/>
                </a:cxn>
                <a:cxn ang="0">
                  <a:pos x="233" y="175"/>
                </a:cxn>
                <a:cxn ang="0">
                  <a:pos x="247" y="95"/>
                </a:cxn>
                <a:cxn ang="0">
                  <a:pos x="262" y="73"/>
                </a:cxn>
                <a:cxn ang="0">
                  <a:pos x="276" y="67"/>
                </a:cxn>
                <a:cxn ang="0">
                  <a:pos x="291" y="70"/>
                </a:cxn>
                <a:cxn ang="0">
                  <a:pos x="306" y="59"/>
                </a:cxn>
                <a:cxn ang="0">
                  <a:pos x="320" y="53"/>
                </a:cxn>
                <a:cxn ang="0">
                  <a:pos x="335" y="28"/>
                </a:cxn>
                <a:cxn ang="0">
                  <a:pos x="349" y="14"/>
                </a:cxn>
                <a:cxn ang="0">
                  <a:pos x="364" y="0"/>
                </a:cxn>
              </a:cxnLst>
              <a:rect l="0" t="0" r="r" b="b"/>
              <a:pathLst>
                <a:path w="364" h="189">
                  <a:moveTo>
                    <a:pt x="0" y="34"/>
                  </a:moveTo>
                  <a:lnTo>
                    <a:pt x="15" y="39"/>
                  </a:lnTo>
                  <a:lnTo>
                    <a:pt x="29" y="75"/>
                  </a:lnTo>
                  <a:lnTo>
                    <a:pt x="44" y="84"/>
                  </a:lnTo>
                  <a:lnTo>
                    <a:pt x="58" y="87"/>
                  </a:lnTo>
                  <a:lnTo>
                    <a:pt x="73" y="98"/>
                  </a:lnTo>
                  <a:lnTo>
                    <a:pt x="87" y="106"/>
                  </a:lnTo>
                  <a:lnTo>
                    <a:pt x="102" y="106"/>
                  </a:lnTo>
                  <a:lnTo>
                    <a:pt x="117" y="145"/>
                  </a:lnTo>
                  <a:lnTo>
                    <a:pt x="131" y="153"/>
                  </a:lnTo>
                  <a:lnTo>
                    <a:pt x="146" y="131"/>
                  </a:lnTo>
                  <a:lnTo>
                    <a:pt x="160" y="145"/>
                  </a:lnTo>
                  <a:lnTo>
                    <a:pt x="175" y="162"/>
                  </a:lnTo>
                  <a:lnTo>
                    <a:pt x="189" y="153"/>
                  </a:lnTo>
                  <a:lnTo>
                    <a:pt x="204" y="184"/>
                  </a:lnTo>
                  <a:lnTo>
                    <a:pt x="218" y="189"/>
                  </a:lnTo>
                  <a:lnTo>
                    <a:pt x="233" y="175"/>
                  </a:lnTo>
                  <a:lnTo>
                    <a:pt x="247" y="95"/>
                  </a:lnTo>
                  <a:lnTo>
                    <a:pt x="262" y="73"/>
                  </a:lnTo>
                  <a:lnTo>
                    <a:pt x="276" y="67"/>
                  </a:lnTo>
                  <a:lnTo>
                    <a:pt x="291" y="70"/>
                  </a:lnTo>
                  <a:lnTo>
                    <a:pt x="306" y="59"/>
                  </a:lnTo>
                  <a:lnTo>
                    <a:pt x="320" y="53"/>
                  </a:lnTo>
                  <a:lnTo>
                    <a:pt x="335" y="28"/>
                  </a:lnTo>
                  <a:lnTo>
                    <a:pt x="349" y="14"/>
                  </a:lnTo>
                  <a:lnTo>
                    <a:pt x="364" y="0"/>
                  </a:lnTo>
                </a:path>
              </a:pathLst>
            </a:custGeom>
            <a:noFill/>
            <a:ln w="9525">
              <a:solidFill>
                <a:srgbClr val="C0C0C0"/>
              </a:solidFill>
              <a:prstDash val="solid"/>
              <a:round/>
              <a:headEnd/>
              <a:tailEnd/>
            </a:ln>
          </p:spPr>
          <p:txBody>
            <a:bodyPr/>
            <a:lstStyle/>
            <a:p>
              <a:endParaRPr lang="de-DE"/>
            </a:p>
          </p:txBody>
        </p:sp>
        <p:sp>
          <p:nvSpPr>
            <p:cNvPr id="40" name="Freeform 232"/>
            <p:cNvSpPr>
              <a:spLocks/>
            </p:cNvSpPr>
            <p:nvPr/>
          </p:nvSpPr>
          <p:spPr bwMode="auto">
            <a:xfrm>
              <a:off x="3892" y="1969"/>
              <a:ext cx="180" cy="66"/>
            </a:xfrm>
            <a:custGeom>
              <a:avLst/>
              <a:gdLst/>
              <a:ahLst/>
              <a:cxnLst>
                <a:cxn ang="0">
                  <a:pos x="0" y="6"/>
                </a:cxn>
                <a:cxn ang="0">
                  <a:pos x="15" y="0"/>
                </a:cxn>
                <a:cxn ang="0">
                  <a:pos x="30" y="11"/>
                </a:cxn>
              </a:cxnLst>
              <a:rect l="0" t="0" r="r" b="b"/>
              <a:pathLst>
                <a:path w="30" h="11">
                  <a:moveTo>
                    <a:pt x="0" y="6"/>
                  </a:moveTo>
                  <a:lnTo>
                    <a:pt x="15" y="0"/>
                  </a:lnTo>
                  <a:lnTo>
                    <a:pt x="30" y="11"/>
                  </a:lnTo>
                </a:path>
              </a:pathLst>
            </a:custGeom>
            <a:noFill/>
            <a:ln w="9525">
              <a:solidFill>
                <a:srgbClr val="C0C0C0"/>
              </a:solidFill>
              <a:prstDash val="solid"/>
              <a:round/>
              <a:headEnd/>
              <a:tailEnd/>
            </a:ln>
          </p:spPr>
          <p:txBody>
            <a:bodyPr/>
            <a:lstStyle/>
            <a:p>
              <a:endParaRPr lang="de-DE"/>
            </a:p>
          </p:txBody>
        </p:sp>
        <p:sp>
          <p:nvSpPr>
            <p:cNvPr id="41" name="Freeform 233"/>
            <p:cNvSpPr>
              <a:spLocks/>
            </p:cNvSpPr>
            <p:nvPr/>
          </p:nvSpPr>
          <p:spPr bwMode="auto">
            <a:xfrm>
              <a:off x="4420" y="1921"/>
              <a:ext cx="606" cy="666"/>
            </a:xfrm>
            <a:custGeom>
              <a:avLst/>
              <a:gdLst/>
              <a:ahLst/>
              <a:cxnLst>
                <a:cxn ang="0">
                  <a:pos x="0" y="42"/>
                </a:cxn>
                <a:cxn ang="0">
                  <a:pos x="14" y="17"/>
                </a:cxn>
                <a:cxn ang="0">
                  <a:pos x="29" y="0"/>
                </a:cxn>
                <a:cxn ang="0">
                  <a:pos x="43" y="111"/>
                </a:cxn>
                <a:cxn ang="0">
                  <a:pos x="101" y="67"/>
                </a:cxn>
              </a:cxnLst>
              <a:rect l="0" t="0" r="r" b="b"/>
              <a:pathLst>
                <a:path w="101" h="111">
                  <a:moveTo>
                    <a:pt x="0" y="42"/>
                  </a:moveTo>
                  <a:lnTo>
                    <a:pt x="14" y="17"/>
                  </a:lnTo>
                  <a:lnTo>
                    <a:pt x="29" y="0"/>
                  </a:lnTo>
                  <a:lnTo>
                    <a:pt x="43" y="111"/>
                  </a:lnTo>
                  <a:lnTo>
                    <a:pt x="101" y="67"/>
                  </a:lnTo>
                </a:path>
              </a:pathLst>
            </a:custGeom>
            <a:noFill/>
            <a:ln w="9525">
              <a:solidFill>
                <a:srgbClr val="C0C0C0"/>
              </a:solidFill>
              <a:prstDash val="solid"/>
              <a:round/>
              <a:headEnd/>
              <a:tailEnd/>
            </a:ln>
          </p:spPr>
          <p:txBody>
            <a:bodyPr/>
            <a:lstStyle/>
            <a:p>
              <a:endParaRPr lang="de-DE"/>
            </a:p>
          </p:txBody>
        </p:sp>
        <p:sp>
          <p:nvSpPr>
            <p:cNvPr id="42" name="Freeform 234"/>
            <p:cNvSpPr>
              <a:spLocks/>
            </p:cNvSpPr>
            <p:nvPr/>
          </p:nvSpPr>
          <p:spPr bwMode="auto">
            <a:xfrm>
              <a:off x="4156" y="2719"/>
              <a:ext cx="696" cy="468"/>
            </a:xfrm>
            <a:custGeom>
              <a:avLst/>
              <a:gdLst/>
              <a:ahLst/>
              <a:cxnLst>
                <a:cxn ang="0">
                  <a:pos x="0" y="17"/>
                </a:cxn>
                <a:cxn ang="0">
                  <a:pos x="15" y="17"/>
                </a:cxn>
                <a:cxn ang="0">
                  <a:pos x="29" y="31"/>
                </a:cxn>
                <a:cxn ang="0">
                  <a:pos x="44" y="56"/>
                </a:cxn>
                <a:cxn ang="0">
                  <a:pos x="58" y="78"/>
                </a:cxn>
                <a:cxn ang="0">
                  <a:pos x="87" y="28"/>
                </a:cxn>
                <a:cxn ang="0">
                  <a:pos x="102" y="45"/>
                </a:cxn>
                <a:cxn ang="0">
                  <a:pos x="116" y="0"/>
                </a:cxn>
              </a:cxnLst>
              <a:rect l="0" t="0" r="r" b="b"/>
              <a:pathLst>
                <a:path w="116" h="78">
                  <a:moveTo>
                    <a:pt x="0" y="17"/>
                  </a:moveTo>
                  <a:lnTo>
                    <a:pt x="15" y="17"/>
                  </a:lnTo>
                  <a:lnTo>
                    <a:pt x="29" y="31"/>
                  </a:lnTo>
                  <a:lnTo>
                    <a:pt x="44" y="56"/>
                  </a:lnTo>
                  <a:lnTo>
                    <a:pt x="58" y="78"/>
                  </a:lnTo>
                  <a:lnTo>
                    <a:pt x="87" y="28"/>
                  </a:lnTo>
                  <a:lnTo>
                    <a:pt x="102" y="45"/>
                  </a:lnTo>
                  <a:lnTo>
                    <a:pt x="116" y="0"/>
                  </a:lnTo>
                </a:path>
              </a:pathLst>
            </a:custGeom>
            <a:noFill/>
            <a:ln w="9525">
              <a:solidFill>
                <a:srgbClr val="C0C0C0"/>
              </a:solidFill>
              <a:prstDash val="solid"/>
              <a:round/>
              <a:headEnd/>
              <a:tailEnd/>
            </a:ln>
          </p:spPr>
          <p:txBody>
            <a:bodyPr/>
            <a:lstStyle/>
            <a:p>
              <a:endParaRPr lang="de-DE"/>
            </a:p>
          </p:txBody>
        </p:sp>
        <p:sp>
          <p:nvSpPr>
            <p:cNvPr id="43" name="Freeform 235"/>
            <p:cNvSpPr>
              <a:spLocks/>
            </p:cNvSpPr>
            <p:nvPr/>
          </p:nvSpPr>
          <p:spPr bwMode="auto">
            <a:xfrm>
              <a:off x="2062" y="1387"/>
              <a:ext cx="3492" cy="732"/>
            </a:xfrm>
            <a:custGeom>
              <a:avLst/>
              <a:gdLst/>
              <a:ahLst/>
              <a:cxnLst>
                <a:cxn ang="0">
                  <a:pos x="0" y="0"/>
                </a:cxn>
                <a:cxn ang="0">
                  <a:pos x="15" y="0"/>
                </a:cxn>
                <a:cxn ang="0">
                  <a:pos x="29" y="3"/>
                </a:cxn>
                <a:cxn ang="0">
                  <a:pos x="44" y="6"/>
                </a:cxn>
                <a:cxn ang="0">
                  <a:pos x="58" y="11"/>
                </a:cxn>
                <a:cxn ang="0">
                  <a:pos x="73" y="19"/>
                </a:cxn>
                <a:cxn ang="0">
                  <a:pos x="87" y="22"/>
                </a:cxn>
                <a:cxn ang="0">
                  <a:pos x="102" y="17"/>
                </a:cxn>
                <a:cxn ang="0">
                  <a:pos x="116" y="14"/>
                </a:cxn>
                <a:cxn ang="0">
                  <a:pos x="131" y="17"/>
                </a:cxn>
                <a:cxn ang="0">
                  <a:pos x="145" y="14"/>
                </a:cxn>
                <a:cxn ang="0">
                  <a:pos x="160" y="14"/>
                </a:cxn>
                <a:cxn ang="0">
                  <a:pos x="175" y="17"/>
                </a:cxn>
                <a:cxn ang="0">
                  <a:pos x="189" y="19"/>
                </a:cxn>
                <a:cxn ang="0">
                  <a:pos x="204" y="25"/>
                </a:cxn>
                <a:cxn ang="0">
                  <a:pos x="218" y="28"/>
                </a:cxn>
                <a:cxn ang="0">
                  <a:pos x="233" y="33"/>
                </a:cxn>
                <a:cxn ang="0">
                  <a:pos x="247" y="47"/>
                </a:cxn>
                <a:cxn ang="0">
                  <a:pos x="262" y="53"/>
                </a:cxn>
                <a:cxn ang="0">
                  <a:pos x="276" y="69"/>
                </a:cxn>
                <a:cxn ang="0">
                  <a:pos x="291" y="75"/>
                </a:cxn>
                <a:cxn ang="0">
                  <a:pos x="305" y="81"/>
                </a:cxn>
                <a:cxn ang="0">
                  <a:pos x="320" y="86"/>
                </a:cxn>
                <a:cxn ang="0">
                  <a:pos x="335" y="72"/>
                </a:cxn>
                <a:cxn ang="0">
                  <a:pos x="349" y="69"/>
                </a:cxn>
                <a:cxn ang="0">
                  <a:pos x="364" y="81"/>
                </a:cxn>
                <a:cxn ang="0">
                  <a:pos x="378" y="92"/>
                </a:cxn>
                <a:cxn ang="0">
                  <a:pos x="393" y="94"/>
                </a:cxn>
                <a:cxn ang="0">
                  <a:pos x="407" y="103"/>
                </a:cxn>
                <a:cxn ang="0">
                  <a:pos x="422" y="122"/>
                </a:cxn>
                <a:cxn ang="0">
                  <a:pos x="436" y="108"/>
                </a:cxn>
                <a:cxn ang="0">
                  <a:pos x="451" y="108"/>
                </a:cxn>
                <a:cxn ang="0">
                  <a:pos x="465" y="122"/>
                </a:cxn>
                <a:cxn ang="0">
                  <a:pos x="480" y="106"/>
                </a:cxn>
                <a:cxn ang="0">
                  <a:pos x="494" y="92"/>
                </a:cxn>
                <a:cxn ang="0">
                  <a:pos x="509" y="100"/>
                </a:cxn>
                <a:cxn ang="0">
                  <a:pos x="524" y="89"/>
                </a:cxn>
                <a:cxn ang="0">
                  <a:pos x="538" y="75"/>
                </a:cxn>
                <a:cxn ang="0">
                  <a:pos x="553" y="44"/>
                </a:cxn>
                <a:cxn ang="0">
                  <a:pos x="567" y="42"/>
                </a:cxn>
                <a:cxn ang="0">
                  <a:pos x="582" y="42"/>
                </a:cxn>
              </a:cxnLst>
              <a:rect l="0" t="0" r="r" b="b"/>
              <a:pathLst>
                <a:path w="582" h="122">
                  <a:moveTo>
                    <a:pt x="0" y="0"/>
                  </a:moveTo>
                  <a:lnTo>
                    <a:pt x="15" y="0"/>
                  </a:lnTo>
                  <a:lnTo>
                    <a:pt x="29" y="3"/>
                  </a:lnTo>
                  <a:lnTo>
                    <a:pt x="44" y="6"/>
                  </a:lnTo>
                  <a:lnTo>
                    <a:pt x="58" y="11"/>
                  </a:lnTo>
                  <a:lnTo>
                    <a:pt x="73" y="19"/>
                  </a:lnTo>
                  <a:lnTo>
                    <a:pt x="87" y="22"/>
                  </a:lnTo>
                  <a:lnTo>
                    <a:pt x="102" y="17"/>
                  </a:lnTo>
                  <a:lnTo>
                    <a:pt x="116" y="14"/>
                  </a:lnTo>
                  <a:lnTo>
                    <a:pt x="131" y="17"/>
                  </a:lnTo>
                  <a:lnTo>
                    <a:pt x="145" y="14"/>
                  </a:lnTo>
                  <a:lnTo>
                    <a:pt x="160" y="14"/>
                  </a:lnTo>
                  <a:lnTo>
                    <a:pt x="175" y="17"/>
                  </a:lnTo>
                  <a:lnTo>
                    <a:pt x="189" y="19"/>
                  </a:lnTo>
                  <a:lnTo>
                    <a:pt x="204" y="25"/>
                  </a:lnTo>
                  <a:lnTo>
                    <a:pt x="218" y="28"/>
                  </a:lnTo>
                  <a:lnTo>
                    <a:pt x="233" y="33"/>
                  </a:lnTo>
                  <a:lnTo>
                    <a:pt x="247" y="47"/>
                  </a:lnTo>
                  <a:lnTo>
                    <a:pt x="262" y="53"/>
                  </a:lnTo>
                  <a:lnTo>
                    <a:pt x="276" y="69"/>
                  </a:lnTo>
                  <a:lnTo>
                    <a:pt x="291" y="75"/>
                  </a:lnTo>
                  <a:lnTo>
                    <a:pt x="305" y="81"/>
                  </a:lnTo>
                  <a:lnTo>
                    <a:pt x="320" y="86"/>
                  </a:lnTo>
                  <a:lnTo>
                    <a:pt x="335" y="72"/>
                  </a:lnTo>
                  <a:lnTo>
                    <a:pt x="349" y="69"/>
                  </a:lnTo>
                  <a:lnTo>
                    <a:pt x="364" y="81"/>
                  </a:lnTo>
                  <a:lnTo>
                    <a:pt x="378" y="92"/>
                  </a:lnTo>
                  <a:lnTo>
                    <a:pt x="393" y="94"/>
                  </a:lnTo>
                  <a:lnTo>
                    <a:pt x="407" y="103"/>
                  </a:lnTo>
                  <a:lnTo>
                    <a:pt x="422" y="122"/>
                  </a:lnTo>
                  <a:lnTo>
                    <a:pt x="436" y="108"/>
                  </a:lnTo>
                  <a:lnTo>
                    <a:pt x="451" y="108"/>
                  </a:lnTo>
                  <a:lnTo>
                    <a:pt x="465" y="122"/>
                  </a:lnTo>
                  <a:lnTo>
                    <a:pt x="480" y="106"/>
                  </a:lnTo>
                  <a:lnTo>
                    <a:pt x="494" y="92"/>
                  </a:lnTo>
                  <a:lnTo>
                    <a:pt x="509" y="100"/>
                  </a:lnTo>
                  <a:lnTo>
                    <a:pt x="524" y="89"/>
                  </a:lnTo>
                  <a:lnTo>
                    <a:pt x="538" y="75"/>
                  </a:lnTo>
                  <a:lnTo>
                    <a:pt x="553" y="44"/>
                  </a:lnTo>
                  <a:lnTo>
                    <a:pt x="567" y="42"/>
                  </a:lnTo>
                  <a:lnTo>
                    <a:pt x="582" y="42"/>
                  </a:lnTo>
                </a:path>
              </a:pathLst>
            </a:custGeom>
            <a:noFill/>
            <a:ln w="9525">
              <a:solidFill>
                <a:srgbClr val="C0C0C0"/>
              </a:solidFill>
              <a:prstDash val="solid"/>
              <a:round/>
              <a:headEnd/>
              <a:tailEnd/>
            </a:ln>
          </p:spPr>
          <p:txBody>
            <a:bodyPr/>
            <a:lstStyle/>
            <a:p>
              <a:endParaRPr lang="de-DE"/>
            </a:p>
          </p:txBody>
        </p:sp>
        <p:sp>
          <p:nvSpPr>
            <p:cNvPr id="44" name="Freeform 236"/>
            <p:cNvSpPr>
              <a:spLocks/>
            </p:cNvSpPr>
            <p:nvPr/>
          </p:nvSpPr>
          <p:spPr bwMode="auto">
            <a:xfrm>
              <a:off x="4420" y="1573"/>
              <a:ext cx="1134" cy="1062"/>
            </a:xfrm>
            <a:custGeom>
              <a:avLst/>
              <a:gdLst/>
              <a:ahLst/>
              <a:cxnLst>
                <a:cxn ang="0">
                  <a:pos x="0" y="175"/>
                </a:cxn>
                <a:cxn ang="0">
                  <a:pos x="14" y="177"/>
                </a:cxn>
                <a:cxn ang="0">
                  <a:pos x="29" y="152"/>
                </a:cxn>
                <a:cxn ang="0">
                  <a:pos x="43" y="119"/>
                </a:cxn>
                <a:cxn ang="0">
                  <a:pos x="58" y="97"/>
                </a:cxn>
                <a:cxn ang="0">
                  <a:pos x="72" y="52"/>
                </a:cxn>
                <a:cxn ang="0">
                  <a:pos x="87" y="36"/>
                </a:cxn>
                <a:cxn ang="0">
                  <a:pos x="101" y="41"/>
                </a:cxn>
                <a:cxn ang="0">
                  <a:pos x="116" y="55"/>
                </a:cxn>
                <a:cxn ang="0">
                  <a:pos x="131" y="41"/>
                </a:cxn>
                <a:cxn ang="0">
                  <a:pos x="145" y="30"/>
                </a:cxn>
                <a:cxn ang="0">
                  <a:pos x="160" y="16"/>
                </a:cxn>
                <a:cxn ang="0">
                  <a:pos x="174" y="0"/>
                </a:cxn>
                <a:cxn ang="0">
                  <a:pos x="189" y="2"/>
                </a:cxn>
              </a:cxnLst>
              <a:rect l="0" t="0" r="r" b="b"/>
              <a:pathLst>
                <a:path w="189" h="177">
                  <a:moveTo>
                    <a:pt x="0" y="175"/>
                  </a:moveTo>
                  <a:lnTo>
                    <a:pt x="14" y="177"/>
                  </a:lnTo>
                  <a:lnTo>
                    <a:pt x="29" y="152"/>
                  </a:lnTo>
                  <a:lnTo>
                    <a:pt x="43" y="119"/>
                  </a:lnTo>
                  <a:lnTo>
                    <a:pt x="58" y="97"/>
                  </a:lnTo>
                  <a:lnTo>
                    <a:pt x="72" y="52"/>
                  </a:lnTo>
                  <a:lnTo>
                    <a:pt x="87" y="36"/>
                  </a:lnTo>
                  <a:lnTo>
                    <a:pt x="101" y="41"/>
                  </a:lnTo>
                  <a:lnTo>
                    <a:pt x="116" y="55"/>
                  </a:lnTo>
                  <a:lnTo>
                    <a:pt x="131" y="41"/>
                  </a:lnTo>
                  <a:lnTo>
                    <a:pt x="145" y="30"/>
                  </a:lnTo>
                  <a:lnTo>
                    <a:pt x="160" y="16"/>
                  </a:lnTo>
                  <a:lnTo>
                    <a:pt x="174" y="0"/>
                  </a:lnTo>
                  <a:lnTo>
                    <a:pt x="189" y="2"/>
                  </a:lnTo>
                </a:path>
              </a:pathLst>
            </a:custGeom>
            <a:noFill/>
            <a:ln w="9525">
              <a:solidFill>
                <a:srgbClr val="C0C0C0"/>
              </a:solidFill>
              <a:prstDash val="solid"/>
              <a:round/>
              <a:headEnd/>
              <a:tailEnd/>
            </a:ln>
          </p:spPr>
          <p:txBody>
            <a:bodyPr/>
            <a:lstStyle/>
            <a:p>
              <a:endParaRPr lang="de-DE"/>
            </a:p>
          </p:txBody>
        </p:sp>
        <p:sp>
          <p:nvSpPr>
            <p:cNvPr id="45" name="Freeform 237"/>
            <p:cNvSpPr>
              <a:spLocks/>
            </p:cNvSpPr>
            <p:nvPr/>
          </p:nvSpPr>
          <p:spPr bwMode="auto">
            <a:xfrm>
              <a:off x="1972" y="1171"/>
              <a:ext cx="3318" cy="282"/>
            </a:xfrm>
            <a:custGeom>
              <a:avLst/>
              <a:gdLst/>
              <a:ahLst/>
              <a:cxnLst>
                <a:cxn ang="0">
                  <a:pos x="0" y="3"/>
                </a:cxn>
                <a:cxn ang="0">
                  <a:pos x="15" y="5"/>
                </a:cxn>
                <a:cxn ang="0">
                  <a:pos x="30" y="3"/>
                </a:cxn>
                <a:cxn ang="0">
                  <a:pos x="44" y="0"/>
                </a:cxn>
                <a:cxn ang="0">
                  <a:pos x="59" y="5"/>
                </a:cxn>
                <a:cxn ang="0">
                  <a:pos x="73" y="5"/>
                </a:cxn>
                <a:cxn ang="0">
                  <a:pos x="88" y="8"/>
                </a:cxn>
                <a:cxn ang="0">
                  <a:pos x="102" y="0"/>
                </a:cxn>
                <a:cxn ang="0">
                  <a:pos x="117" y="3"/>
                </a:cxn>
                <a:cxn ang="0">
                  <a:pos x="131" y="3"/>
                </a:cxn>
                <a:cxn ang="0">
                  <a:pos x="146" y="3"/>
                </a:cxn>
                <a:cxn ang="0">
                  <a:pos x="160" y="3"/>
                </a:cxn>
                <a:cxn ang="0">
                  <a:pos x="175" y="5"/>
                </a:cxn>
                <a:cxn ang="0">
                  <a:pos x="190" y="3"/>
                </a:cxn>
                <a:cxn ang="0">
                  <a:pos x="204" y="3"/>
                </a:cxn>
                <a:cxn ang="0">
                  <a:pos x="219" y="3"/>
                </a:cxn>
                <a:cxn ang="0">
                  <a:pos x="233" y="5"/>
                </a:cxn>
                <a:cxn ang="0">
                  <a:pos x="248" y="5"/>
                </a:cxn>
                <a:cxn ang="0">
                  <a:pos x="262" y="5"/>
                </a:cxn>
                <a:cxn ang="0">
                  <a:pos x="277" y="5"/>
                </a:cxn>
                <a:cxn ang="0">
                  <a:pos x="291" y="5"/>
                </a:cxn>
                <a:cxn ang="0">
                  <a:pos x="306" y="14"/>
                </a:cxn>
                <a:cxn ang="0">
                  <a:pos x="320" y="11"/>
                </a:cxn>
                <a:cxn ang="0">
                  <a:pos x="335" y="11"/>
                </a:cxn>
                <a:cxn ang="0">
                  <a:pos x="350" y="14"/>
                </a:cxn>
                <a:cxn ang="0">
                  <a:pos x="364" y="14"/>
                </a:cxn>
                <a:cxn ang="0">
                  <a:pos x="379" y="14"/>
                </a:cxn>
                <a:cxn ang="0">
                  <a:pos x="393" y="22"/>
                </a:cxn>
                <a:cxn ang="0">
                  <a:pos x="408" y="25"/>
                </a:cxn>
                <a:cxn ang="0">
                  <a:pos x="422" y="25"/>
                </a:cxn>
                <a:cxn ang="0">
                  <a:pos x="437" y="30"/>
                </a:cxn>
                <a:cxn ang="0">
                  <a:pos x="451" y="22"/>
                </a:cxn>
                <a:cxn ang="0">
                  <a:pos x="466" y="22"/>
                </a:cxn>
                <a:cxn ang="0">
                  <a:pos x="480" y="30"/>
                </a:cxn>
                <a:cxn ang="0">
                  <a:pos x="495" y="33"/>
                </a:cxn>
                <a:cxn ang="0">
                  <a:pos x="509" y="33"/>
                </a:cxn>
                <a:cxn ang="0">
                  <a:pos x="524" y="36"/>
                </a:cxn>
                <a:cxn ang="0">
                  <a:pos x="539" y="47"/>
                </a:cxn>
                <a:cxn ang="0">
                  <a:pos x="553" y="47"/>
                </a:cxn>
              </a:cxnLst>
              <a:rect l="0" t="0" r="r" b="b"/>
              <a:pathLst>
                <a:path w="553" h="47">
                  <a:moveTo>
                    <a:pt x="0" y="3"/>
                  </a:moveTo>
                  <a:lnTo>
                    <a:pt x="15" y="5"/>
                  </a:lnTo>
                  <a:lnTo>
                    <a:pt x="30" y="3"/>
                  </a:lnTo>
                  <a:lnTo>
                    <a:pt x="44" y="0"/>
                  </a:lnTo>
                  <a:lnTo>
                    <a:pt x="59" y="5"/>
                  </a:lnTo>
                  <a:lnTo>
                    <a:pt x="73" y="5"/>
                  </a:lnTo>
                  <a:lnTo>
                    <a:pt x="88" y="8"/>
                  </a:lnTo>
                  <a:lnTo>
                    <a:pt x="102" y="0"/>
                  </a:lnTo>
                  <a:lnTo>
                    <a:pt x="117" y="3"/>
                  </a:lnTo>
                  <a:lnTo>
                    <a:pt x="131" y="3"/>
                  </a:lnTo>
                  <a:lnTo>
                    <a:pt x="146" y="3"/>
                  </a:lnTo>
                  <a:lnTo>
                    <a:pt x="160" y="3"/>
                  </a:lnTo>
                  <a:lnTo>
                    <a:pt x="175" y="5"/>
                  </a:lnTo>
                  <a:lnTo>
                    <a:pt x="190" y="3"/>
                  </a:lnTo>
                  <a:lnTo>
                    <a:pt x="204" y="3"/>
                  </a:lnTo>
                  <a:lnTo>
                    <a:pt x="219" y="3"/>
                  </a:lnTo>
                  <a:lnTo>
                    <a:pt x="233" y="5"/>
                  </a:lnTo>
                  <a:lnTo>
                    <a:pt x="248" y="5"/>
                  </a:lnTo>
                  <a:lnTo>
                    <a:pt x="262" y="5"/>
                  </a:lnTo>
                  <a:lnTo>
                    <a:pt x="277" y="5"/>
                  </a:lnTo>
                  <a:lnTo>
                    <a:pt x="291" y="5"/>
                  </a:lnTo>
                  <a:lnTo>
                    <a:pt x="306" y="14"/>
                  </a:lnTo>
                  <a:lnTo>
                    <a:pt x="320" y="11"/>
                  </a:lnTo>
                  <a:lnTo>
                    <a:pt x="335" y="11"/>
                  </a:lnTo>
                  <a:lnTo>
                    <a:pt x="350" y="14"/>
                  </a:lnTo>
                  <a:lnTo>
                    <a:pt x="364" y="14"/>
                  </a:lnTo>
                  <a:lnTo>
                    <a:pt x="379" y="14"/>
                  </a:lnTo>
                  <a:lnTo>
                    <a:pt x="393" y="22"/>
                  </a:lnTo>
                  <a:lnTo>
                    <a:pt x="408" y="25"/>
                  </a:lnTo>
                  <a:lnTo>
                    <a:pt x="422" y="25"/>
                  </a:lnTo>
                  <a:lnTo>
                    <a:pt x="437" y="30"/>
                  </a:lnTo>
                  <a:lnTo>
                    <a:pt x="451" y="22"/>
                  </a:lnTo>
                  <a:lnTo>
                    <a:pt x="466" y="22"/>
                  </a:lnTo>
                  <a:lnTo>
                    <a:pt x="480" y="30"/>
                  </a:lnTo>
                  <a:lnTo>
                    <a:pt x="495" y="33"/>
                  </a:lnTo>
                  <a:lnTo>
                    <a:pt x="509" y="33"/>
                  </a:lnTo>
                  <a:lnTo>
                    <a:pt x="524" y="36"/>
                  </a:lnTo>
                  <a:lnTo>
                    <a:pt x="539" y="47"/>
                  </a:lnTo>
                  <a:lnTo>
                    <a:pt x="553" y="47"/>
                  </a:lnTo>
                </a:path>
              </a:pathLst>
            </a:custGeom>
            <a:noFill/>
            <a:ln w="9525">
              <a:solidFill>
                <a:srgbClr val="C0C0C0"/>
              </a:solidFill>
              <a:prstDash val="solid"/>
              <a:round/>
              <a:headEnd/>
              <a:tailEnd/>
            </a:ln>
          </p:spPr>
          <p:txBody>
            <a:bodyPr/>
            <a:lstStyle/>
            <a:p>
              <a:endParaRPr lang="de-DE"/>
            </a:p>
          </p:txBody>
        </p:sp>
        <p:sp>
          <p:nvSpPr>
            <p:cNvPr id="46" name="Freeform 238"/>
            <p:cNvSpPr>
              <a:spLocks/>
            </p:cNvSpPr>
            <p:nvPr/>
          </p:nvSpPr>
          <p:spPr bwMode="auto">
            <a:xfrm>
              <a:off x="3460" y="1621"/>
              <a:ext cx="1218" cy="330"/>
            </a:xfrm>
            <a:custGeom>
              <a:avLst/>
              <a:gdLst/>
              <a:ahLst/>
              <a:cxnLst>
                <a:cxn ang="0">
                  <a:pos x="0" y="39"/>
                </a:cxn>
                <a:cxn ang="0">
                  <a:pos x="14" y="39"/>
                </a:cxn>
                <a:cxn ang="0">
                  <a:pos x="29" y="30"/>
                </a:cxn>
                <a:cxn ang="0">
                  <a:pos x="43" y="22"/>
                </a:cxn>
                <a:cxn ang="0">
                  <a:pos x="58" y="28"/>
                </a:cxn>
                <a:cxn ang="0">
                  <a:pos x="72" y="19"/>
                </a:cxn>
                <a:cxn ang="0">
                  <a:pos x="87" y="3"/>
                </a:cxn>
                <a:cxn ang="0">
                  <a:pos x="102" y="0"/>
                </a:cxn>
                <a:cxn ang="0">
                  <a:pos x="116" y="3"/>
                </a:cxn>
                <a:cxn ang="0">
                  <a:pos x="131" y="8"/>
                </a:cxn>
                <a:cxn ang="0">
                  <a:pos x="145" y="25"/>
                </a:cxn>
                <a:cxn ang="0">
                  <a:pos x="160" y="25"/>
                </a:cxn>
                <a:cxn ang="0">
                  <a:pos x="174" y="25"/>
                </a:cxn>
                <a:cxn ang="0">
                  <a:pos x="189" y="33"/>
                </a:cxn>
                <a:cxn ang="0">
                  <a:pos x="203" y="55"/>
                </a:cxn>
              </a:cxnLst>
              <a:rect l="0" t="0" r="r" b="b"/>
              <a:pathLst>
                <a:path w="203" h="55">
                  <a:moveTo>
                    <a:pt x="0" y="39"/>
                  </a:moveTo>
                  <a:lnTo>
                    <a:pt x="14" y="39"/>
                  </a:lnTo>
                  <a:lnTo>
                    <a:pt x="29" y="30"/>
                  </a:lnTo>
                  <a:lnTo>
                    <a:pt x="43" y="22"/>
                  </a:lnTo>
                  <a:lnTo>
                    <a:pt x="58" y="28"/>
                  </a:lnTo>
                  <a:lnTo>
                    <a:pt x="72" y="19"/>
                  </a:lnTo>
                  <a:lnTo>
                    <a:pt x="87" y="3"/>
                  </a:lnTo>
                  <a:lnTo>
                    <a:pt x="102" y="0"/>
                  </a:lnTo>
                  <a:lnTo>
                    <a:pt x="116" y="3"/>
                  </a:lnTo>
                  <a:lnTo>
                    <a:pt x="131" y="8"/>
                  </a:lnTo>
                  <a:lnTo>
                    <a:pt x="145" y="25"/>
                  </a:lnTo>
                  <a:lnTo>
                    <a:pt x="160" y="25"/>
                  </a:lnTo>
                  <a:lnTo>
                    <a:pt x="174" y="25"/>
                  </a:lnTo>
                  <a:lnTo>
                    <a:pt x="189" y="33"/>
                  </a:lnTo>
                  <a:lnTo>
                    <a:pt x="203" y="55"/>
                  </a:lnTo>
                </a:path>
              </a:pathLst>
            </a:custGeom>
            <a:noFill/>
            <a:ln w="9525">
              <a:solidFill>
                <a:srgbClr val="C0C0C0"/>
              </a:solidFill>
              <a:prstDash val="solid"/>
              <a:round/>
              <a:headEnd/>
              <a:tailEnd/>
            </a:ln>
          </p:spPr>
          <p:txBody>
            <a:bodyPr/>
            <a:lstStyle/>
            <a:p>
              <a:endParaRPr lang="de-DE"/>
            </a:p>
          </p:txBody>
        </p:sp>
        <p:sp>
          <p:nvSpPr>
            <p:cNvPr id="47" name="Freeform 239"/>
            <p:cNvSpPr>
              <a:spLocks/>
            </p:cNvSpPr>
            <p:nvPr/>
          </p:nvSpPr>
          <p:spPr bwMode="auto">
            <a:xfrm>
              <a:off x="4330" y="2173"/>
              <a:ext cx="174" cy="264"/>
            </a:xfrm>
            <a:custGeom>
              <a:avLst/>
              <a:gdLst/>
              <a:ahLst/>
              <a:cxnLst>
                <a:cxn ang="0">
                  <a:pos x="0" y="0"/>
                </a:cxn>
                <a:cxn ang="0">
                  <a:pos x="15" y="14"/>
                </a:cxn>
                <a:cxn ang="0">
                  <a:pos x="29" y="44"/>
                </a:cxn>
              </a:cxnLst>
              <a:rect l="0" t="0" r="r" b="b"/>
              <a:pathLst>
                <a:path w="29" h="44">
                  <a:moveTo>
                    <a:pt x="0" y="0"/>
                  </a:moveTo>
                  <a:lnTo>
                    <a:pt x="15" y="14"/>
                  </a:lnTo>
                  <a:lnTo>
                    <a:pt x="29" y="44"/>
                  </a:lnTo>
                </a:path>
              </a:pathLst>
            </a:custGeom>
            <a:noFill/>
            <a:ln w="9525">
              <a:solidFill>
                <a:srgbClr val="C0C0C0"/>
              </a:solidFill>
              <a:prstDash val="solid"/>
              <a:round/>
              <a:headEnd/>
              <a:tailEnd/>
            </a:ln>
          </p:spPr>
          <p:txBody>
            <a:bodyPr/>
            <a:lstStyle/>
            <a:p>
              <a:endParaRPr lang="de-DE"/>
            </a:p>
          </p:txBody>
        </p:sp>
        <p:sp>
          <p:nvSpPr>
            <p:cNvPr id="48" name="Freeform 240"/>
            <p:cNvSpPr>
              <a:spLocks/>
            </p:cNvSpPr>
            <p:nvPr/>
          </p:nvSpPr>
          <p:spPr bwMode="auto">
            <a:xfrm>
              <a:off x="4504" y="1951"/>
              <a:ext cx="960" cy="252"/>
            </a:xfrm>
            <a:custGeom>
              <a:avLst/>
              <a:gdLst/>
              <a:ahLst/>
              <a:cxnLst>
                <a:cxn ang="0">
                  <a:pos x="0" y="25"/>
                </a:cxn>
                <a:cxn ang="0">
                  <a:pos x="15" y="42"/>
                </a:cxn>
                <a:cxn ang="0">
                  <a:pos x="29" y="31"/>
                </a:cxn>
                <a:cxn ang="0">
                  <a:pos x="44" y="25"/>
                </a:cxn>
                <a:cxn ang="0">
                  <a:pos x="58" y="20"/>
                </a:cxn>
                <a:cxn ang="0">
                  <a:pos x="73" y="25"/>
                </a:cxn>
                <a:cxn ang="0">
                  <a:pos x="87" y="25"/>
                </a:cxn>
                <a:cxn ang="0">
                  <a:pos x="102" y="42"/>
                </a:cxn>
                <a:cxn ang="0">
                  <a:pos x="117" y="28"/>
                </a:cxn>
                <a:cxn ang="0">
                  <a:pos x="131" y="12"/>
                </a:cxn>
                <a:cxn ang="0">
                  <a:pos x="146" y="0"/>
                </a:cxn>
                <a:cxn ang="0">
                  <a:pos x="160" y="3"/>
                </a:cxn>
              </a:cxnLst>
              <a:rect l="0" t="0" r="r" b="b"/>
              <a:pathLst>
                <a:path w="160" h="42">
                  <a:moveTo>
                    <a:pt x="0" y="25"/>
                  </a:moveTo>
                  <a:lnTo>
                    <a:pt x="15" y="42"/>
                  </a:lnTo>
                  <a:lnTo>
                    <a:pt x="29" y="31"/>
                  </a:lnTo>
                  <a:lnTo>
                    <a:pt x="44" y="25"/>
                  </a:lnTo>
                  <a:lnTo>
                    <a:pt x="58" y="20"/>
                  </a:lnTo>
                  <a:lnTo>
                    <a:pt x="73" y="25"/>
                  </a:lnTo>
                  <a:lnTo>
                    <a:pt x="87" y="25"/>
                  </a:lnTo>
                  <a:lnTo>
                    <a:pt x="102" y="42"/>
                  </a:lnTo>
                  <a:lnTo>
                    <a:pt x="117" y="28"/>
                  </a:lnTo>
                  <a:lnTo>
                    <a:pt x="131" y="12"/>
                  </a:lnTo>
                  <a:lnTo>
                    <a:pt x="146" y="0"/>
                  </a:lnTo>
                  <a:lnTo>
                    <a:pt x="160" y="3"/>
                  </a:lnTo>
                </a:path>
              </a:pathLst>
            </a:custGeom>
            <a:noFill/>
            <a:ln w="9525">
              <a:solidFill>
                <a:srgbClr val="C0C0C0"/>
              </a:solidFill>
              <a:prstDash val="solid"/>
              <a:round/>
              <a:headEnd/>
              <a:tailEnd/>
            </a:ln>
          </p:spPr>
          <p:txBody>
            <a:bodyPr/>
            <a:lstStyle/>
            <a:p>
              <a:endParaRPr lang="de-DE"/>
            </a:p>
          </p:txBody>
        </p:sp>
        <p:sp>
          <p:nvSpPr>
            <p:cNvPr id="49" name="Freeform 241"/>
            <p:cNvSpPr>
              <a:spLocks/>
            </p:cNvSpPr>
            <p:nvPr/>
          </p:nvSpPr>
          <p:spPr bwMode="auto">
            <a:xfrm>
              <a:off x="3718" y="2335"/>
              <a:ext cx="786" cy="750"/>
            </a:xfrm>
            <a:custGeom>
              <a:avLst/>
              <a:gdLst/>
              <a:ahLst/>
              <a:cxnLst>
                <a:cxn ang="0">
                  <a:pos x="0" y="0"/>
                </a:cxn>
                <a:cxn ang="0">
                  <a:pos x="15" y="9"/>
                </a:cxn>
                <a:cxn ang="0">
                  <a:pos x="29" y="14"/>
                </a:cxn>
                <a:cxn ang="0">
                  <a:pos x="44" y="17"/>
                </a:cxn>
                <a:cxn ang="0">
                  <a:pos x="59" y="31"/>
                </a:cxn>
                <a:cxn ang="0">
                  <a:pos x="73" y="37"/>
                </a:cxn>
                <a:cxn ang="0">
                  <a:pos x="88" y="56"/>
                </a:cxn>
                <a:cxn ang="0">
                  <a:pos x="102" y="78"/>
                </a:cxn>
                <a:cxn ang="0">
                  <a:pos x="117" y="106"/>
                </a:cxn>
                <a:cxn ang="0">
                  <a:pos x="131" y="125"/>
                </a:cxn>
              </a:cxnLst>
              <a:rect l="0" t="0" r="r" b="b"/>
              <a:pathLst>
                <a:path w="131" h="125">
                  <a:moveTo>
                    <a:pt x="0" y="0"/>
                  </a:moveTo>
                  <a:lnTo>
                    <a:pt x="15" y="9"/>
                  </a:lnTo>
                  <a:lnTo>
                    <a:pt x="29" y="14"/>
                  </a:lnTo>
                  <a:lnTo>
                    <a:pt x="44" y="17"/>
                  </a:lnTo>
                  <a:lnTo>
                    <a:pt x="59" y="31"/>
                  </a:lnTo>
                  <a:lnTo>
                    <a:pt x="73" y="37"/>
                  </a:lnTo>
                  <a:lnTo>
                    <a:pt x="88" y="56"/>
                  </a:lnTo>
                  <a:lnTo>
                    <a:pt x="102" y="78"/>
                  </a:lnTo>
                  <a:lnTo>
                    <a:pt x="117" y="106"/>
                  </a:lnTo>
                  <a:lnTo>
                    <a:pt x="131" y="125"/>
                  </a:lnTo>
                </a:path>
              </a:pathLst>
            </a:custGeom>
            <a:noFill/>
            <a:ln w="9525">
              <a:solidFill>
                <a:srgbClr val="C0C0C0"/>
              </a:solidFill>
              <a:prstDash val="solid"/>
              <a:round/>
              <a:headEnd/>
              <a:tailEnd/>
            </a:ln>
          </p:spPr>
          <p:txBody>
            <a:bodyPr/>
            <a:lstStyle/>
            <a:p>
              <a:endParaRPr lang="de-DE"/>
            </a:p>
          </p:txBody>
        </p:sp>
        <p:sp>
          <p:nvSpPr>
            <p:cNvPr id="50" name="Freeform 242"/>
            <p:cNvSpPr>
              <a:spLocks/>
            </p:cNvSpPr>
            <p:nvPr/>
          </p:nvSpPr>
          <p:spPr bwMode="auto">
            <a:xfrm>
              <a:off x="3286" y="1855"/>
              <a:ext cx="1392" cy="666"/>
            </a:xfrm>
            <a:custGeom>
              <a:avLst/>
              <a:gdLst/>
              <a:ahLst/>
              <a:cxnLst>
                <a:cxn ang="0">
                  <a:pos x="0" y="0"/>
                </a:cxn>
                <a:cxn ang="0">
                  <a:pos x="14" y="19"/>
                </a:cxn>
                <a:cxn ang="0">
                  <a:pos x="29" y="22"/>
                </a:cxn>
                <a:cxn ang="0">
                  <a:pos x="43" y="50"/>
                </a:cxn>
                <a:cxn ang="0">
                  <a:pos x="58" y="53"/>
                </a:cxn>
                <a:cxn ang="0">
                  <a:pos x="72" y="53"/>
                </a:cxn>
                <a:cxn ang="0">
                  <a:pos x="87" y="50"/>
                </a:cxn>
                <a:cxn ang="0">
                  <a:pos x="101" y="67"/>
                </a:cxn>
                <a:cxn ang="0">
                  <a:pos x="116" y="69"/>
                </a:cxn>
                <a:cxn ang="0">
                  <a:pos x="131" y="80"/>
                </a:cxn>
                <a:cxn ang="0">
                  <a:pos x="145" y="83"/>
                </a:cxn>
                <a:cxn ang="0">
                  <a:pos x="160" y="86"/>
                </a:cxn>
                <a:cxn ang="0">
                  <a:pos x="174" y="94"/>
                </a:cxn>
                <a:cxn ang="0">
                  <a:pos x="189" y="111"/>
                </a:cxn>
                <a:cxn ang="0">
                  <a:pos x="203" y="83"/>
                </a:cxn>
                <a:cxn ang="0">
                  <a:pos x="218" y="16"/>
                </a:cxn>
                <a:cxn ang="0">
                  <a:pos x="232" y="3"/>
                </a:cxn>
              </a:cxnLst>
              <a:rect l="0" t="0" r="r" b="b"/>
              <a:pathLst>
                <a:path w="232" h="111">
                  <a:moveTo>
                    <a:pt x="0" y="0"/>
                  </a:moveTo>
                  <a:lnTo>
                    <a:pt x="14" y="19"/>
                  </a:lnTo>
                  <a:lnTo>
                    <a:pt x="29" y="22"/>
                  </a:lnTo>
                  <a:lnTo>
                    <a:pt x="43" y="50"/>
                  </a:lnTo>
                  <a:lnTo>
                    <a:pt x="58" y="53"/>
                  </a:lnTo>
                  <a:lnTo>
                    <a:pt x="72" y="53"/>
                  </a:lnTo>
                  <a:lnTo>
                    <a:pt x="87" y="50"/>
                  </a:lnTo>
                  <a:lnTo>
                    <a:pt x="101" y="67"/>
                  </a:lnTo>
                  <a:lnTo>
                    <a:pt x="116" y="69"/>
                  </a:lnTo>
                  <a:lnTo>
                    <a:pt x="131" y="80"/>
                  </a:lnTo>
                  <a:lnTo>
                    <a:pt x="145" y="83"/>
                  </a:lnTo>
                  <a:lnTo>
                    <a:pt x="160" y="86"/>
                  </a:lnTo>
                  <a:lnTo>
                    <a:pt x="174" y="94"/>
                  </a:lnTo>
                  <a:lnTo>
                    <a:pt x="189" y="111"/>
                  </a:lnTo>
                  <a:lnTo>
                    <a:pt x="203" y="83"/>
                  </a:lnTo>
                  <a:lnTo>
                    <a:pt x="218" y="16"/>
                  </a:lnTo>
                  <a:lnTo>
                    <a:pt x="232" y="3"/>
                  </a:lnTo>
                </a:path>
              </a:pathLst>
            </a:custGeom>
            <a:noFill/>
            <a:ln w="9525">
              <a:solidFill>
                <a:srgbClr val="C0C0C0"/>
              </a:solidFill>
              <a:prstDash val="solid"/>
              <a:round/>
              <a:headEnd/>
              <a:tailEnd/>
            </a:ln>
          </p:spPr>
          <p:txBody>
            <a:bodyPr/>
            <a:lstStyle/>
            <a:p>
              <a:endParaRPr lang="de-DE"/>
            </a:p>
          </p:txBody>
        </p:sp>
        <p:sp>
          <p:nvSpPr>
            <p:cNvPr id="51" name="Freeform 243"/>
            <p:cNvSpPr>
              <a:spLocks/>
            </p:cNvSpPr>
            <p:nvPr/>
          </p:nvSpPr>
          <p:spPr bwMode="auto">
            <a:xfrm>
              <a:off x="4156" y="1855"/>
              <a:ext cx="1398" cy="900"/>
            </a:xfrm>
            <a:custGeom>
              <a:avLst/>
              <a:gdLst/>
              <a:ahLst/>
              <a:cxnLst>
                <a:cxn ang="0">
                  <a:pos x="0" y="136"/>
                </a:cxn>
                <a:cxn ang="0">
                  <a:pos x="15" y="133"/>
                </a:cxn>
                <a:cxn ang="0">
                  <a:pos x="29" y="147"/>
                </a:cxn>
                <a:cxn ang="0">
                  <a:pos x="44" y="150"/>
                </a:cxn>
                <a:cxn ang="0">
                  <a:pos x="58" y="147"/>
                </a:cxn>
                <a:cxn ang="0">
                  <a:pos x="73" y="136"/>
                </a:cxn>
                <a:cxn ang="0">
                  <a:pos x="87" y="128"/>
                </a:cxn>
                <a:cxn ang="0">
                  <a:pos x="102" y="130"/>
                </a:cxn>
                <a:cxn ang="0">
                  <a:pos x="116" y="111"/>
                </a:cxn>
                <a:cxn ang="0">
                  <a:pos x="131" y="83"/>
                </a:cxn>
                <a:cxn ang="0">
                  <a:pos x="145" y="86"/>
                </a:cxn>
                <a:cxn ang="0">
                  <a:pos x="160" y="94"/>
                </a:cxn>
                <a:cxn ang="0">
                  <a:pos x="175" y="94"/>
                </a:cxn>
                <a:cxn ang="0">
                  <a:pos x="189" y="83"/>
                </a:cxn>
                <a:cxn ang="0">
                  <a:pos x="204" y="75"/>
                </a:cxn>
                <a:cxn ang="0">
                  <a:pos x="218" y="11"/>
                </a:cxn>
                <a:cxn ang="0">
                  <a:pos x="233" y="0"/>
                </a:cxn>
              </a:cxnLst>
              <a:rect l="0" t="0" r="r" b="b"/>
              <a:pathLst>
                <a:path w="233" h="150">
                  <a:moveTo>
                    <a:pt x="0" y="136"/>
                  </a:moveTo>
                  <a:lnTo>
                    <a:pt x="15" y="133"/>
                  </a:lnTo>
                  <a:lnTo>
                    <a:pt x="29" y="147"/>
                  </a:lnTo>
                  <a:lnTo>
                    <a:pt x="44" y="150"/>
                  </a:lnTo>
                  <a:lnTo>
                    <a:pt x="58" y="147"/>
                  </a:lnTo>
                  <a:lnTo>
                    <a:pt x="73" y="136"/>
                  </a:lnTo>
                  <a:lnTo>
                    <a:pt x="87" y="128"/>
                  </a:lnTo>
                  <a:lnTo>
                    <a:pt x="102" y="130"/>
                  </a:lnTo>
                  <a:lnTo>
                    <a:pt x="116" y="111"/>
                  </a:lnTo>
                  <a:lnTo>
                    <a:pt x="131" y="83"/>
                  </a:lnTo>
                  <a:lnTo>
                    <a:pt x="145" y="86"/>
                  </a:lnTo>
                  <a:lnTo>
                    <a:pt x="160" y="94"/>
                  </a:lnTo>
                  <a:lnTo>
                    <a:pt x="175" y="94"/>
                  </a:lnTo>
                  <a:lnTo>
                    <a:pt x="189" y="83"/>
                  </a:lnTo>
                  <a:lnTo>
                    <a:pt x="204" y="75"/>
                  </a:lnTo>
                  <a:lnTo>
                    <a:pt x="218" y="11"/>
                  </a:lnTo>
                  <a:lnTo>
                    <a:pt x="233" y="0"/>
                  </a:lnTo>
                </a:path>
              </a:pathLst>
            </a:custGeom>
            <a:noFill/>
            <a:ln w="9525">
              <a:solidFill>
                <a:srgbClr val="C0C0C0"/>
              </a:solidFill>
              <a:prstDash val="solid"/>
              <a:round/>
              <a:headEnd/>
              <a:tailEnd/>
            </a:ln>
          </p:spPr>
          <p:txBody>
            <a:bodyPr/>
            <a:lstStyle/>
            <a:p>
              <a:endParaRPr lang="de-DE"/>
            </a:p>
          </p:txBody>
        </p:sp>
        <p:sp>
          <p:nvSpPr>
            <p:cNvPr id="52" name="Freeform 244"/>
            <p:cNvSpPr>
              <a:spLocks/>
            </p:cNvSpPr>
            <p:nvPr/>
          </p:nvSpPr>
          <p:spPr bwMode="auto">
            <a:xfrm>
              <a:off x="4072" y="2023"/>
              <a:ext cx="432" cy="234"/>
            </a:xfrm>
            <a:custGeom>
              <a:avLst/>
              <a:gdLst/>
              <a:ahLst/>
              <a:cxnLst>
                <a:cxn ang="0">
                  <a:pos x="0" y="36"/>
                </a:cxn>
                <a:cxn ang="0">
                  <a:pos x="14" y="39"/>
                </a:cxn>
                <a:cxn ang="0">
                  <a:pos x="29" y="0"/>
                </a:cxn>
                <a:cxn ang="0">
                  <a:pos x="43" y="5"/>
                </a:cxn>
                <a:cxn ang="0">
                  <a:pos x="58" y="2"/>
                </a:cxn>
                <a:cxn ang="0">
                  <a:pos x="72" y="19"/>
                </a:cxn>
              </a:cxnLst>
              <a:rect l="0" t="0" r="r" b="b"/>
              <a:pathLst>
                <a:path w="72" h="39">
                  <a:moveTo>
                    <a:pt x="0" y="36"/>
                  </a:moveTo>
                  <a:lnTo>
                    <a:pt x="14" y="39"/>
                  </a:lnTo>
                  <a:lnTo>
                    <a:pt x="29" y="0"/>
                  </a:lnTo>
                  <a:lnTo>
                    <a:pt x="43" y="5"/>
                  </a:lnTo>
                  <a:lnTo>
                    <a:pt x="58" y="2"/>
                  </a:lnTo>
                  <a:lnTo>
                    <a:pt x="72" y="19"/>
                  </a:lnTo>
                </a:path>
              </a:pathLst>
            </a:custGeom>
            <a:noFill/>
            <a:ln w="9525">
              <a:solidFill>
                <a:srgbClr val="C0C0C0"/>
              </a:solidFill>
              <a:prstDash val="solid"/>
              <a:round/>
              <a:headEnd/>
              <a:tailEnd/>
            </a:ln>
          </p:spPr>
          <p:txBody>
            <a:bodyPr/>
            <a:lstStyle/>
            <a:p>
              <a:endParaRPr lang="de-DE"/>
            </a:p>
          </p:txBody>
        </p:sp>
        <p:sp>
          <p:nvSpPr>
            <p:cNvPr id="53" name="Freeform 245"/>
            <p:cNvSpPr>
              <a:spLocks/>
            </p:cNvSpPr>
            <p:nvPr/>
          </p:nvSpPr>
          <p:spPr bwMode="auto">
            <a:xfrm>
              <a:off x="4504" y="1753"/>
              <a:ext cx="348" cy="402"/>
            </a:xfrm>
            <a:custGeom>
              <a:avLst/>
              <a:gdLst/>
              <a:ahLst/>
              <a:cxnLst>
                <a:cxn ang="0">
                  <a:pos x="0" y="50"/>
                </a:cxn>
                <a:cxn ang="0">
                  <a:pos x="15" y="67"/>
                </a:cxn>
                <a:cxn ang="0">
                  <a:pos x="29" y="8"/>
                </a:cxn>
                <a:cxn ang="0">
                  <a:pos x="44" y="11"/>
                </a:cxn>
                <a:cxn ang="0">
                  <a:pos x="58" y="0"/>
                </a:cxn>
              </a:cxnLst>
              <a:rect l="0" t="0" r="r" b="b"/>
              <a:pathLst>
                <a:path w="58" h="67">
                  <a:moveTo>
                    <a:pt x="0" y="50"/>
                  </a:moveTo>
                  <a:lnTo>
                    <a:pt x="15" y="67"/>
                  </a:lnTo>
                  <a:lnTo>
                    <a:pt x="29" y="8"/>
                  </a:lnTo>
                  <a:lnTo>
                    <a:pt x="44" y="11"/>
                  </a:lnTo>
                  <a:lnTo>
                    <a:pt x="58" y="0"/>
                  </a:lnTo>
                </a:path>
              </a:pathLst>
            </a:custGeom>
            <a:noFill/>
            <a:ln w="9525">
              <a:solidFill>
                <a:srgbClr val="C0C0C0"/>
              </a:solidFill>
              <a:prstDash val="solid"/>
              <a:round/>
              <a:headEnd/>
              <a:tailEnd/>
            </a:ln>
          </p:spPr>
          <p:txBody>
            <a:bodyPr/>
            <a:lstStyle/>
            <a:p>
              <a:endParaRPr lang="de-DE"/>
            </a:p>
          </p:txBody>
        </p:sp>
        <p:sp>
          <p:nvSpPr>
            <p:cNvPr id="54" name="Freeform 246"/>
            <p:cNvSpPr>
              <a:spLocks/>
            </p:cNvSpPr>
            <p:nvPr/>
          </p:nvSpPr>
          <p:spPr bwMode="auto">
            <a:xfrm>
              <a:off x="4678" y="1603"/>
              <a:ext cx="702" cy="1170"/>
            </a:xfrm>
            <a:custGeom>
              <a:avLst/>
              <a:gdLst/>
              <a:ahLst/>
              <a:cxnLst>
                <a:cxn ang="0">
                  <a:pos x="0" y="195"/>
                </a:cxn>
                <a:cxn ang="0">
                  <a:pos x="15" y="147"/>
                </a:cxn>
                <a:cxn ang="0">
                  <a:pos x="29" y="72"/>
                </a:cxn>
                <a:cxn ang="0">
                  <a:pos x="44" y="36"/>
                </a:cxn>
                <a:cxn ang="0">
                  <a:pos x="58" y="33"/>
                </a:cxn>
                <a:cxn ang="0">
                  <a:pos x="73" y="36"/>
                </a:cxn>
                <a:cxn ang="0">
                  <a:pos x="88" y="28"/>
                </a:cxn>
                <a:cxn ang="0">
                  <a:pos x="102" y="17"/>
                </a:cxn>
                <a:cxn ang="0">
                  <a:pos x="117" y="0"/>
                </a:cxn>
              </a:cxnLst>
              <a:rect l="0" t="0" r="r" b="b"/>
              <a:pathLst>
                <a:path w="117" h="195">
                  <a:moveTo>
                    <a:pt x="0" y="195"/>
                  </a:moveTo>
                  <a:lnTo>
                    <a:pt x="15" y="147"/>
                  </a:lnTo>
                  <a:lnTo>
                    <a:pt x="29" y="72"/>
                  </a:lnTo>
                  <a:lnTo>
                    <a:pt x="44" y="36"/>
                  </a:lnTo>
                  <a:lnTo>
                    <a:pt x="58" y="33"/>
                  </a:lnTo>
                  <a:lnTo>
                    <a:pt x="73" y="36"/>
                  </a:lnTo>
                  <a:lnTo>
                    <a:pt x="88" y="28"/>
                  </a:lnTo>
                  <a:lnTo>
                    <a:pt x="102" y="17"/>
                  </a:lnTo>
                  <a:lnTo>
                    <a:pt x="117" y="0"/>
                  </a:lnTo>
                </a:path>
              </a:pathLst>
            </a:custGeom>
            <a:noFill/>
            <a:ln w="9525">
              <a:solidFill>
                <a:srgbClr val="C0C0C0"/>
              </a:solidFill>
              <a:prstDash val="solid"/>
              <a:round/>
              <a:headEnd/>
              <a:tailEnd/>
            </a:ln>
          </p:spPr>
          <p:txBody>
            <a:bodyPr/>
            <a:lstStyle/>
            <a:p>
              <a:endParaRPr lang="de-DE"/>
            </a:p>
          </p:txBody>
        </p:sp>
        <p:sp>
          <p:nvSpPr>
            <p:cNvPr id="55" name="Freeform 247"/>
            <p:cNvSpPr>
              <a:spLocks/>
            </p:cNvSpPr>
            <p:nvPr/>
          </p:nvSpPr>
          <p:spPr bwMode="auto">
            <a:xfrm>
              <a:off x="4594" y="2485"/>
              <a:ext cx="522" cy="588"/>
            </a:xfrm>
            <a:custGeom>
              <a:avLst/>
              <a:gdLst/>
              <a:ahLst/>
              <a:cxnLst>
                <a:cxn ang="0">
                  <a:pos x="0" y="98"/>
                </a:cxn>
                <a:cxn ang="0">
                  <a:pos x="14" y="95"/>
                </a:cxn>
                <a:cxn ang="0">
                  <a:pos x="29" y="95"/>
                </a:cxn>
                <a:cxn ang="0">
                  <a:pos x="43" y="59"/>
                </a:cxn>
                <a:cxn ang="0">
                  <a:pos x="58" y="9"/>
                </a:cxn>
                <a:cxn ang="0">
                  <a:pos x="72" y="0"/>
                </a:cxn>
                <a:cxn ang="0">
                  <a:pos x="87" y="31"/>
                </a:cxn>
              </a:cxnLst>
              <a:rect l="0" t="0" r="r" b="b"/>
              <a:pathLst>
                <a:path w="87" h="98">
                  <a:moveTo>
                    <a:pt x="0" y="98"/>
                  </a:moveTo>
                  <a:lnTo>
                    <a:pt x="14" y="95"/>
                  </a:lnTo>
                  <a:lnTo>
                    <a:pt x="29" y="95"/>
                  </a:lnTo>
                  <a:lnTo>
                    <a:pt x="43" y="59"/>
                  </a:lnTo>
                  <a:lnTo>
                    <a:pt x="58" y="9"/>
                  </a:lnTo>
                  <a:lnTo>
                    <a:pt x="72" y="0"/>
                  </a:lnTo>
                  <a:lnTo>
                    <a:pt x="87" y="31"/>
                  </a:lnTo>
                </a:path>
              </a:pathLst>
            </a:custGeom>
            <a:noFill/>
            <a:ln w="9525">
              <a:solidFill>
                <a:srgbClr val="C0C0C0"/>
              </a:solidFill>
              <a:prstDash val="solid"/>
              <a:round/>
              <a:headEnd/>
              <a:tailEnd/>
            </a:ln>
          </p:spPr>
          <p:txBody>
            <a:bodyPr/>
            <a:lstStyle/>
            <a:p>
              <a:endParaRPr lang="de-DE"/>
            </a:p>
          </p:txBody>
        </p:sp>
        <p:sp>
          <p:nvSpPr>
            <p:cNvPr id="56" name="Freeform 248"/>
            <p:cNvSpPr>
              <a:spLocks/>
            </p:cNvSpPr>
            <p:nvPr/>
          </p:nvSpPr>
          <p:spPr bwMode="auto">
            <a:xfrm>
              <a:off x="3544" y="2005"/>
              <a:ext cx="876" cy="216"/>
            </a:xfrm>
            <a:custGeom>
              <a:avLst/>
              <a:gdLst/>
              <a:ahLst/>
              <a:cxnLst>
                <a:cxn ang="0">
                  <a:pos x="0" y="0"/>
                </a:cxn>
                <a:cxn ang="0">
                  <a:pos x="15" y="3"/>
                </a:cxn>
                <a:cxn ang="0">
                  <a:pos x="29" y="14"/>
                </a:cxn>
                <a:cxn ang="0">
                  <a:pos x="44" y="14"/>
                </a:cxn>
                <a:cxn ang="0">
                  <a:pos x="58" y="25"/>
                </a:cxn>
                <a:cxn ang="0">
                  <a:pos x="73" y="33"/>
                </a:cxn>
                <a:cxn ang="0">
                  <a:pos x="88" y="36"/>
                </a:cxn>
                <a:cxn ang="0">
                  <a:pos x="102" y="30"/>
                </a:cxn>
                <a:cxn ang="0">
                  <a:pos x="117" y="5"/>
                </a:cxn>
                <a:cxn ang="0">
                  <a:pos x="131" y="3"/>
                </a:cxn>
                <a:cxn ang="0">
                  <a:pos x="146" y="3"/>
                </a:cxn>
              </a:cxnLst>
              <a:rect l="0" t="0" r="r" b="b"/>
              <a:pathLst>
                <a:path w="146" h="36">
                  <a:moveTo>
                    <a:pt x="0" y="0"/>
                  </a:moveTo>
                  <a:lnTo>
                    <a:pt x="15" y="3"/>
                  </a:lnTo>
                  <a:lnTo>
                    <a:pt x="29" y="14"/>
                  </a:lnTo>
                  <a:lnTo>
                    <a:pt x="44" y="14"/>
                  </a:lnTo>
                  <a:lnTo>
                    <a:pt x="58" y="25"/>
                  </a:lnTo>
                  <a:lnTo>
                    <a:pt x="73" y="33"/>
                  </a:lnTo>
                  <a:lnTo>
                    <a:pt x="88" y="36"/>
                  </a:lnTo>
                  <a:lnTo>
                    <a:pt x="102" y="30"/>
                  </a:lnTo>
                  <a:lnTo>
                    <a:pt x="117" y="5"/>
                  </a:lnTo>
                  <a:lnTo>
                    <a:pt x="131" y="3"/>
                  </a:lnTo>
                  <a:lnTo>
                    <a:pt x="146" y="3"/>
                  </a:lnTo>
                </a:path>
              </a:pathLst>
            </a:custGeom>
            <a:noFill/>
            <a:ln w="9525">
              <a:solidFill>
                <a:srgbClr val="C0C0C0"/>
              </a:solidFill>
              <a:prstDash val="solid"/>
              <a:round/>
              <a:headEnd/>
              <a:tailEnd/>
            </a:ln>
          </p:spPr>
          <p:txBody>
            <a:bodyPr/>
            <a:lstStyle/>
            <a:p>
              <a:endParaRPr lang="de-DE"/>
            </a:p>
          </p:txBody>
        </p:sp>
        <p:sp>
          <p:nvSpPr>
            <p:cNvPr id="57" name="Freeform 249"/>
            <p:cNvSpPr>
              <a:spLocks/>
            </p:cNvSpPr>
            <p:nvPr/>
          </p:nvSpPr>
          <p:spPr bwMode="auto">
            <a:xfrm>
              <a:off x="3370" y="1987"/>
              <a:ext cx="2184" cy="948"/>
            </a:xfrm>
            <a:custGeom>
              <a:avLst/>
              <a:gdLst/>
              <a:ahLst/>
              <a:cxnLst>
                <a:cxn ang="0">
                  <a:pos x="0" y="0"/>
                </a:cxn>
                <a:cxn ang="0">
                  <a:pos x="15" y="6"/>
                </a:cxn>
                <a:cxn ang="0">
                  <a:pos x="29" y="53"/>
                </a:cxn>
                <a:cxn ang="0">
                  <a:pos x="44" y="58"/>
                </a:cxn>
                <a:cxn ang="0">
                  <a:pos x="58" y="67"/>
                </a:cxn>
                <a:cxn ang="0">
                  <a:pos x="73" y="78"/>
                </a:cxn>
                <a:cxn ang="0">
                  <a:pos x="87" y="78"/>
                </a:cxn>
                <a:cxn ang="0">
                  <a:pos x="102" y="67"/>
                </a:cxn>
                <a:cxn ang="0">
                  <a:pos x="117" y="64"/>
                </a:cxn>
                <a:cxn ang="0">
                  <a:pos x="131" y="72"/>
                </a:cxn>
                <a:cxn ang="0">
                  <a:pos x="146" y="78"/>
                </a:cxn>
                <a:cxn ang="0">
                  <a:pos x="160" y="86"/>
                </a:cxn>
                <a:cxn ang="0">
                  <a:pos x="175" y="114"/>
                </a:cxn>
                <a:cxn ang="0">
                  <a:pos x="189" y="133"/>
                </a:cxn>
                <a:cxn ang="0">
                  <a:pos x="204" y="158"/>
                </a:cxn>
                <a:cxn ang="0">
                  <a:pos x="218" y="158"/>
                </a:cxn>
                <a:cxn ang="0">
                  <a:pos x="233" y="156"/>
                </a:cxn>
                <a:cxn ang="0">
                  <a:pos x="247" y="122"/>
                </a:cxn>
                <a:cxn ang="0">
                  <a:pos x="262" y="97"/>
                </a:cxn>
                <a:cxn ang="0">
                  <a:pos x="276" y="95"/>
                </a:cxn>
                <a:cxn ang="0">
                  <a:pos x="291" y="111"/>
                </a:cxn>
                <a:cxn ang="0">
                  <a:pos x="306" y="106"/>
                </a:cxn>
                <a:cxn ang="0">
                  <a:pos x="320" y="103"/>
                </a:cxn>
                <a:cxn ang="0">
                  <a:pos x="335" y="92"/>
                </a:cxn>
                <a:cxn ang="0">
                  <a:pos x="349" y="81"/>
                </a:cxn>
                <a:cxn ang="0">
                  <a:pos x="364" y="58"/>
                </a:cxn>
              </a:cxnLst>
              <a:rect l="0" t="0" r="r" b="b"/>
              <a:pathLst>
                <a:path w="364" h="158">
                  <a:moveTo>
                    <a:pt x="0" y="0"/>
                  </a:moveTo>
                  <a:lnTo>
                    <a:pt x="15" y="6"/>
                  </a:lnTo>
                  <a:lnTo>
                    <a:pt x="29" y="53"/>
                  </a:lnTo>
                  <a:lnTo>
                    <a:pt x="44" y="58"/>
                  </a:lnTo>
                  <a:lnTo>
                    <a:pt x="58" y="67"/>
                  </a:lnTo>
                  <a:lnTo>
                    <a:pt x="73" y="78"/>
                  </a:lnTo>
                  <a:lnTo>
                    <a:pt x="87" y="78"/>
                  </a:lnTo>
                  <a:lnTo>
                    <a:pt x="102" y="67"/>
                  </a:lnTo>
                  <a:lnTo>
                    <a:pt x="117" y="64"/>
                  </a:lnTo>
                  <a:lnTo>
                    <a:pt x="131" y="72"/>
                  </a:lnTo>
                  <a:lnTo>
                    <a:pt x="146" y="78"/>
                  </a:lnTo>
                  <a:lnTo>
                    <a:pt x="160" y="86"/>
                  </a:lnTo>
                  <a:lnTo>
                    <a:pt x="175" y="114"/>
                  </a:lnTo>
                  <a:lnTo>
                    <a:pt x="189" y="133"/>
                  </a:lnTo>
                  <a:lnTo>
                    <a:pt x="204" y="158"/>
                  </a:lnTo>
                  <a:lnTo>
                    <a:pt x="218" y="158"/>
                  </a:lnTo>
                  <a:lnTo>
                    <a:pt x="233" y="156"/>
                  </a:lnTo>
                  <a:lnTo>
                    <a:pt x="247" y="122"/>
                  </a:lnTo>
                  <a:lnTo>
                    <a:pt x="262" y="97"/>
                  </a:lnTo>
                  <a:lnTo>
                    <a:pt x="276" y="95"/>
                  </a:lnTo>
                  <a:lnTo>
                    <a:pt x="291" y="111"/>
                  </a:lnTo>
                  <a:lnTo>
                    <a:pt x="306" y="106"/>
                  </a:lnTo>
                  <a:lnTo>
                    <a:pt x="320" y="103"/>
                  </a:lnTo>
                  <a:lnTo>
                    <a:pt x="335" y="92"/>
                  </a:lnTo>
                  <a:lnTo>
                    <a:pt x="349" y="81"/>
                  </a:lnTo>
                  <a:lnTo>
                    <a:pt x="364" y="58"/>
                  </a:lnTo>
                </a:path>
              </a:pathLst>
            </a:custGeom>
            <a:noFill/>
            <a:ln w="9525">
              <a:solidFill>
                <a:srgbClr val="C0C0C0"/>
              </a:solidFill>
              <a:prstDash val="solid"/>
              <a:round/>
              <a:headEnd/>
              <a:tailEnd/>
            </a:ln>
          </p:spPr>
          <p:txBody>
            <a:bodyPr/>
            <a:lstStyle/>
            <a:p>
              <a:endParaRPr lang="de-DE"/>
            </a:p>
          </p:txBody>
        </p:sp>
        <p:sp>
          <p:nvSpPr>
            <p:cNvPr id="58" name="Freeform 250"/>
            <p:cNvSpPr>
              <a:spLocks/>
            </p:cNvSpPr>
            <p:nvPr/>
          </p:nvSpPr>
          <p:spPr bwMode="auto">
            <a:xfrm>
              <a:off x="3544" y="1903"/>
              <a:ext cx="702" cy="534"/>
            </a:xfrm>
            <a:custGeom>
              <a:avLst/>
              <a:gdLst/>
              <a:ahLst/>
              <a:cxnLst>
                <a:cxn ang="0">
                  <a:pos x="0" y="61"/>
                </a:cxn>
                <a:cxn ang="0">
                  <a:pos x="15" y="67"/>
                </a:cxn>
                <a:cxn ang="0">
                  <a:pos x="29" y="78"/>
                </a:cxn>
                <a:cxn ang="0">
                  <a:pos x="44" y="89"/>
                </a:cxn>
                <a:cxn ang="0">
                  <a:pos x="58" y="64"/>
                </a:cxn>
                <a:cxn ang="0">
                  <a:pos x="73" y="59"/>
                </a:cxn>
                <a:cxn ang="0">
                  <a:pos x="88" y="61"/>
                </a:cxn>
                <a:cxn ang="0">
                  <a:pos x="102" y="42"/>
                </a:cxn>
                <a:cxn ang="0">
                  <a:pos x="117" y="0"/>
                </a:cxn>
              </a:cxnLst>
              <a:rect l="0" t="0" r="r" b="b"/>
              <a:pathLst>
                <a:path w="117" h="89">
                  <a:moveTo>
                    <a:pt x="0" y="61"/>
                  </a:moveTo>
                  <a:lnTo>
                    <a:pt x="15" y="67"/>
                  </a:lnTo>
                  <a:lnTo>
                    <a:pt x="29" y="78"/>
                  </a:lnTo>
                  <a:lnTo>
                    <a:pt x="44" y="89"/>
                  </a:lnTo>
                  <a:lnTo>
                    <a:pt x="58" y="64"/>
                  </a:lnTo>
                  <a:lnTo>
                    <a:pt x="73" y="59"/>
                  </a:lnTo>
                  <a:lnTo>
                    <a:pt x="88" y="61"/>
                  </a:lnTo>
                  <a:lnTo>
                    <a:pt x="102" y="42"/>
                  </a:lnTo>
                  <a:lnTo>
                    <a:pt x="117" y="0"/>
                  </a:lnTo>
                </a:path>
              </a:pathLst>
            </a:custGeom>
            <a:noFill/>
            <a:ln w="9525">
              <a:solidFill>
                <a:srgbClr val="C0C0C0"/>
              </a:solidFill>
              <a:prstDash val="solid"/>
              <a:round/>
              <a:headEnd/>
              <a:tailEnd/>
            </a:ln>
          </p:spPr>
          <p:txBody>
            <a:bodyPr/>
            <a:lstStyle/>
            <a:p>
              <a:endParaRPr lang="de-DE"/>
            </a:p>
          </p:txBody>
        </p:sp>
        <p:sp>
          <p:nvSpPr>
            <p:cNvPr id="59" name="Freeform 251"/>
            <p:cNvSpPr>
              <a:spLocks/>
            </p:cNvSpPr>
            <p:nvPr/>
          </p:nvSpPr>
          <p:spPr bwMode="auto">
            <a:xfrm>
              <a:off x="1888" y="1255"/>
              <a:ext cx="3402" cy="582"/>
            </a:xfrm>
            <a:custGeom>
              <a:avLst/>
              <a:gdLst/>
              <a:ahLst/>
              <a:cxnLst>
                <a:cxn ang="0">
                  <a:pos x="0" y="0"/>
                </a:cxn>
                <a:cxn ang="0">
                  <a:pos x="14" y="3"/>
                </a:cxn>
                <a:cxn ang="0">
                  <a:pos x="29" y="5"/>
                </a:cxn>
                <a:cxn ang="0">
                  <a:pos x="44" y="5"/>
                </a:cxn>
                <a:cxn ang="0">
                  <a:pos x="58" y="11"/>
                </a:cxn>
                <a:cxn ang="0">
                  <a:pos x="73" y="14"/>
                </a:cxn>
                <a:cxn ang="0">
                  <a:pos x="87" y="16"/>
                </a:cxn>
                <a:cxn ang="0">
                  <a:pos x="102" y="22"/>
                </a:cxn>
                <a:cxn ang="0">
                  <a:pos x="116" y="25"/>
                </a:cxn>
                <a:cxn ang="0">
                  <a:pos x="131" y="25"/>
                </a:cxn>
                <a:cxn ang="0">
                  <a:pos x="145" y="28"/>
                </a:cxn>
                <a:cxn ang="0">
                  <a:pos x="160" y="28"/>
                </a:cxn>
                <a:cxn ang="0">
                  <a:pos x="174" y="25"/>
                </a:cxn>
                <a:cxn ang="0">
                  <a:pos x="189" y="25"/>
                </a:cxn>
                <a:cxn ang="0">
                  <a:pos x="204" y="25"/>
                </a:cxn>
                <a:cxn ang="0">
                  <a:pos x="218" y="25"/>
                </a:cxn>
                <a:cxn ang="0">
                  <a:pos x="233" y="33"/>
                </a:cxn>
                <a:cxn ang="0">
                  <a:pos x="247" y="36"/>
                </a:cxn>
                <a:cxn ang="0">
                  <a:pos x="262" y="39"/>
                </a:cxn>
                <a:cxn ang="0">
                  <a:pos x="276" y="47"/>
                </a:cxn>
                <a:cxn ang="0">
                  <a:pos x="291" y="61"/>
                </a:cxn>
                <a:cxn ang="0">
                  <a:pos x="305" y="66"/>
                </a:cxn>
                <a:cxn ang="0">
                  <a:pos x="320" y="75"/>
                </a:cxn>
                <a:cxn ang="0">
                  <a:pos x="334" y="75"/>
                </a:cxn>
                <a:cxn ang="0">
                  <a:pos x="349" y="80"/>
                </a:cxn>
                <a:cxn ang="0">
                  <a:pos x="364" y="64"/>
                </a:cxn>
                <a:cxn ang="0">
                  <a:pos x="378" y="69"/>
                </a:cxn>
                <a:cxn ang="0">
                  <a:pos x="393" y="78"/>
                </a:cxn>
                <a:cxn ang="0">
                  <a:pos x="407" y="83"/>
                </a:cxn>
                <a:cxn ang="0">
                  <a:pos x="422" y="94"/>
                </a:cxn>
                <a:cxn ang="0">
                  <a:pos x="436" y="80"/>
                </a:cxn>
                <a:cxn ang="0">
                  <a:pos x="451" y="83"/>
                </a:cxn>
                <a:cxn ang="0">
                  <a:pos x="465" y="89"/>
                </a:cxn>
                <a:cxn ang="0">
                  <a:pos x="480" y="97"/>
                </a:cxn>
                <a:cxn ang="0">
                  <a:pos x="494" y="75"/>
                </a:cxn>
                <a:cxn ang="0">
                  <a:pos x="523" y="55"/>
                </a:cxn>
                <a:cxn ang="0">
                  <a:pos x="538" y="72"/>
                </a:cxn>
                <a:cxn ang="0">
                  <a:pos x="553" y="66"/>
                </a:cxn>
                <a:cxn ang="0">
                  <a:pos x="567" y="58"/>
                </a:cxn>
              </a:cxnLst>
              <a:rect l="0" t="0" r="r" b="b"/>
              <a:pathLst>
                <a:path w="567" h="97">
                  <a:moveTo>
                    <a:pt x="0" y="0"/>
                  </a:moveTo>
                  <a:lnTo>
                    <a:pt x="14" y="3"/>
                  </a:lnTo>
                  <a:lnTo>
                    <a:pt x="29" y="5"/>
                  </a:lnTo>
                  <a:lnTo>
                    <a:pt x="44" y="5"/>
                  </a:lnTo>
                  <a:lnTo>
                    <a:pt x="58" y="11"/>
                  </a:lnTo>
                  <a:lnTo>
                    <a:pt x="73" y="14"/>
                  </a:lnTo>
                  <a:lnTo>
                    <a:pt x="87" y="16"/>
                  </a:lnTo>
                  <a:lnTo>
                    <a:pt x="102" y="22"/>
                  </a:lnTo>
                  <a:lnTo>
                    <a:pt x="116" y="25"/>
                  </a:lnTo>
                  <a:lnTo>
                    <a:pt x="131" y="25"/>
                  </a:lnTo>
                  <a:lnTo>
                    <a:pt x="145" y="28"/>
                  </a:lnTo>
                  <a:lnTo>
                    <a:pt x="160" y="28"/>
                  </a:lnTo>
                  <a:lnTo>
                    <a:pt x="174" y="25"/>
                  </a:lnTo>
                  <a:lnTo>
                    <a:pt x="189" y="25"/>
                  </a:lnTo>
                  <a:lnTo>
                    <a:pt x="204" y="25"/>
                  </a:lnTo>
                  <a:lnTo>
                    <a:pt x="218" y="25"/>
                  </a:lnTo>
                  <a:lnTo>
                    <a:pt x="233" y="33"/>
                  </a:lnTo>
                  <a:lnTo>
                    <a:pt x="247" y="36"/>
                  </a:lnTo>
                  <a:lnTo>
                    <a:pt x="262" y="39"/>
                  </a:lnTo>
                  <a:lnTo>
                    <a:pt x="276" y="47"/>
                  </a:lnTo>
                  <a:lnTo>
                    <a:pt x="291" y="61"/>
                  </a:lnTo>
                  <a:lnTo>
                    <a:pt x="305" y="66"/>
                  </a:lnTo>
                  <a:lnTo>
                    <a:pt x="320" y="75"/>
                  </a:lnTo>
                  <a:lnTo>
                    <a:pt x="334" y="75"/>
                  </a:lnTo>
                  <a:lnTo>
                    <a:pt x="349" y="80"/>
                  </a:lnTo>
                  <a:lnTo>
                    <a:pt x="364" y="64"/>
                  </a:lnTo>
                  <a:lnTo>
                    <a:pt x="378" y="69"/>
                  </a:lnTo>
                  <a:lnTo>
                    <a:pt x="393" y="78"/>
                  </a:lnTo>
                  <a:lnTo>
                    <a:pt x="407" y="83"/>
                  </a:lnTo>
                  <a:lnTo>
                    <a:pt x="422" y="94"/>
                  </a:lnTo>
                  <a:lnTo>
                    <a:pt x="436" y="80"/>
                  </a:lnTo>
                  <a:lnTo>
                    <a:pt x="451" y="83"/>
                  </a:lnTo>
                  <a:lnTo>
                    <a:pt x="465" y="89"/>
                  </a:lnTo>
                  <a:lnTo>
                    <a:pt x="480" y="97"/>
                  </a:lnTo>
                  <a:lnTo>
                    <a:pt x="494" y="75"/>
                  </a:lnTo>
                  <a:lnTo>
                    <a:pt x="523" y="55"/>
                  </a:lnTo>
                  <a:lnTo>
                    <a:pt x="538" y="72"/>
                  </a:lnTo>
                  <a:lnTo>
                    <a:pt x="553" y="66"/>
                  </a:lnTo>
                  <a:lnTo>
                    <a:pt x="567" y="58"/>
                  </a:lnTo>
                </a:path>
              </a:pathLst>
            </a:custGeom>
            <a:noFill/>
            <a:ln w="9525">
              <a:solidFill>
                <a:srgbClr val="C0C0C0"/>
              </a:solidFill>
              <a:prstDash val="solid"/>
              <a:round/>
              <a:headEnd/>
              <a:tailEnd/>
            </a:ln>
          </p:spPr>
          <p:txBody>
            <a:bodyPr/>
            <a:lstStyle/>
            <a:p>
              <a:endParaRPr lang="de-DE"/>
            </a:p>
          </p:txBody>
        </p:sp>
        <p:sp>
          <p:nvSpPr>
            <p:cNvPr id="60" name="Freeform 252"/>
            <p:cNvSpPr>
              <a:spLocks/>
            </p:cNvSpPr>
            <p:nvPr/>
          </p:nvSpPr>
          <p:spPr bwMode="auto">
            <a:xfrm>
              <a:off x="4246" y="1423"/>
              <a:ext cx="1308" cy="678"/>
            </a:xfrm>
            <a:custGeom>
              <a:avLst/>
              <a:gdLst/>
              <a:ahLst/>
              <a:cxnLst>
                <a:cxn ang="0">
                  <a:pos x="0" y="113"/>
                </a:cxn>
                <a:cxn ang="0">
                  <a:pos x="14" y="75"/>
                </a:cxn>
                <a:cxn ang="0">
                  <a:pos x="29" y="22"/>
                </a:cxn>
                <a:cxn ang="0">
                  <a:pos x="43" y="0"/>
                </a:cxn>
                <a:cxn ang="0">
                  <a:pos x="58" y="2"/>
                </a:cxn>
                <a:cxn ang="0">
                  <a:pos x="72" y="0"/>
                </a:cxn>
                <a:cxn ang="0">
                  <a:pos x="87" y="5"/>
                </a:cxn>
                <a:cxn ang="0">
                  <a:pos x="101" y="8"/>
                </a:cxn>
                <a:cxn ang="0">
                  <a:pos x="116" y="30"/>
                </a:cxn>
                <a:cxn ang="0">
                  <a:pos x="130" y="38"/>
                </a:cxn>
                <a:cxn ang="0">
                  <a:pos x="145" y="55"/>
                </a:cxn>
                <a:cxn ang="0">
                  <a:pos x="160" y="97"/>
                </a:cxn>
                <a:cxn ang="0">
                  <a:pos x="174" y="111"/>
                </a:cxn>
                <a:cxn ang="0">
                  <a:pos x="189" y="111"/>
                </a:cxn>
                <a:cxn ang="0">
                  <a:pos x="203" y="108"/>
                </a:cxn>
                <a:cxn ang="0">
                  <a:pos x="218" y="105"/>
                </a:cxn>
              </a:cxnLst>
              <a:rect l="0" t="0" r="r" b="b"/>
              <a:pathLst>
                <a:path w="218" h="113">
                  <a:moveTo>
                    <a:pt x="0" y="113"/>
                  </a:moveTo>
                  <a:lnTo>
                    <a:pt x="14" y="75"/>
                  </a:lnTo>
                  <a:lnTo>
                    <a:pt x="29" y="22"/>
                  </a:lnTo>
                  <a:lnTo>
                    <a:pt x="43" y="0"/>
                  </a:lnTo>
                  <a:lnTo>
                    <a:pt x="58" y="2"/>
                  </a:lnTo>
                  <a:lnTo>
                    <a:pt x="72" y="0"/>
                  </a:lnTo>
                  <a:lnTo>
                    <a:pt x="87" y="5"/>
                  </a:lnTo>
                  <a:lnTo>
                    <a:pt x="101" y="8"/>
                  </a:lnTo>
                  <a:lnTo>
                    <a:pt x="116" y="30"/>
                  </a:lnTo>
                  <a:lnTo>
                    <a:pt x="130" y="38"/>
                  </a:lnTo>
                  <a:lnTo>
                    <a:pt x="145" y="55"/>
                  </a:lnTo>
                  <a:lnTo>
                    <a:pt x="160" y="97"/>
                  </a:lnTo>
                  <a:lnTo>
                    <a:pt x="174" y="111"/>
                  </a:lnTo>
                  <a:lnTo>
                    <a:pt x="189" y="111"/>
                  </a:lnTo>
                  <a:lnTo>
                    <a:pt x="203" y="108"/>
                  </a:lnTo>
                  <a:lnTo>
                    <a:pt x="218" y="105"/>
                  </a:lnTo>
                </a:path>
              </a:pathLst>
            </a:custGeom>
            <a:noFill/>
            <a:ln w="9525">
              <a:solidFill>
                <a:srgbClr val="C0C0C0"/>
              </a:solidFill>
              <a:prstDash val="solid"/>
              <a:round/>
              <a:headEnd/>
              <a:tailEnd/>
            </a:ln>
          </p:spPr>
          <p:txBody>
            <a:bodyPr/>
            <a:lstStyle/>
            <a:p>
              <a:endParaRPr lang="de-DE"/>
            </a:p>
          </p:txBody>
        </p:sp>
        <p:sp>
          <p:nvSpPr>
            <p:cNvPr id="61" name="Freeform 253"/>
            <p:cNvSpPr>
              <a:spLocks/>
            </p:cNvSpPr>
            <p:nvPr/>
          </p:nvSpPr>
          <p:spPr bwMode="auto">
            <a:xfrm>
              <a:off x="4246" y="2269"/>
              <a:ext cx="780" cy="588"/>
            </a:xfrm>
            <a:custGeom>
              <a:avLst/>
              <a:gdLst/>
              <a:ahLst/>
              <a:cxnLst>
                <a:cxn ang="0">
                  <a:pos x="0" y="75"/>
                </a:cxn>
                <a:cxn ang="0">
                  <a:pos x="14" y="89"/>
                </a:cxn>
                <a:cxn ang="0">
                  <a:pos x="29" y="78"/>
                </a:cxn>
                <a:cxn ang="0">
                  <a:pos x="43" y="98"/>
                </a:cxn>
                <a:cxn ang="0">
                  <a:pos x="58" y="64"/>
                </a:cxn>
                <a:cxn ang="0">
                  <a:pos x="72" y="64"/>
                </a:cxn>
                <a:cxn ang="0">
                  <a:pos x="87" y="53"/>
                </a:cxn>
                <a:cxn ang="0">
                  <a:pos x="101" y="25"/>
                </a:cxn>
                <a:cxn ang="0">
                  <a:pos x="116" y="6"/>
                </a:cxn>
                <a:cxn ang="0">
                  <a:pos x="130" y="0"/>
                </a:cxn>
              </a:cxnLst>
              <a:rect l="0" t="0" r="r" b="b"/>
              <a:pathLst>
                <a:path w="130" h="98">
                  <a:moveTo>
                    <a:pt x="0" y="75"/>
                  </a:moveTo>
                  <a:lnTo>
                    <a:pt x="14" y="89"/>
                  </a:lnTo>
                  <a:lnTo>
                    <a:pt x="29" y="78"/>
                  </a:lnTo>
                  <a:lnTo>
                    <a:pt x="43" y="98"/>
                  </a:lnTo>
                  <a:lnTo>
                    <a:pt x="58" y="64"/>
                  </a:lnTo>
                  <a:lnTo>
                    <a:pt x="72" y="64"/>
                  </a:lnTo>
                  <a:lnTo>
                    <a:pt x="87" y="53"/>
                  </a:lnTo>
                  <a:lnTo>
                    <a:pt x="101" y="25"/>
                  </a:lnTo>
                  <a:lnTo>
                    <a:pt x="116" y="6"/>
                  </a:lnTo>
                  <a:lnTo>
                    <a:pt x="130" y="0"/>
                  </a:lnTo>
                </a:path>
              </a:pathLst>
            </a:custGeom>
            <a:noFill/>
            <a:ln w="9525">
              <a:solidFill>
                <a:srgbClr val="C0C0C0"/>
              </a:solidFill>
              <a:prstDash val="solid"/>
              <a:round/>
              <a:headEnd/>
              <a:tailEnd/>
            </a:ln>
          </p:spPr>
          <p:txBody>
            <a:bodyPr/>
            <a:lstStyle/>
            <a:p>
              <a:endParaRPr lang="de-DE"/>
            </a:p>
          </p:txBody>
        </p:sp>
        <p:sp>
          <p:nvSpPr>
            <p:cNvPr id="62" name="Freeform 254"/>
            <p:cNvSpPr>
              <a:spLocks/>
            </p:cNvSpPr>
            <p:nvPr/>
          </p:nvSpPr>
          <p:spPr bwMode="auto">
            <a:xfrm>
              <a:off x="3808" y="1837"/>
              <a:ext cx="696" cy="432"/>
            </a:xfrm>
            <a:custGeom>
              <a:avLst/>
              <a:gdLst/>
              <a:ahLst/>
              <a:cxnLst>
                <a:cxn ang="0">
                  <a:pos x="0" y="72"/>
                </a:cxn>
                <a:cxn ang="0">
                  <a:pos x="14" y="22"/>
                </a:cxn>
                <a:cxn ang="0">
                  <a:pos x="29" y="19"/>
                </a:cxn>
                <a:cxn ang="0">
                  <a:pos x="44" y="19"/>
                </a:cxn>
                <a:cxn ang="0">
                  <a:pos x="58" y="25"/>
                </a:cxn>
                <a:cxn ang="0">
                  <a:pos x="73" y="19"/>
                </a:cxn>
                <a:cxn ang="0">
                  <a:pos x="87" y="25"/>
                </a:cxn>
                <a:cxn ang="0">
                  <a:pos x="102" y="17"/>
                </a:cxn>
                <a:cxn ang="0">
                  <a:pos x="116" y="0"/>
                </a:cxn>
              </a:cxnLst>
              <a:rect l="0" t="0" r="r" b="b"/>
              <a:pathLst>
                <a:path w="116" h="72">
                  <a:moveTo>
                    <a:pt x="0" y="72"/>
                  </a:moveTo>
                  <a:lnTo>
                    <a:pt x="14" y="22"/>
                  </a:lnTo>
                  <a:lnTo>
                    <a:pt x="29" y="19"/>
                  </a:lnTo>
                  <a:lnTo>
                    <a:pt x="44" y="19"/>
                  </a:lnTo>
                  <a:lnTo>
                    <a:pt x="58" y="25"/>
                  </a:lnTo>
                  <a:lnTo>
                    <a:pt x="73" y="19"/>
                  </a:lnTo>
                  <a:lnTo>
                    <a:pt x="87" y="25"/>
                  </a:lnTo>
                  <a:lnTo>
                    <a:pt x="102" y="17"/>
                  </a:lnTo>
                  <a:lnTo>
                    <a:pt x="116" y="0"/>
                  </a:lnTo>
                </a:path>
              </a:pathLst>
            </a:custGeom>
            <a:noFill/>
            <a:ln w="9525">
              <a:solidFill>
                <a:srgbClr val="C0C0C0"/>
              </a:solidFill>
              <a:prstDash val="solid"/>
              <a:round/>
              <a:headEnd/>
              <a:tailEnd/>
            </a:ln>
          </p:spPr>
          <p:txBody>
            <a:bodyPr/>
            <a:lstStyle/>
            <a:p>
              <a:endParaRPr lang="de-DE"/>
            </a:p>
          </p:txBody>
        </p:sp>
        <p:sp>
          <p:nvSpPr>
            <p:cNvPr id="63" name="Freeform 255"/>
            <p:cNvSpPr>
              <a:spLocks/>
            </p:cNvSpPr>
            <p:nvPr/>
          </p:nvSpPr>
          <p:spPr bwMode="auto">
            <a:xfrm>
              <a:off x="4420" y="1753"/>
              <a:ext cx="1134" cy="1152"/>
            </a:xfrm>
            <a:custGeom>
              <a:avLst/>
              <a:gdLst/>
              <a:ahLst/>
              <a:cxnLst>
                <a:cxn ang="0">
                  <a:pos x="0" y="192"/>
                </a:cxn>
                <a:cxn ang="0">
                  <a:pos x="14" y="181"/>
                </a:cxn>
                <a:cxn ang="0">
                  <a:pos x="29" y="81"/>
                </a:cxn>
                <a:cxn ang="0">
                  <a:pos x="43" y="67"/>
                </a:cxn>
                <a:cxn ang="0">
                  <a:pos x="58" y="39"/>
                </a:cxn>
                <a:cxn ang="0">
                  <a:pos x="72" y="17"/>
                </a:cxn>
                <a:cxn ang="0">
                  <a:pos x="87" y="14"/>
                </a:cxn>
                <a:cxn ang="0">
                  <a:pos x="101" y="20"/>
                </a:cxn>
                <a:cxn ang="0">
                  <a:pos x="116" y="36"/>
                </a:cxn>
                <a:cxn ang="0">
                  <a:pos x="131" y="20"/>
                </a:cxn>
                <a:cxn ang="0">
                  <a:pos x="145" y="22"/>
                </a:cxn>
                <a:cxn ang="0">
                  <a:pos x="160" y="14"/>
                </a:cxn>
                <a:cxn ang="0">
                  <a:pos x="174" y="0"/>
                </a:cxn>
                <a:cxn ang="0">
                  <a:pos x="189" y="8"/>
                </a:cxn>
              </a:cxnLst>
              <a:rect l="0" t="0" r="r" b="b"/>
              <a:pathLst>
                <a:path w="189" h="192">
                  <a:moveTo>
                    <a:pt x="0" y="192"/>
                  </a:moveTo>
                  <a:lnTo>
                    <a:pt x="14" y="181"/>
                  </a:lnTo>
                  <a:lnTo>
                    <a:pt x="29" y="81"/>
                  </a:lnTo>
                  <a:lnTo>
                    <a:pt x="43" y="67"/>
                  </a:lnTo>
                  <a:lnTo>
                    <a:pt x="58" y="39"/>
                  </a:lnTo>
                  <a:lnTo>
                    <a:pt x="72" y="17"/>
                  </a:lnTo>
                  <a:lnTo>
                    <a:pt x="87" y="14"/>
                  </a:lnTo>
                  <a:lnTo>
                    <a:pt x="101" y="20"/>
                  </a:lnTo>
                  <a:lnTo>
                    <a:pt x="116" y="36"/>
                  </a:lnTo>
                  <a:lnTo>
                    <a:pt x="131" y="20"/>
                  </a:lnTo>
                  <a:lnTo>
                    <a:pt x="145" y="22"/>
                  </a:lnTo>
                  <a:lnTo>
                    <a:pt x="160" y="14"/>
                  </a:lnTo>
                  <a:lnTo>
                    <a:pt x="174" y="0"/>
                  </a:lnTo>
                  <a:lnTo>
                    <a:pt x="189" y="8"/>
                  </a:lnTo>
                </a:path>
              </a:pathLst>
            </a:custGeom>
            <a:noFill/>
            <a:ln w="9525">
              <a:solidFill>
                <a:srgbClr val="C0C0C0"/>
              </a:solidFill>
              <a:prstDash val="solid"/>
              <a:round/>
              <a:headEnd/>
              <a:tailEnd/>
            </a:ln>
          </p:spPr>
          <p:txBody>
            <a:bodyPr/>
            <a:lstStyle/>
            <a:p>
              <a:endParaRPr lang="de-DE"/>
            </a:p>
          </p:txBody>
        </p:sp>
        <p:sp>
          <p:nvSpPr>
            <p:cNvPr id="64" name="Freeform 256"/>
            <p:cNvSpPr>
              <a:spLocks/>
            </p:cNvSpPr>
            <p:nvPr/>
          </p:nvSpPr>
          <p:spPr bwMode="auto">
            <a:xfrm>
              <a:off x="4678" y="1987"/>
              <a:ext cx="786" cy="1098"/>
            </a:xfrm>
            <a:custGeom>
              <a:avLst/>
              <a:gdLst/>
              <a:ahLst/>
              <a:cxnLst>
                <a:cxn ang="0">
                  <a:pos x="0" y="183"/>
                </a:cxn>
                <a:cxn ang="0">
                  <a:pos x="15" y="170"/>
                </a:cxn>
                <a:cxn ang="0">
                  <a:pos x="29" y="131"/>
                </a:cxn>
                <a:cxn ang="0">
                  <a:pos x="44" y="86"/>
                </a:cxn>
                <a:cxn ang="0">
                  <a:pos x="58" y="81"/>
                </a:cxn>
                <a:cxn ang="0">
                  <a:pos x="73" y="89"/>
                </a:cxn>
                <a:cxn ang="0">
                  <a:pos x="88" y="58"/>
                </a:cxn>
                <a:cxn ang="0">
                  <a:pos x="102" y="45"/>
                </a:cxn>
                <a:cxn ang="0">
                  <a:pos x="117" y="19"/>
                </a:cxn>
                <a:cxn ang="0">
                  <a:pos x="131" y="0"/>
                </a:cxn>
              </a:cxnLst>
              <a:rect l="0" t="0" r="r" b="b"/>
              <a:pathLst>
                <a:path w="131" h="183">
                  <a:moveTo>
                    <a:pt x="0" y="183"/>
                  </a:moveTo>
                  <a:lnTo>
                    <a:pt x="15" y="170"/>
                  </a:lnTo>
                  <a:lnTo>
                    <a:pt x="29" y="131"/>
                  </a:lnTo>
                  <a:lnTo>
                    <a:pt x="44" y="86"/>
                  </a:lnTo>
                  <a:lnTo>
                    <a:pt x="58" y="81"/>
                  </a:lnTo>
                  <a:lnTo>
                    <a:pt x="73" y="89"/>
                  </a:lnTo>
                  <a:lnTo>
                    <a:pt x="88" y="58"/>
                  </a:lnTo>
                  <a:lnTo>
                    <a:pt x="102" y="45"/>
                  </a:lnTo>
                  <a:lnTo>
                    <a:pt x="117" y="19"/>
                  </a:lnTo>
                  <a:lnTo>
                    <a:pt x="131" y="0"/>
                  </a:lnTo>
                </a:path>
              </a:pathLst>
            </a:custGeom>
            <a:noFill/>
            <a:ln w="9525">
              <a:solidFill>
                <a:srgbClr val="C0C0C0"/>
              </a:solidFill>
              <a:prstDash val="solid"/>
              <a:round/>
              <a:headEnd/>
              <a:tailEnd/>
            </a:ln>
          </p:spPr>
          <p:txBody>
            <a:bodyPr/>
            <a:lstStyle/>
            <a:p>
              <a:endParaRPr lang="de-DE"/>
            </a:p>
          </p:txBody>
        </p:sp>
        <p:sp>
          <p:nvSpPr>
            <p:cNvPr id="65" name="Freeform 257"/>
            <p:cNvSpPr>
              <a:spLocks/>
            </p:cNvSpPr>
            <p:nvPr/>
          </p:nvSpPr>
          <p:spPr bwMode="auto">
            <a:xfrm>
              <a:off x="2326" y="1219"/>
              <a:ext cx="3228" cy="204"/>
            </a:xfrm>
            <a:custGeom>
              <a:avLst/>
              <a:gdLst/>
              <a:ahLst/>
              <a:cxnLst>
                <a:cxn ang="0">
                  <a:pos x="0" y="17"/>
                </a:cxn>
                <a:cxn ang="0">
                  <a:pos x="14" y="17"/>
                </a:cxn>
                <a:cxn ang="0">
                  <a:pos x="29" y="17"/>
                </a:cxn>
                <a:cxn ang="0">
                  <a:pos x="43" y="17"/>
                </a:cxn>
                <a:cxn ang="0">
                  <a:pos x="58" y="17"/>
                </a:cxn>
                <a:cxn ang="0">
                  <a:pos x="72" y="14"/>
                </a:cxn>
                <a:cxn ang="0">
                  <a:pos x="87" y="14"/>
                </a:cxn>
                <a:cxn ang="0">
                  <a:pos x="101" y="14"/>
                </a:cxn>
                <a:cxn ang="0">
                  <a:pos x="116" y="14"/>
                </a:cxn>
                <a:cxn ang="0">
                  <a:pos x="131" y="11"/>
                </a:cxn>
                <a:cxn ang="0">
                  <a:pos x="145" y="11"/>
                </a:cxn>
                <a:cxn ang="0">
                  <a:pos x="160" y="11"/>
                </a:cxn>
                <a:cxn ang="0">
                  <a:pos x="174" y="14"/>
                </a:cxn>
                <a:cxn ang="0">
                  <a:pos x="189" y="14"/>
                </a:cxn>
                <a:cxn ang="0">
                  <a:pos x="203" y="17"/>
                </a:cxn>
                <a:cxn ang="0">
                  <a:pos x="218" y="20"/>
                </a:cxn>
                <a:cxn ang="0">
                  <a:pos x="232" y="31"/>
                </a:cxn>
                <a:cxn ang="0">
                  <a:pos x="247" y="25"/>
                </a:cxn>
                <a:cxn ang="0">
                  <a:pos x="261" y="28"/>
                </a:cxn>
                <a:cxn ang="0">
                  <a:pos x="276" y="28"/>
                </a:cxn>
                <a:cxn ang="0">
                  <a:pos x="291" y="22"/>
                </a:cxn>
                <a:cxn ang="0">
                  <a:pos x="305" y="20"/>
                </a:cxn>
                <a:cxn ang="0">
                  <a:pos x="320" y="25"/>
                </a:cxn>
                <a:cxn ang="0">
                  <a:pos x="334" y="25"/>
                </a:cxn>
                <a:cxn ang="0">
                  <a:pos x="349" y="34"/>
                </a:cxn>
                <a:cxn ang="0">
                  <a:pos x="363" y="28"/>
                </a:cxn>
                <a:cxn ang="0">
                  <a:pos x="378" y="20"/>
                </a:cxn>
                <a:cxn ang="0">
                  <a:pos x="392" y="6"/>
                </a:cxn>
                <a:cxn ang="0">
                  <a:pos x="407" y="6"/>
                </a:cxn>
                <a:cxn ang="0">
                  <a:pos x="421" y="0"/>
                </a:cxn>
                <a:cxn ang="0">
                  <a:pos x="436" y="0"/>
                </a:cxn>
                <a:cxn ang="0">
                  <a:pos x="450" y="3"/>
                </a:cxn>
                <a:cxn ang="0">
                  <a:pos x="465" y="3"/>
                </a:cxn>
                <a:cxn ang="0">
                  <a:pos x="480" y="11"/>
                </a:cxn>
                <a:cxn ang="0">
                  <a:pos x="494" y="11"/>
                </a:cxn>
                <a:cxn ang="0">
                  <a:pos x="509" y="11"/>
                </a:cxn>
                <a:cxn ang="0">
                  <a:pos x="523" y="14"/>
                </a:cxn>
                <a:cxn ang="0">
                  <a:pos x="538" y="11"/>
                </a:cxn>
              </a:cxnLst>
              <a:rect l="0" t="0" r="r" b="b"/>
              <a:pathLst>
                <a:path w="538" h="34">
                  <a:moveTo>
                    <a:pt x="0" y="17"/>
                  </a:moveTo>
                  <a:lnTo>
                    <a:pt x="14" y="17"/>
                  </a:lnTo>
                  <a:lnTo>
                    <a:pt x="29" y="17"/>
                  </a:lnTo>
                  <a:lnTo>
                    <a:pt x="43" y="17"/>
                  </a:lnTo>
                  <a:lnTo>
                    <a:pt x="58" y="17"/>
                  </a:lnTo>
                  <a:lnTo>
                    <a:pt x="72" y="14"/>
                  </a:lnTo>
                  <a:lnTo>
                    <a:pt x="87" y="14"/>
                  </a:lnTo>
                  <a:lnTo>
                    <a:pt x="101" y="14"/>
                  </a:lnTo>
                  <a:lnTo>
                    <a:pt x="116" y="14"/>
                  </a:lnTo>
                  <a:lnTo>
                    <a:pt x="131" y="11"/>
                  </a:lnTo>
                  <a:lnTo>
                    <a:pt x="145" y="11"/>
                  </a:lnTo>
                  <a:lnTo>
                    <a:pt x="160" y="11"/>
                  </a:lnTo>
                  <a:lnTo>
                    <a:pt x="174" y="14"/>
                  </a:lnTo>
                  <a:lnTo>
                    <a:pt x="189" y="14"/>
                  </a:lnTo>
                  <a:lnTo>
                    <a:pt x="203" y="17"/>
                  </a:lnTo>
                  <a:lnTo>
                    <a:pt x="218" y="20"/>
                  </a:lnTo>
                  <a:lnTo>
                    <a:pt x="232" y="31"/>
                  </a:lnTo>
                  <a:lnTo>
                    <a:pt x="247" y="25"/>
                  </a:lnTo>
                  <a:lnTo>
                    <a:pt x="261" y="28"/>
                  </a:lnTo>
                  <a:lnTo>
                    <a:pt x="276" y="28"/>
                  </a:lnTo>
                  <a:lnTo>
                    <a:pt x="291" y="22"/>
                  </a:lnTo>
                  <a:lnTo>
                    <a:pt x="305" y="20"/>
                  </a:lnTo>
                  <a:lnTo>
                    <a:pt x="320" y="25"/>
                  </a:lnTo>
                  <a:lnTo>
                    <a:pt x="334" y="25"/>
                  </a:lnTo>
                  <a:lnTo>
                    <a:pt x="349" y="34"/>
                  </a:lnTo>
                  <a:lnTo>
                    <a:pt x="363" y="28"/>
                  </a:lnTo>
                  <a:lnTo>
                    <a:pt x="378" y="20"/>
                  </a:lnTo>
                  <a:lnTo>
                    <a:pt x="392" y="6"/>
                  </a:lnTo>
                  <a:lnTo>
                    <a:pt x="407" y="6"/>
                  </a:lnTo>
                  <a:lnTo>
                    <a:pt x="421" y="0"/>
                  </a:lnTo>
                  <a:lnTo>
                    <a:pt x="436" y="0"/>
                  </a:lnTo>
                  <a:lnTo>
                    <a:pt x="450" y="3"/>
                  </a:lnTo>
                  <a:lnTo>
                    <a:pt x="465" y="3"/>
                  </a:lnTo>
                  <a:lnTo>
                    <a:pt x="480" y="11"/>
                  </a:lnTo>
                  <a:lnTo>
                    <a:pt x="494" y="11"/>
                  </a:lnTo>
                  <a:lnTo>
                    <a:pt x="509" y="11"/>
                  </a:lnTo>
                  <a:lnTo>
                    <a:pt x="523" y="14"/>
                  </a:lnTo>
                  <a:lnTo>
                    <a:pt x="538" y="11"/>
                  </a:lnTo>
                </a:path>
              </a:pathLst>
            </a:custGeom>
            <a:noFill/>
            <a:ln w="9525">
              <a:solidFill>
                <a:srgbClr val="C0C0C0"/>
              </a:solidFill>
              <a:prstDash val="solid"/>
              <a:round/>
              <a:headEnd/>
              <a:tailEnd/>
            </a:ln>
          </p:spPr>
          <p:txBody>
            <a:bodyPr/>
            <a:lstStyle/>
            <a:p>
              <a:endParaRPr lang="de-DE"/>
            </a:p>
          </p:txBody>
        </p:sp>
        <p:sp>
          <p:nvSpPr>
            <p:cNvPr id="66" name="Freeform 258"/>
            <p:cNvSpPr>
              <a:spLocks/>
            </p:cNvSpPr>
            <p:nvPr/>
          </p:nvSpPr>
          <p:spPr bwMode="auto">
            <a:xfrm>
              <a:off x="3370" y="1987"/>
              <a:ext cx="786" cy="600"/>
            </a:xfrm>
            <a:custGeom>
              <a:avLst/>
              <a:gdLst/>
              <a:ahLst/>
              <a:cxnLst>
                <a:cxn ang="0">
                  <a:pos x="0" y="0"/>
                </a:cxn>
                <a:cxn ang="0">
                  <a:pos x="15" y="6"/>
                </a:cxn>
                <a:cxn ang="0">
                  <a:pos x="29" y="58"/>
                </a:cxn>
                <a:cxn ang="0">
                  <a:pos x="44" y="64"/>
                </a:cxn>
                <a:cxn ang="0">
                  <a:pos x="58" y="61"/>
                </a:cxn>
                <a:cxn ang="0">
                  <a:pos x="73" y="45"/>
                </a:cxn>
                <a:cxn ang="0">
                  <a:pos x="87" y="25"/>
                </a:cxn>
                <a:cxn ang="0">
                  <a:pos x="102" y="53"/>
                </a:cxn>
                <a:cxn ang="0">
                  <a:pos x="117" y="67"/>
                </a:cxn>
                <a:cxn ang="0">
                  <a:pos x="131" y="100"/>
                </a:cxn>
              </a:cxnLst>
              <a:rect l="0" t="0" r="r" b="b"/>
              <a:pathLst>
                <a:path w="131" h="100">
                  <a:moveTo>
                    <a:pt x="0" y="0"/>
                  </a:moveTo>
                  <a:lnTo>
                    <a:pt x="15" y="6"/>
                  </a:lnTo>
                  <a:lnTo>
                    <a:pt x="29" y="58"/>
                  </a:lnTo>
                  <a:lnTo>
                    <a:pt x="44" y="64"/>
                  </a:lnTo>
                  <a:lnTo>
                    <a:pt x="58" y="61"/>
                  </a:lnTo>
                  <a:lnTo>
                    <a:pt x="73" y="45"/>
                  </a:lnTo>
                  <a:lnTo>
                    <a:pt x="87" y="25"/>
                  </a:lnTo>
                  <a:lnTo>
                    <a:pt x="102" y="53"/>
                  </a:lnTo>
                  <a:lnTo>
                    <a:pt x="117" y="67"/>
                  </a:lnTo>
                  <a:lnTo>
                    <a:pt x="131" y="100"/>
                  </a:lnTo>
                </a:path>
              </a:pathLst>
            </a:custGeom>
            <a:noFill/>
            <a:ln w="9525">
              <a:solidFill>
                <a:srgbClr val="C0C0C0"/>
              </a:solidFill>
              <a:prstDash val="solid"/>
              <a:round/>
              <a:headEnd/>
              <a:tailEnd/>
            </a:ln>
          </p:spPr>
          <p:txBody>
            <a:bodyPr/>
            <a:lstStyle/>
            <a:p>
              <a:endParaRPr lang="de-DE"/>
            </a:p>
          </p:txBody>
        </p:sp>
        <p:sp>
          <p:nvSpPr>
            <p:cNvPr id="67" name="Freeform 259"/>
            <p:cNvSpPr>
              <a:spLocks/>
            </p:cNvSpPr>
            <p:nvPr/>
          </p:nvSpPr>
          <p:spPr bwMode="auto">
            <a:xfrm>
              <a:off x="4420" y="1723"/>
              <a:ext cx="870" cy="1284"/>
            </a:xfrm>
            <a:custGeom>
              <a:avLst/>
              <a:gdLst/>
              <a:ahLst/>
              <a:cxnLst>
                <a:cxn ang="0">
                  <a:pos x="0" y="205"/>
                </a:cxn>
                <a:cxn ang="0">
                  <a:pos x="14" y="214"/>
                </a:cxn>
                <a:cxn ang="0">
                  <a:pos x="29" y="194"/>
                </a:cxn>
                <a:cxn ang="0">
                  <a:pos x="43" y="133"/>
                </a:cxn>
                <a:cxn ang="0">
                  <a:pos x="58" y="100"/>
                </a:cxn>
                <a:cxn ang="0">
                  <a:pos x="72" y="30"/>
                </a:cxn>
                <a:cxn ang="0">
                  <a:pos x="87" y="0"/>
                </a:cxn>
                <a:cxn ang="0">
                  <a:pos x="101" y="2"/>
                </a:cxn>
                <a:cxn ang="0">
                  <a:pos x="116" y="22"/>
                </a:cxn>
                <a:cxn ang="0">
                  <a:pos x="131" y="205"/>
                </a:cxn>
                <a:cxn ang="0">
                  <a:pos x="145" y="211"/>
                </a:cxn>
              </a:cxnLst>
              <a:rect l="0" t="0" r="r" b="b"/>
              <a:pathLst>
                <a:path w="145" h="214">
                  <a:moveTo>
                    <a:pt x="0" y="205"/>
                  </a:moveTo>
                  <a:lnTo>
                    <a:pt x="14" y="214"/>
                  </a:lnTo>
                  <a:lnTo>
                    <a:pt x="29" y="194"/>
                  </a:lnTo>
                  <a:lnTo>
                    <a:pt x="43" y="133"/>
                  </a:lnTo>
                  <a:lnTo>
                    <a:pt x="58" y="100"/>
                  </a:lnTo>
                  <a:lnTo>
                    <a:pt x="72" y="30"/>
                  </a:lnTo>
                  <a:lnTo>
                    <a:pt x="87" y="0"/>
                  </a:lnTo>
                  <a:lnTo>
                    <a:pt x="101" y="2"/>
                  </a:lnTo>
                  <a:lnTo>
                    <a:pt x="116" y="22"/>
                  </a:lnTo>
                  <a:lnTo>
                    <a:pt x="131" y="205"/>
                  </a:lnTo>
                  <a:lnTo>
                    <a:pt x="145" y="211"/>
                  </a:lnTo>
                </a:path>
              </a:pathLst>
            </a:custGeom>
            <a:noFill/>
            <a:ln w="9525">
              <a:solidFill>
                <a:srgbClr val="C0C0C0"/>
              </a:solidFill>
              <a:prstDash val="solid"/>
              <a:round/>
              <a:headEnd/>
              <a:tailEnd/>
            </a:ln>
          </p:spPr>
          <p:txBody>
            <a:bodyPr/>
            <a:lstStyle/>
            <a:p>
              <a:endParaRPr lang="de-DE"/>
            </a:p>
          </p:txBody>
        </p:sp>
        <p:sp>
          <p:nvSpPr>
            <p:cNvPr id="68" name="Freeform 260"/>
            <p:cNvSpPr>
              <a:spLocks/>
            </p:cNvSpPr>
            <p:nvPr/>
          </p:nvSpPr>
          <p:spPr bwMode="auto">
            <a:xfrm>
              <a:off x="4246" y="2257"/>
              <a:ext cx="1134" cy="612"/>
            </a:xfrm>
            <a:custGeom>
              <a:avLst/>
              <a:gdLst/>
              <a:ahLst/>
              <a:cxnLst>
                <a:cxn ang="0">
                  <a:pos x="0" y="63"/>
                </a:cxn>
                <a:cxn ang="0">
                  <a:pos x="14" y="63"/>
                </a:cxn>
                <a:cxn ang="0">
                  <a:pos x="29" y="58"/>
                </a:cxn>
                <a:cxn ang="0">
                  <a:pos x="43" y="52"/>
                </a:cxn>
                <a:cxn ang="0">
                  <a:pos x="58" y="102"/>
                </a:cxn>
                <a:cxn ang="0">
                  <a:pos x="72" y="75"/>
                </a:cxn>
                <a:cxn ang="0">
                  <a:pos x="87" y="33"/>
                </a:cxn>
                <a:cxn ang="0">
                  <a:pos x="101" y="22"/>
                </a:cxn>
                <a:cxn ang="0">
                  <a:pos x="116" y="2"/>
                </a:cxn>
                <a:cxn ang="0">
                  <a:pos x="130" y="0"/>
                </a:cxn>
                <a:cxn ang="0">
                  <a:pos x="145" y="19"/>
                </a:cxn>
                <a:cxn ang="0">
                  <a:pos x="160" y="22"/>
                </a:cxn>
                <a:cxn ang="0">
                  <a:pos x="174" y="22"/>
                </a:cxn>
                <a:cxn ang="0">
                  <a:pos x="189" y="13"/>
                </a:cxn>
              </a:cxnLst>
              <a:rect l="0" t="0" r="r" b="b"/>
              <a:pathLst>
                <a:path w="189" h="102">
                  <a:moveTo>
                    <a:pt x="0" y="63"/>
                  </a:moveTo>
                  <a:lnTo>
                    <a:pt x="14" y="63"/>
                  </a:lnTo>
                  <a:lnTo>
                    <a:pt x="29" y="58"/>
                  </a:lnTo>
                  <a:lnTo>
                    <a:pt x="43" y="52"/>
                  </a:lnTo>
                  <a:lnTo>
                    <a:pt x="58" y="102"/>
                  </a:lnTo>
                  <a:lnTo>
                    <a:pt x="72" y="75"/>
                  </a:lnTo>
                  <a:lnTo>
                    <a:pt x="87" y="33"/>
                  </a:lnTo>
                  <a:lnTo>
                    <a:pt x="101" y="22"/>
                  </a:lnTo>
                  <a:lnTo>
                    <a:pt x="116" y="2"/>
                  </a:lnTo>
                  <a:lnTo>
                    <a:pt x="130" y="0"/>
                  </a:lnTo>
                  <a:lnTo>
                    <a:pt x="145" y="19"/>
                  </a:lnTo>
                  <a:lnTo>
                    <a:pt x="160" y="22"/>
                  </a:lnTo>
                  <a:lnTo>
                    <a:pt x="174" y="22"/>
                  </a:lnTo>
                  <a:lnTo>
                    <a:pt x="189" y="13"/>
                  </a:lnTo>
                </a:path>
              </a:pathLst>
            </a:custGeom>
            <a:noFill/>
            <a:ln w="9525">
              <a:solidFill>
                <a:srgbClr val="C0C0C0"/>
              </a:solidFill>
              <a:prstDash val="solid"/>
              <a:round/>
              <a:headEnd/>
              <a:tailEnd/>
            </a:ln>
          </p:spPr>
          <p:txBody>
            <a:bodyPr/>
            <a:lstStyle/>
            <a:p>
              <a:endParaRPr lang="de-DE"/>
            </a:p>
          </p:txBody>
        </p:sp>
        <p:sp>
          <p:nvSpPr>
            <p:cNvPr id="69" name="Freeform 261"/>
            <p:cNvSpPr>
              <a:spLocks/>
            </p:cNvSpPr>
            <p:nvPr/>
          </p:nvSpPr>
          <p:spPr bwMode="auto">
            <a:xfrm>
              <a:off x="4330" y="1723"/>
              <a:ext cx="786" cy="900"/>
            </a:xfrm>
            <a:custGeom>
              <a:avLst/>
              <a:gdLst/>
              <a:ahLst/>
              <a:cxnLst>
                <a:cxn ang="0">
                  <a:pos x="0" y="150"/>
                </a:cxn>
                <a:cxn ang="0">
                  <a:pos x="15" y="136"/>
                </a:cxn>
                <a:cxn ang="0">
                  <a:pos x="29" y="97"/>
                </a:cxn>
                <a:cxn ang="0">
                  <a:pos x="44" y="25"/>
                </a:cxn>
                <a:cxn ang="0">
                  <a:pos x="58" y="19"/>
                </a:cxn>
                <a:cxn ang="0">
                  <a:pos x="73" y="27"/>
                </a:cxn>
                <a:cxn ang="0">
                  <a:pos x="87" y="0"/>
                </a:cxn>
                <a:cxn ang="0">
                  <a:pos x="102" y="2"/>
                </a:cxn>
                <a:cxn ang="0">
                  <a:pos x="116" y="11"/>
                </a:cxn>
                <a:cxn ang="0">
                  <a:pos x="131" y="27"/>
                </a:cxn>
              </a:cxnLst>
              <a:rect l="0" t="0" r="r" b="b"/>
              <a:pathLst>
                <a:path w="131" h="150">
                  <a:moveTo>
                    <a:pt x="0" y="150"/>
                  </a:moveTo>
                  <a:lnTo>
                    <a:pt x="15" y="136"/>
                  </a:lnTo>
                  <a:lnTo>
                    <a:pt x="29" y="97"/>
                  </a:lnTo>
                  <a:lnTo>
                    <a:pt x="44" y="25"/>
                  </a:lnTo>
                  <a:lnTo>
                    <a:pt x="58" y="19"/>
                  </a:lnTo>
                  <a:lnTo>
                    <a:pt x="73" y="27"/>
                  </a:lnTo>
                  <a:lnTo>
                    <a:pt x="87" y="0"/>
                  </a:lnTo>
                  <a:lnTo>
                    <a:pt x="102" y="2"/>
                  </a:lnTo>
                  <a:lnTo>
                    <a:pt x="116" y="11"/>
                  </a:lnTo>
                  <a:lnTo>
                    <a:pt x="131" y="27"/>
                  </a:lnTo>
                </a:path>
              </a:pathLst>
            </a:custGeom>
            <a:noFill/>
            <a:ln w="9525">
              <a:solidFill>
                <a:srgbClr val="C0C0C0"/>
              </a:solidFill>
              <a:prstDash val="solid"/>
              <a:round/>
              <a:headEnd/>
              <a:tailEnd/>
            </a:ln>
          </p:spPr>
          <p:txBody>
            <a:bodyPr/>
            <a:lstStyle/>
            <a:p>
              <a:endParaRPr lang="de-DE"/>
            </a:p>
          </p:txBody>
        </p:sp>
        <p:sp>
          <p:nvSpPr>
            <p:cNvPr id="70" name="Freeform 262"/>
            <p:cNvSpPr>
              <a:spLocks/>
            </p:cNvSpPr>
            <p:nvPr/>
          </p:nvSpPr>
          <p:spPr bwMode="auto">
            <a:xfrm>
              <a:off x="4504" y="2323"/>
              <a:ext cx="522" cy="234"/>
            </a:xfrm>
            <a:custGeom>
              <a:avLst/>
              <a:gdLst/>
              <a:ahLst/>
              <a:cxnLst>
                <a:cxn ang="0">
                  <a:pos x="0" y="39"/>
                </a:cxn>
                <a:cxn ang="0">
                  <a:pos x="15" y="19"/>
                </a:cxn>
                <a:cxn ang="0">
                  <a:pos x="29" y="19"/>
                </a:cxn>
                <a:cxn ang="0">
                  <a:pos x="44" y="19"/>
                </a:cxn>
                <a:cxn ang="0">
                  <a:pos x="58" y="14"/>
                </a:cxn>
                <a:cxn ang="0">
                  <a:pos x="73" y="0"/>
                </a:cxn>
                <a:cxn ang="0">
                  <a:pos x="87" y="2"/>
                </a:cxn>
              </a:cxnLst>
              <a:rect l="0" t="0" r="r" b="b"/>
              <a:pathLst>
                <a:path w="87" h="39">
                  <a:moveTo>
                    <a:pt x="0" y="39"/>
                  </a:moveTo>
                  <a:lnTo>
                    <a:pt x="15" y="19"/>
                  </a:lnTo>
                  <a:lnTo>
                    <a:pt x="29" y="19"/>
                  </a:lnTo>
                  <a:lnTo>
                    <a:pt x="44" y="19"/>
                  </a:lnTo>
                  <a:lnTo>
                    <a:pt x="58" y="14"/>
                  </a:lnTo>
                  <a:lnTo>
                    <a:pt x="73" y="0"/>
                  </a:lnTo>
                  <a:lnTo>
                    <a:pt x="87" y="2"/>
                  </a:lnTo>
                </a:path>
              </a:pathLst>
            </a:custGeom>
            <a:noFill/>
            <a:ln w="9525">
              <a:solidFill>
                <a:srgbClr val="C0C0C0"/>
              </a:solidFill>
              <a:prstDash val="solid"/>
              <a:round/>
              <a:headEnd/>
              <a:tailEnd/>
            </a:ln>
          </p:spPr>
          <p:txBody>
            <a:bodyPr/>
            <a:lstStyle/>
            <a:p>
              <a:endParaRPr lang="de-DE"/>
            </a:p>
          </p:txBody>
        </p:sp>
        <p:sp>
          <p:nvSpPr>
            <p:cNvPr id="71" name="Freeform 263"/>
            <p:cNvSpPr>
              <a:spLocks/>
            </p:cNvSpPr>
            <p:nvPr/>
          </p:nvSpPr>
          <p:spPr bwMode="auto">
            <a:xfrm>
              <a:off x="1714" y="1171"/>
              <a:ext cx="3840" cy="468"/>
            </a:xfrm>
            <a:custGeom>
              <a:avLst/>
              <a:gdLst/>
              <a:ahLst/>
              <a:cxnLst>
                <a:cxn ang="0">
                  <a:pos x="0" y="19"/>
                </a:cxn>
                <a:cxn ang="0">
                  <a:pos x="14" y="19"/>
                </a:cxn>
                <a:cxn ang="0">
                  <a:pos x="29" y="28"/>
                </a:cxn>
                <a:cxn ang="0">
                  <a:pos x="43" y="28"/>
                </a:cxn>
                <a:cxn ang="0">
                  <a:pos x="58" y="30"/>
                </a:cxn>
                <a:cxn ang="0">
                  <a:pos x="73" y="30"/>
                </a:cxn>
                <a:cxn ang="0">
                  <a:pos x="87" y="33"/>
                </a:cxn>
                <a:cxn ang="0">
                  <a:pos x="102" y="39"/>
                </a:cxn>
                <a:cxn ang="0">
                  <a:pos x="116" y="42"/>
                </a:cxn>
                <a:cxn ang="0">
                  <a:pos x="131" y="47"/>
                </a:cxn>
                <a:cxn ang="0">
                  <a:pos x="145" y="50"/>
                </a:cxn>
                <a:cxn ang="0">
                  <a:pos x="160" y="55"/>
                </a:cxn>
                <a:cxn ang="0">
                  <a:pos x="174" y="55"/>
                </a:cxn>
                <a:cxn ang="0">
                  <a:pos x="189" y="55"/>
                </a:cxn>
                <a:cxn ang="0">
                  <a:pos x="203" y="53"/>
                </a:cxn>
                <a:cxn ang="0">
                  <a:pos x="218" y="58"/>
                </a:cxn>
                <a:cxn ang="0">
                  <a:pos x="233" y="47"/>
                </a:cxn>
                <a:cxn ang="0">
                  <a:pos x="247" y="53"/>
                </a:cxn>
                <a:cxn ang="0">
                  <a:pos x="262" y="55"/>
                </a:cxn>
                <a:cxn ang="0">
                  <a:pos x="276" y="58"/>
                </a:cxn>
                <a:cxn ang="0">
                  <a:pos x="291" y="58"/>
                </a:cxn>
                <a:cxn ang="0">
                  <a:pos x="305" y="78"/>
                </a:cxn>
                <a:cxn ang="0">
                  <a:pos x="320" y="30"/>
                </a:cxn>
                <a:cxn ang="0">
                  <a:pos x="334" y="42"/>
                </a:cxn>
                <a:cxn ang="0">
                  <a:pos x="349" y="36"/>
                </a:cxn>
                <a:cxn ang="0">
                  <a:pos x="363" y="42"/>
                </a:cxn>
                <a:cxn ang="0">
                  <a:pos x="378" y="42"/>
                </a:cxn>
                <a:cxn ang="0">
                  <a:pos x="393" y="42"/>
                </a:cxn>
                <a:cxn ang="0">
                  <a:pos x="407" y="39"/>
                </a:cxn>
                <a:cxn ang="0">
                  <a:pos x="422" y="36"/>
                </a:cxn>
                <a:cxn ang="0">
                  <a:pos x="436" y="39"/>
                </a:cxn>
                <a:cxn ang="0">
                  <a:pos x="451" y="36"/>
                </a:cxn>
                <a:cxn ang="0">
                  <a:pos x="465" y="28"/>
                </a:cxn>
                <a:cxn ang="0">
                  <a:pos x="480" y="25"/>
                </a:cxn>
                <a:cxn ang="0">
                  <a:pos x="494" y="11"/>
                </a:cxn>
                <a:cxn ang="0">
                  <a:pos x="509" y="8"/>
                </a:cxn>
                <a:cxn ang="0">
                  <a:pos x="523" y="5"/>
                </a:cxn>
                <a:cxn ang="0">
                  <a:pos x="538" y="5"/>
                </a:cxn>
                <a:cxn ang="0">
                  <a:pos x="552" y="5"/>
                </a:cxn>
                <a:cxn ang="0">
                  <a:pos x="567" y="5"/>
                </a:cxn>
                <a:cxn ang="0">
                  <a:pos x="582" y="3"/>
                </a:cxn>
                <a:cxn ang="0">
                  <a:pos x="596" y="0"/>
                </a:cxn>
                <a:cxn ang="0">
                  <a:pos x="611" y="0"/>
                </a:cxn>
                <a:cxn ang="0">
                  <a:pos x="625" y="0"/>
                </a:cxn>
                <a:cxn ang="0">
                  <a:pos x="640" y="0"/>
                </a:cxn>
              </a:cxnLst>
              <a:rect l="0" t="0" r="r" b="b"/>
              <a:pathLst>
                <a:path w="640" h="78">
                  <a:moveTo>
                    <a:pt x="0" y="19"/>
                  </a:moveTo>
                  <a:lnTo>
                    <a:pt x="14" y="19"/>
                  </a:lnTo>
                  <a:lnTo>
                    <a:pt x="29" y="28"/>
                  </a:lnTo>
                  <a:lnTo>
                    <a:pt x="43" y="28"/>
                  </a:lnTo>
                  <a:lnTo>
                    <a:pt x="58" y="30"/>
                  </a:lnTo>
                  <a:lnTo>
                    <a:pt x="73" y="30"/>
                  </a:lnTo>
                  <a:lnTo>
                    <a:pt x="87" y="33"/>
                  </a:lnTo>
                  <a:lnTo>
                    <a:pt x="102" y="39"/>
                  </a:lnTo>
                  <a:lnTo>
                    <a:pt x="116" y="42"/>
                  </a:lnTo>
                  <a:lnTo>
                    <a:pt x="131" y="47"/>
                  </a:lnTo>
                  <a:lnTo>
                    <a:pt x="145" y="50"/>
                  </a:lnTo>
                  <a:lnTo>
                    <a:pt x="160" y="55"/>
                  </a:lnTo>
                  <a:lnTo>
                    <a:pt x="174" y="55"/>
                  </a:lnTo>
                  <a:lnTo>
                    <a:pt x="189" y="55"/>
                  </a:lnTo>
                  <a:lnTo>
                    <a:pt x="203" y="53"/>
                  </a:lnTo>
                  <a:lnTo>
                    <a:pt x="218" y="58"/>
                  </a:lnTo>
                  <a:lnTo>
                    <a:pt x="233" y="47"/>
                  </a:lnTo>
                  <a:lnTo>
                    <a:pt x="247" y="53"/>
                  </a:lnTo>
                  <a:lnTo>
                    <a:pt x="262" y="55"/>
                  </a:lnTo>
                  <a:lnTo>
                    <a:pt x="276" y="58"/>
                  </a:lnTo>
                  <a:lnTo>
                    <a:pt x="291" y="58"/>
                  </a:lnTo>
                  <a:lnTo>
                    <a:pt x="305" y="78"/>
                  </a:lnTo>
                  <a:lnTo>
                    <a:pt x="320" y="30"/>
                  </a:lnTo>
                  <a:lnTo>
                    <a:pt x="334" y="42"/>
                  </a:lnTo>
                  <a:lnTo>
                    <a:pt x="349" y="36"/>
                  </a:lnTo>
                  <a:lnTo>
                    <a:pt x="363" y="42"/>
                  </a:lnTo>
                  <a:lnTo>
                    <a:pt x="378" y="42"/>
                  </a:lnTo>
                  <a:lnTo>
                    <a:pt x="393" y="42"/>
                  </a:lnTo>
                  <a:lnTo>
                    <a:pt x="407" y="39"/>
                  </a:lnTo>
                  <a:lnTo>
                    <a:pt x="422" y="36"/>
                  </a:lnTo>
                  <a:lnTo>
                    <a:pt x="436" y="39"/>
                  </a:lnTo>
                  <a:lnTo>
                    <a:pt x="451" y="36"/>
                  </a:lnTo>
                  <a:lnTo>
                    <a:pt x="465" y="28"/>
                  </a:lnTo>
                  <a:lnTo>
                    <a:pt x="480" y="25"/>
                  </a:lnTo>
                  <a:lnTo>
                    <a:pt x="494" y="11"/>
                  </a:lnTo>
                  <a:lnTo>
                    <a:pt x="509" y="8"/>
                  </a:lnTo>
                  <a:lnTo>
                    <a:pt x="523" y="5"/>
                  </a:lnTo>
                  <a:lnTo>
                    <a:pt x="538" y="5"/>
                  </a:lnTo>
                  <a:lnTo>
                    <a:pt x="552" y="5"/>
                  </a:lnTo>
                  <a:lnTo>
                    <a:pt x="567" y="5"/>
                  </a:lnTo>
                  <a:lnTo>
                    <a:pt x="582" y="3"/>
                  </a:lnTo>
                  <a:lnTo>
                    <a:pt x="596" y="0"/>
                  </a:lnTo>
                  <a:lnTo>
                    <a:pt x="611" y="0"/>
                  </a:lnTo>
                  <a:lnTo>
                    <a:pt x="625" y="0"/>
                  </a:lnTo>
                  <a:lnTo>
                    <a:pt x="640" y="0"/>
                  </a:lnTo>
                </a:path>
              </a:pathLst>
            </a:custGeom>
            <a:noFill/>
            <a:ln w="9525">
              <a:solidFill>
                <a:srgbClr val="C0C0C0"/>
              </a:solidFill>
              <a:prstDash val="solid"/>
              <a:round/>
              <a:headEnd/>
              <a:tailEnd/>
            </a:ln>
          </p:spPr>
          <p:txBody>
            <a:bodyPr/>
            <a:lstStyle/>
            <a:p>
              <a:endParaRPr lang="de-DE"/>
            </a:p>
          </p:txBody>
        </p:sp>
        <p:sp>
          <p:nvSpPr>
            <p:cNvPr id="72" name="Freeform 264"/>
            <p:cNvSpPr>
              <a:spLocks/>
            </p:cNvSpPr>
            <p:nvPr/>
          </p:nvSpPr>
          <p:spPr bwMode="auto">
            <a:xfrm>
              <a:off x="4246" y="2707"/>
              <a:ext cx="780" cy="330"/>
            </a:xfrm>
            <a:custGeom>
              <a:avLst/>
              <a:gdLst/>
              <a:ahLst/>
              <a:cxnLst>
                <a:cxn ang="0">
                  <a:pos x="0" y="25"/>
                </a:cxn>
                <a:cxn ang="0">
                  <a:pos x="14" y="47"/>
                </a:cxn>
                <a:cxn ang="0">
                  <a:pos x="29" y="55"/>
                </a:cxn>
                <a:cxn ang="0">
                  <a:pos x="43" y="38"/>
                </a:cxn>
                <a:cxn ang="0">
                  <a:pos x="58" y="33"/>
                </a:cxn>
                <a:cxn ang="0">
                  <a:pos x="72" y="52"/>
                </a:cxn>
                <a:cxn ang="0">
                  <a:pos x="87" y="41"/>
                </a:cxn>
                <a:cxn ang="0">
                  <a:pos x="101" y="30"/>
                </a:cxn>
                <a:cxn ang="0">
                  <a:pos x="116" y="0"/>
                </a:cxn>
                <a:cxn ang="0">
                  <a:pos x="130" y="0"/>
                </a:cxn>
              </a:cxnLst>
              <a:rect l="0" t="0" r="r" b="b"/>
              <a:pathLst>
                <a:path w="130" h="55">
                  <a:moveTo>
                    <a:pt x="0" y="25"/>
                  </a:moveTo>
                  <a:lnTo>
                    <a:pt x="14" y="47"/>
                  </a:lnTo>
                  <a:lnTo>
                    <a:pt x="29" y="55"/>
                  </a:lnTo>
                  <a:lnTo>
                    <a:pt x="43" y="38"/>
                  </a:lnTo>
                  <a:lnTo>
                    <a:pt x="58" y="33"/>
                  </a:lnTo>
                  <a:lnTo>
                    <a:pt x="72" y="52"/>
                  </a:lnTo>
                  <a:lnTo>
                    <a:pt x="87" y="41"/>
                  </a:lnTo>
                  <a:lnTo>
                    <a:pt x="101" y="30"/>
                  </a:lnTo>
                  <a:lnTo>
                    <a:pt x="116" y="0"/>
                  </a:lnTo>
                  <a:lnTo>
                    <a:pt x="130" y="0"/>
                  </a:lnTo>
                </a:path>
              </a:pathLst>
            </a:custGeom>
            <a:noFill/>
            <a:ln w="9525">
              <a:solidFill>
                <a:srgbClr val="C0C0C0"/>
              </a:solidFill>
              <a:prstDash val="solid"/>
              <a:round/>
              <a:headEnd/>
              <a:tailEnd/>
            </a:ln>
          </p:spPr>
          <p:txBody>
            <a:bodyPr/>
            <a:lstStyle/>
            <a:p>
              <a:endParaRPr lang="de-DE"/>
            </a:p>
          </p:txBody>
        </p:sp>
        <p:sp>
          <p:nvSpPr>
            <p:cNvPr id="73" name="Freeform 265"/>
            <p:cNvSpPr>
              <a:spLocks/>
            </p:cNvSpPr>
            <p:nvPr/>
          </p:nvSpPr>
          <p:spPr bwMode="auto">
            <a:xfrm>
              <a:off x="4504" y="2155"/>
              <a:ext cx="174" cy="48"/>
            </a:xfrm>
            <a:custGeom>
              <a:avLst/>
              <a:gdLst/>
              <a:ahLst/>
              <a:cxnLst>
                <a:cxn ang="0">
                  <a:pos x="0" y="0"/>
                </a:cxn>
                <a:cxn ang="0">
                  <a:pos x="15" y="8"/>
                </a:cxn>
                <a:cxn ang="0">
                  <a:pos x="29" y="5"/>
                </a:cxn>
              </a:cxnLst>
              <a:rect l="0" t="0" r="r" b="b"/>
              <a:pathLst>
                <a:path w="29" h="8">
                  <a:moveTo>
                    <a:pt x="0" y="0"/>
                  </a:moveTo>
                  <a:lnTo>
                    <a:pt x="15" y="8"/>
                  </a:lnTo>
                  <a:lnTo>
                    <a:pt x="29" y="5"/>
                  </a:lnTo>
                </a:path>
              </a:pathLst>
            </a:custGeom>
            <a:noFill/>
            <a:ln w="9525">
              <a:solidFill>
                <a:srgbClr val="C0C0C0"/>
              </a:solidFill>
              <a:prstDash val="solid"/>
              <a:round/>
              <a:headEnd/>
              <a:tailEnd/>
            </a:ln>
          </p:spPr>
          <p:txBody>
            <a:bodyPr/>
            <a:lstStyle/>
            <a:p>
              <a:endParaRPr lang="de-DE"/>
            </a:p>
          </p:txBody>
        </p:sp>
        <p:sp>
          <p:nvSpPr>
            <p:cNvPr id="74" name="Freeform 266"/>
            <p:cNvSpPr>
              <a:spLocks/>
            </p:cNvSpPr>
            <p:nvPr/>
          </p:nvSpPr>
          <p:spPr bwMode="auto">
            <a:xfrm>
              <a:off x="1102" y="1153"/>
              <a:ext cx="4452" cy="282"/>
            </a:xfrm>
            <a:custGeom>
              <a:avLst/>
              <a:gdLst/>
              <a:ahLst/>
              <a:cxnLst>
                <a:cxn ang="0">
                  <a:pos x="0" y="0"/>
                </a:cxn>
                <a:cxn ang="0">
                  <a:pos x="15" y="0"/>
                </a:cxn>
                <a:cxn ang="0">
                  <a:pos x="29" y="0"/>
                </a:cxn>
                <a:cxn ang="0">
                  <a:pos x="44" y="0"/>
                </a:cxn>
                <a:cxn ang="0">
                  <a:pos x="58" y="3"/>
                </a:cxn>
                <a:cxn ang="0">
                  <a:pos x="73" y="3"/>
                </a:cxn>
                <a:cxn ang="0">
                  <a:pos x="87" y="3"/>
                </a:cxn>
                <a:cxn ang="0">
                  <a:pos x="102" y="3"/>
                </a:cxn>
                <a:cxn ang="0">
                  <a:pos x="116" y="3"/>
                </a:cxn>
                <a:cxn ang="0">
                  <a:pos x="131" y="3"/>
                </a:cxn>
                <a:cxn ang="0">
                  <a:pos x="145" y="3"/>
                </a:cxn>
                <a:cxn ang="0">
                  <a:pos x="160" y="3"/>
                </a:cxn>
                <a:cxn ang="0">
                  <a:pos x="175" y="3"/>
                </a:cxn>
                <a:cxn ang="0">
                  <a:pos x="189" y="6"/>
                </a:cxn>
                <a:cxn ang="0">
                  <a:pos x="204" y="6"/>
                </a:cxn>
                <a:cxn ang="0">
                  <a:pos x="218" y="6"/>
                </a:cxn>
                <a:cxn ang="0">
                  <a:pos x="233" y="8"/>
                </a:cxn>
                <a:cxn ang="0">
                  <a:pos x="247" y="11"/>
                </a:cxn>
                <a:cxn ang="0">
                  <a:pos x="262" y="11"/>
                </a:cxn>
                <a:cxn ang="0">
                  <a:pos x="276" y="11"/>
                </a:cxn>
                <a:cxn ang="0">
                  <a:pos x="291" y="14"/>
                </a:cxn>
                <a:cxn ang="0">
                  <a:pos x="305" y="20"/>
                </a:cxn>
                <a:cxn ang="0">
                  <a:pos x="320" y="17"/>
                </a:cxn>
                <a:cxn ang="0">
                  <a:pos x="335" y="14"/>
                </a:cxn>
                <a:cxn ang="0">
                  <a:pos x="349" y="11"/>
                </a:cxn>
                <a:cxn ang="0">
                  <a:pos x="364" y="11"/>
                </a:cxn>
                <a:cxn ang="0">
                  <a:pos x="378" y="14"/>
                </a:cxn>
                <a:cxn ang="0">
                  <a:pos x="393" y="14"/>
                </a:cxn>
                <a:cxn ang="0">
                  <a:pos x="407" y="17"/>
                </a:cxn>
                <a:cxn ang="0">
                  <a:pos x="422" y="14"/>
                </a:cxn>
                <a:cxn ang="0">
                  <a:pos x="436" y="20"/>
                </a:cxn>
                <a:cxn ang="0">
                  <a:pos x="451" y="22"/>
                </a:cxn>
                <a:cxn ang="0">
                  <a:pos x="465" y="25"/>
                </a:cxn>
                <a:cxn ang="0">
                  <a:pos x="480" y="25"/>
                </a:cxn>
                <a:cxn ang="0">
                  <a:pos x="495" y="31"/>
                </a:cxn>
                <a:cxn ang="0">
                  <a:pos x="509" y="33"/>
                </a:cxn>
                <a:cxn ang="0">
                  <a:pos x="524" y="22"/>
                </a:cxn>
                <a:cxn ang="0">
                  <a:pos x="538" y="28"/>
                </a:cxn>
                <a:cxn ang="0">
                  <a:pos x="553" y="31"/>
                </a:cxn>
                <a:cxn ang="0">
                  <a:pos x="567" y="33"/>
                </a:cxn>
                <a:cxn ang="0">
                  <a:pos x="582" y="36"/>
                </a:cxn>
                <a:cxn ang="0">
                  <a:pos x="596" y="33"/>
                </a:cxn>
                <a:cxn ang="0">
                  <a:pos x="611" y="31"/>
                </a:cxn>
                <a:cxn ang="0">
                  <a:pos x="625" y="28"/>
                </a:cxn>
                <a:cxn ang="0">
                  <a:pos x="640" y="33"/>
                </a:cxn>
                <a:cxn ang="0">
                  <a:pos x="654" y="33"/>
                </a:cxn>
                <a:cxn ang="0">
                  <a:pos x="669" y="36"/>
                </a:cxn>
                <a:cxn ang="0">
                  <a:pos x="684" y="42"/>
                </a:cxn>
                <a:cxn ang="0">
                  <a:pos x="698" y="47"/>
                </a:cxn>
                <a:cxn ang="0">
                  <a:pos x="713" y="42"/>
                </a:cxn>
                <a:cxn ang="0">
                  <a:pos x="727" y="39"/>
                </a:cxn>
                <a:cxn ang="0">
                  <a:pos x="742" y="39"/>
                </a:cxn>
              </a:cxnLst>
              <a:rect l="0" t="0" r="r" b="b"/>
              <a:pathLst>
                <a:path w="742" h="47">
                  <a:moveTo>
                    <a:pt x="0" y="0"/>
                  </a:moveTo>
                  <a:lnTo>
                    <a:pt x="15" y="0"/>
                  </a:lnTo>
                  <a:lnTo>
                    <a:pt x="29" y="0"/>
                  </a:lnTo>
                  <a:lnTo>
                    <a:pt x="44" y="0"/>
                  </a:lnTo>
                  <a:lnTo>
                    <a:pt x="58" y="3"/>
                  </a:lnTo>
                  <a:lnTo>
                    <a:pt x="73" y="3"/>
                  </a:lnTo>
                  <a:lnTo>
                    <a:pt x="87" y="3"/>
                  </a:lnTo>
                  <a:lnTo>
                    <a:pt x="102" y="3"/>
                  </a:lnTo>
                  <a:lnTo>
                    <a:pt x="116" y="3"/>
                  </a:lnTo>
                  <a:lnTo>
                    <a:pt x="131" y="3"/>
                  </a:lnTo>
                  <a:lnTo>
                    <a:pt x="145" y="3"/>
                  </a:lnTo>
                  <a:lnTo>
                    <a:pt x="160" y="3"/>
                  </a:lnTo>
                  <a:lnTo>
                    <a:pt x="175" y="3"/>
                  </a:lnTo>
                  <a:lnTo>
                    <a:pt x="189" y="6"/>
                  </a:lnTo>
                  <a:lnTo>
                    <a:pt x="204" y="6"/>
                  </a:lnTo>
                  <a:lnTo>
                    <a:pt x="218" y="6"/>
                  </a:lnTo>
                  <a:lnTo>
                    <a:pt x="233" y="8"/>
                  </a:lnTo>
                  <a:lnTo>
                    <a:pt x="247" y="11"/>
                  </a:lnTo>
                  <a:lnTo>
                    <a:pt x="262" y="11"/>
                  </a:lnTo>
                  <a:lnTo>
                    <a:pt x="276" y="11"/>
                  </a:lnTo>
                  <a:lnTo>
                    <a:pt x="291" y="14"/>
                  </a:lnTo>
                  <a:lnTo>
                    <a:pt x="305" y="20"/>
                  </a:lnTo>
                  <a:lnTo>
                    <a:pt x="320" y="17"/>
                  </a:lnTo>
                  <a:lnTo>
                    <a:pt x="335" y="14"/>
                  </a:lnTo>
                  <a:lnTo>
                    <a:pt x="349" y="11"/>
                  </a:lnTo>
                  <a:lnTo>
                    <a:pt x="364" y="11"/>
                  </a:lnTo>
                  <a:lnTo>
                    <a:pt x="378" y="14"/>
                  </a:lnTo>
                  <a:lnTo>
                    <a:pt x="393" y="14"/>
                  </a:lnTo>
                  <a:lnTo>
                    <a:pt x="407" y="17"/>
                  </a:lnTo>
                  <a:lnTo>
                    <a:pt x="422" y="14"/>
                  </a:lnTo>
                  <a:lnTo>
                    <a:pt x="436" y="20"/>
                  </a:lnTo>
                  <a:lnTo>
                    <a:pt x="451" y="22"/>
                  </a:lnTo>
                  <a:lnTo>
                    <a:pt x="465" y="25"/>
                  </a:lnTo>
                  <a:lnTo>
                    <a:pt x="480" y="25"/>
                  </a:lnTo>
                  <a:lnTo>
                    <a:pt x="495" y="31"/>
                  </a:lnTo>
                  <a:lnTo>
                    <a:pt x="509" y="33"/>
                  </a:lnTo>
                  <a:lnTo>
                    <a:pt x="524" y="22"/>
                  </a:lnTo>
                  <a:lnTo>
                    <a:pt x="538" y="28"/>
                  </a:lnTo>
                  <a:lnTo>
                    <a:pt x="553" y="31"/>
                  </a:lnTo>
                  <a:lnTo>
                    <a:pt x="567" y="33"/>
                  </a:lnTo>
                  <a:lnTo>
                    <a:pt x="582" y="36"/>
                  </a:lnTo>
                  <a:lnTo>
                    <a:pt x="596" y="33"/>
                  </a:lnTo>
                  <a:lnTo>
                    <a:pt x="611" y="31"/>
                  </a:lnTo>
                  <a:lnTo>
                    <a:pt x="625" y="28"/>
                  </a:lnTo>
                  <a:lnTo>
                    <a:pt x="640" y="33"/>
                  </a:lnTo>
                  <a:lnTo>
                    <a:pt x="654" y="33"/>
                  </a:lnTo>
                  <a:lnTo>
                    <a:pt x="669" y="36"/>
                  </a:lnTo>
                  <a:lnTo>
                    <a:pt x="684" y="42"/>
                  </a:lnTo>
                  <a:lnTo>
                    <a:pt x="698" y="47"/>
                  </a:lnTo>
                  <a:lnTo>
                    <a:pt x="713" y="42"/>
                  </a:lnTo>
                  <a:lnTo>
                    <a:pt x="727" y="39"/>
                  </a:lnTo>
                  <a:lnTo>
                    <a:pt x="742" y="39"/>
                  </a:lnTo>
                </a:path>
              </a:pathLst>
            </a:custGeom>
            <a:noFill/>
            <a:ln w="9525">
              <a:solidFill>
                <a:srgbClr val="C0C0C0"/>
              </a:solidFill>
              <a:prstDash val="solid"/>
              <a:round/>
              <a:headEnd/>
              <a:tailEnd/>
            </a:ln>
          </p:spPr>
          <p:txBody>
            <a:bodyPr/>
            <a:lstStyle/>
            <a:p>
              <a:endParaRPr lang="de-DE"/>
            </a:p>
          </p:txBody>
        </p:sp>
        <p:sp>
          <p:nvSpPr>
            <p:cNvPr id="75" name="Freeform 267"/>
            <p:cNvSpPr>
              <a:spLocks/>
            </p:cNvSpPr>
            <p:nvPr/>
          </p:nvSpPr>
          <p:spPr bwMode="auto">
            <a:xfrm>
              <a:off x="3544" y="1939"/>
              <a:ext cx="612" cy="366"/>
            </a:xfrm>
            <a:custGeom>
              <a:avLst/>
              <a:gdLst/>
              <a:ahLst/>
              <a:cxnLst>
                <a:cxn ang="0">
                  <a:pos x="0" y="36"/>
                </a:cxn>
                <a:cxn ang="0">
                  <a:pos x="15" y="36"/>
                </a:cxn>
                <a:cxn ang="0">
                  <a:pos x="29" y="44"/>
                </a:cxn>
                <a:cxn ang="0">
                  <a:pos x="44" y="47"/>
                </a:cxn>
                <a:cxn ang="0">
                  <a:pos x="58" y="61"/>
                </a:cxn>
                <a:cxn ang="0">
                  <a:pos x="73" y="27"/>
                </a:cxn>
                <a:cxn ang="0">
                  <a:pos x="88" y="0"/>
                </a:cxn>
                <a:cxn ang="0">
                  <a:pos x="102" y="11"/>
                </a:cxn>
              </a:cxnLst>
              <a:rect l="0" t="0" r="r" b="b"/>
              <a:pathLst>
                <a:path w="102" h="61">
                  <a:moveTo>
                    <a:pt x="0" y="36"/>
                  </a:moveTo>
                  <a:lnTo>
                    <a:pt x="15" y="36"/>
                  </a:lnTo>
                  <a:lnTo>
                    <a:pt x="29" y="44"/>
                  </a:lnTo>
                  <a:lnTo>
                    <a:pt x="44" y="47"/>
                  </a:lnTo>
                  <a:lnTo>
                    <a:pt x="58" y="61"/>
                  </a:lnTo>
                  <a:lnTo>
                    <a:pt x="73" y="27"/>
                  </a:lnTo>
                  <a:lnTo>
                    <a:pt x="88" y="0"/>
                  </a:lnTo>
                  <a:lnTo>
                    <a:pt x="102" y="11"/>
                  </a:lnTo>
                </a:path>
              </a:pathLst>
            </a:custGeom>
            <a:noFill/>
            <a:ln w="9525">
              <a:solidFill>
                <a:srgbClr val="C0C0C0"/>
              </a:solidFill>
              <a:prstDash val="solid"/>
              <a:round/>
              <a:headEnd/>
              <a:tailEnd/>
            </a:ln>
          </p:spPr>
          <p:txBody>
            <a:bodyPr/>
            <a:lstStyle/>
            <a:p>
              <a:endParaRPr lang="de-DE"/>
            </a:p>
          </p:txBody>
        </p:sp>
        <p:sp>
          <p:nvSpPr>
            <p:cNvPr id="76" name="Freeform 268"/>
            <p:cNvSpPr>
              <a:spLocks/>
            </p:cNvSpPr>
            <p:nvPr/>
          </p:nvSpPr>
          <p:spPr bwMode="auto">
            <a:xfrm>
              <a:off x="4678" y="2935"/>
              <a:ext cx="174" cy="300"/>
            </a:xfrm>
            <a:custGeom>
              <a:avLst/>
              <a:gdLst/>
              <a:ahLst/>
              <a:cxnLst>
                <a:cxn ang="0">
                  <a:pos x="0" y="50"/>
                </a:cxn>
                <a:cxn ang="0">
                  <a:pos x="15" y="37"/>
                </a:cxn>
                <a:cxn ang="0">
                  <a:pos x="29" y="0"/>
                </a:cxn>
              </a:cxnLst>
              <a:rect l="0" t="0" r="r" b="b"/>
              <a:pathLst>
                <a:path w="29" h="50">
                  <a:moveTo>
                    <a:pt x="0" y="50"/>
                  </a:moveTo>
                  <a:lnTo>
                    <a:pt x="15" y="37"/>
                  </a:lnTo>
                  <a:lnTo>
                    <a:pt x="29" y="0"/>
                  </a:lnTo>
                </a:path>
              </a:pathLst>
            </a:custGeom>
            <a:noFill/>
            <a:ln w="9525">
              <a:solidFill>
                <a:srgbClr val="C0C0C0"/>
              </a:solidFill>
              <a:prstDash val="solid"/>
              <a:round/>
              <a:headEnd/>
              <a:tailEnd/>
            </a:ln>
          </p:spPr>
          <p:txBody>
            <a:bodyPr/>
            <a:lstStyle/>
            <a:p>
              <a:endParaRPr lang="de-DE"/>
            </a:p>
          </p:txBody>
        </p:sp>
        <p:sp>
          <p:nvSpPr>
            <p:cNvPr id="77" name="Freeform 269"/>
            <p:cNvSpPr>
              <a:spLocks/>
            </p:cNvSpPr>
            <p:nvPr/>
          </p:nvSpPr>
          <p:spPr bwMode="auto">
            <a:xfrm>
              <a:off x="3286" y="1669"/>
              <a:ext cx="2178" cy="1500"/>
            </a:xfrm>
            <a:custGeom>
              <a:avLst/>
              <a:gdLst/>
              <a:ahLst/>
              <a:cxnLst>
                <a:cxn ang="0">
                  <a:pos x="0" y="6"/>
                </a:cxn>
                <a:cxn ang="0">
                  <a:pos x="14" y="3"/>
                </a:cxn>
                <a:cxn ang="0">
                  <a:pos x="29" y="0"/>
                </a:cxn>
                <a:cxn ang="0">
                  <a:pos x="43" y="17"/>
                </a:cxn>
                <a:cxn ang="0">
                  <a:pos x="58" y="17"/>
                </a:cxn>
                <a:cxn ang="0">
                  <a:pos x="72" y="25"/>
                </a:cxn>
                <a:cxn ang="0">
                  <a:pos x="87" y="34"/>
                </a:cxn>
                <a:cxn ang="0">
                  <a:pos x="101" y="28"/>
                </a:cxn>
                <a:cxn ang="0">
                  <a:pos x="116" y="31"/>
                </a:cxn>
                <a:cxn ang="0">
                  <a:pos x="131" y="39"/>
                </a:cxn>
                <a:cxn ang="0">
                  <a:pos x="145" y="31"/>
                </a:cxn>
                <a:cxn ang="0">
                  <a:pos x="160" y="42"/>
                </a:cxn>
                <a:cxn ang="0">
                  <a:pos x="174" y="70"/>
                </a:cxn>
                <a:cxn ang="0">
                  <a:pos x="189" y="164"/>
                </a:cxn>
                <a:cxn ang="0">
                  <a:pos x="203" y="206"/>
                </a:cxn>
                <a:cxn ang="0">
                  <a:pos x="218" y="236"/>
                </a:cxn>
                <a:cxn ang="0">
                  <a:pos x="232" y="250"/>
                </a:cxn>
                <a:cxn ang="0">
                  <a:pos x="247" y="250"/>
                </a:cxn>
                <a:cxn ang="0">
                  <a:pos x="261" y="225"/>
                </a:cxn>
                <a:cxn ang="0">
                  <a:pos x="305" y="211"/>
                </a:cxn>
                <a:cxn ang="0">
                  <a:pos x="320" y="217"/>
                </a:cxn>
                <a:cxn ang="0">
                  <a:pos x="334" y="206"/>
                </a:cxn>
                <a:cxn ang="0">
                  <a:pos x="349" y="195"/>
                </a:cxn>
                <a:cxn ang="0">
                  <a:pos x="363" y="192"/>
                </a:cxn>
              </a:cxnLst>
              <a:rect l="0" t="0" r="r" b="b"/>
              <a:pathLst>
                <a:path w="363" h="250">
                  <a:moveTo>
                    <a:pt x="0" y="6"/>
                  </a:moveTo>
                  <a:lnTo>
                    <a:pt x="14" y="3"/>
                  </a:lnTo>
                  <a:lnTo>
                    <a:pt x="29" y="0"/>
                  </a:lnTo>
                  <a:lnTo>
                    <a:pt x="43" y="17"/>
                  </a:lnTo>
                  <a:lnTo>
                    <a:pt x="58" y="17"/>
                  </a:lnTo>
                  <a:lnTo>
                    <a:pt x="72" y="25"/>
                  </a:lnTo>
                  <a:lnTo>
                    <a:pt x="87" y="34"/>
                  </a:lnTo>
                  <a:lnTo>
                    <a:pt x="101" y="28"/>
                  </a:lnTo>
                  <a:lnTo>
                    <a:pt x="116" y="31"/>
                  </a:lnTo>
                  <a:lnTo>
                    <a:pt x="131" y="39"/>
                  </a:lnTo>
                  <a:lnTo>
                    <a:pt x="145" y="31"/>
                  </a:lnTo>
                  <a:lnTo>
                    <a:pt x="160" y="42"/>
                  </a:lnTo>
                  <a:lnTo>
                    <a:pt x="174" y="70"/>
                  </a:lnTo>
                  <a:lnTo>
                    <a:pt x="189" y="164"/>
                  </a:lnTo>
                  <a:lnTo>
                    <a:pt x="203" y="206"/>
                  </a:lnTo>
                  <a:lnTo>
                    <a:pt x="218" y="236"/>
                  </a:lnTo>
                  <a:lnTo>
                    <a:pt x="232" y="250"/>
                  </a:lnTo>
                  <a:lnTo>
                    <a:pt x="247" y="250"/>
                  </a:lnTo>
                  <a:lnTo>
                    <a:pt x="261" y="225"/>
                  </a:lnTo>
                  <a:lnTo>
                    <a:pt x="305" y="211"/>
                  </a:lnTo>
                  <a:lnTo>
                    <a:pt x="320" y="217"/>
                  </a:lnTo>
                  <a:lnTo>
                    <a:pt x="334" y="206"/>
                  </a:lnTo>
                  <a:lnTo>
                    <a:pt x="349" y="195"/>
                  </a:lnTo>
                  <a:lnTo>
                    <a:pt x="363" y="192"/>
                  </a:lnTo>
                </a:path>
              </a:pathLst>
            </a:custGeom>
            <a:noFill/>
            <a:ln w="9525">
              <a:solidFill>
                <a:srgbClr val="C0C0C0"/>
              </a:solidFill>
              <a:prstDash val="solid"/>
              <a:round/>
              <a:headEnd/>
              <a:tailEnd/>
            </a:ln>
          </p:spPr>
          <p:txBody>
            <a:bodyPr/>
            <a:lstStyle/>
            <a:p>
              <a:endParaRPr lang="de-DE"/>
            </a:p>
          </p:txBody>
        </p:sp>
        <p:sp>
          <p:nvSpPr>
            <p:cNvPr id="78" name="Freeform 270"/>
            <p:cNvSpPr>
              <a:spLocks/>
            </p:cNvSpPr>
            <p:nvPr/>
          </p:nvSpPr>
          <p:spPr bwMode="auto">
            <a:xfrm>
              <a:off x="3370" y="1453"/>
              <a:ext cx="1134" cy="1086"/>
            </a:xfrm>
            <a:custGeom>
              <a:avLst/>
              <a:gdLst/>
              <a:ahLst/>
              <a:cxnLst>
                <a:cxn ang="0">
                  <a:pos x="0" y="20"/>
                </a:cxn>
                <a:cxn ang="0">
                  <a:pos x="15" y="17"/>
                </a:cxn>
                <a:cxn ang="0">
                  <a:pos x="29" y="20"/>
                </a:cxn>
                <a:cxn ang="0">
                  <a:pos x="44" y="25"/>
                </a:cxn>
                <a:cxn ang="0">
                  <a:pos x="73" y="47"/>
                </a:cxn>
                <a:cxn ang="0">
                  <a:pos x="87" y="25"/>
                </a:cxn>
                <a:cxn ang="0">
                  <a:pos x="102" y="0"/>
                </a:cxn>
                <a:cxn ang="0">
                  <a:pos x="117" y="53"/>
                </a:cxn>
                <a:cxn ang="0">
                  <a:pos x="131" y="81"/>
                </a:cxn>
                <a:cxn ang="0">
                  <a:pos x="146" y="128"/>
                </a:cxn>
                <a:cxn ang="0">
                  <a:pos x="160" y="153"/>
                </a:cxn>
                <a:cxn ang="0">
                  <a:pos x="175" y="156"/>
                </a:cxn>
                <a:cxn ang="0">
                  <a:pos x="189" y="181"/>
                </a:cxn>
              </a:cxnLst>
              <a:rect l="0" t="0" r="r" b="b"/>
              <a:pathLst>
                <a:path w="189" h="181">
                  <a:moveTo>
                    <a:pt x="0" y="20"/>
                  </a:moveTo>
                  <a:lnTo>
                    <a:pt x="15" y="17"/>
                  </a:lnTo>
                  <a:lnTo>
                    <a:pt x="29" y="20"/>
                  </a:lnTo>
                  <a:lnTo>
                    <a:pt x="44" y="25"/>
                  </a:lnTo>
                  <a:lnTo>
                    <a:pt x="73" y="47"/>
                  </a:lnTo>
                  <a:lnTo>
                    <a:pt x="87" y="25"/>
                  </a:lnTo>
                  <a:lnTo>
                    <a:pt x="102" y="0"/>
                  </a:lnTo>
                  <a:lnTo>
                    <a:pt x="117" y="53"/>
                  </a:lnTo>
                  <a:lnTo>
                    <a:pt x="131" y="81"/>
                  </a:lnTo>
                  <a:lnTo>
                    <a:pt x="146" y="128"/>
                  </a:lnTo>
                  <a:lnTo>
                    <a:pt x="160" y="153"/>
                  </a:lnTo>
                  <a:lnTo>
                    <a:pt x="175" y="156"/>
                  </a:lnTo>
                  <a:lnTo>
                    <a:pt x="189" y="181"/>
                  </a:lnTo>
                </a:path>
              </a:pathLst>
            </a:custGeom>
            <a:noFill/>
            <a:ln w="9525">
              <a:solidFill>
                <a:srgbClr val="C0C0C0"/>
              </a:solidFill>
              <a:prstDash val="solid"/>
              <a:round/>
              <a:headEnd/>
              <a:tailEnd/>
            </a:ln>
          </p:spPr>
          <p:txBody>
            <a:bodyPr/>
            <a:lstStyle/>
            <a:p>
              <a:endParaRPr lang="de-DE"/>
            </a:p>
          </p:txBody>
        </p:sp>
        <p:sp>
          <p:nvSpPr>
            <p:cNvPr id="79" name="Freeform 271"/>
            <p:cNvSpPr>
              <a:spLocks/>
            </p:cNvSpPr>
            <p:nvPr/>
          </p:nvSpPr>
          <p:spPr bwMode="auto">
            <a:xfrm>
              <a:off x="4156" y="2137"/>
              <a:ext cx="612" cy="582"/>
            </a:xfrm>
            <a:custGeom>
              <a:avLst/>
              <a:gdLst/>
              <a:ahLst/>
              <a:cxnLst>
                <a:cxn ang="0">
                  <a:pos x="0" y="64"/>
                </a:cxn>
                <a:cxn ang="0">
                  <a:pos x="15" y="72"/>
                </a:cxn>
                <a:cxn ang="0">
                  <a:pos x="29" y="83"/>
                </a:cxn>
                <a:cxn ang="0">
                  <a:pos x="44" y="97"/>
                </a:cxn>
                <a:cxn ang="0">
                  <a:pos x="58" y="92"/>
                </a:cxn>
                <a:cxn ang="0">
                  <a:pos x="73" y="67"/>
                </a:cxn>
                <a:cxn ang="0">
                  <a:pos x="87" y="31"/>
                </a:cxn>
                <a:cxn ang="0">
                  <a:pos x="102" y="0"/>
                </a:cxn>
              </a:cxnLst>
              <a:rect l="0" t="0" r="r" b="b"/>
              <a:pathLst>
                <a:path w="102" h="97">
                  <a:moveTo>
                    <a:pt x="0" y="64"/>
                  </a:moveTo>
                  <a:lnTo>
                    <a:pt x="15" y="72"/>
                  </a:lnTo>
                  <a:lnTo>
                    <a:pt x="29" y="83"/>
                  </a:lnTo>
                  <a:lnTo>
                    <a:pt x="44" y="97"/>
                  </a:lnTo>
                  <a:lnTo>
                    <a:pt x="58" y="92"/>
                  </a:lnTo>
                  <a:lnTo>
                    <a:pt x="73" y="67"/>
                  </a:lnTo>
                  <a:lnTo>
                    <a:pt x="87" y="31"/>
                  </a:lnTo>
                  <a:lnTo>
                    <a:pt x="102" y="0"/>
                  </a:lnTo>
                </a:path>
              </a:pathLst>
            </a:custGeom>
            <a:noFill/>
            <a:ln w="9525">
              <a:solidFill>
                <a:srgbClr val="C0C0C0"/>
              </a:solidFill>
              <a:prstDash val="solid"/>
              <a:round/>
              <a:headEnd/>
              <a:tailEnd/>
            </a:ln>
          </p:spPr>
          <p:txBody>
            <a:bodyPr/>
            <a:lstStyle/>
            <a:p>
              <a:endParaRPr lang="de-DE"/>
            </a:p>
          </p:txBody>
        </p:sp>
        <p:sp>
          <p:nvSpPr>
            <p:cNvPr id="80" name="Freeform 272"/>
            <p:cNvSpPr>
              <a:spLocks/>
            </p:cNvSpPr>
            <p:nvPr/>
          </p:nvSpPr>
          <p:spPr bwMode="auto">
            <a:xfrm>
              <a:off x="3544" y="1387"/>
              <a:ext cx="2010" cy="516"/>
            </a:xfrm>
            <a:custGeom>
              <a:avLst/>
              <a:gdLst/>
              <a:ahLst/>
              <a:cxnLst>
                <a:cxn ang="0">
                  <a:pos x="0" y="0"/>
                </a:cxn>
                <a:cxn ang="0">
                  <a:pos x="15" y="6"/>
                </a:cxn>
                <a:cxn ang="0">
                  <a:pos x="29" y="25"/>
                </a:cxn>
                <a:cxn ang="0">
                  <a:pos x="44" y="33"/>
                </a:cxn>
                <a:cxn ang="0">
                  <a:pos x="58" y="39"/>
                </a:cxn>
                <a:cxn ang="0">
                  <a:pos x="73" y="53"/>
                </a:cxn>
                <a:cxn ang="0">
                  <a:pos x="88" y="50"/>
                </a:cxn>
                <a:cxn ang="0">
                  <a:pos x="102" y="56"/>
                </a:cxn>
                <a:cxn ang="0">
                  <a:pos x="117" y="53"/>
                </a:cxn>
                <a:cxn ang="0">
                  <a:pos x="131" y="56"/>
                </a:cxn>
                <a:cxn ang="0">
                  <a:pos x="146" y="69"/>
                </a:cxn>
                <a:cxn ang="0">
                  <a:pos x="160" y="61"/>
                </a:cxn>
                <a:cxn ang="0">
                  <a:pos x="175" y="78"/>
                </a:cxn>
                <a:cxn ang="0">
                  <a:pos x="189" y="86"/>
                </a:cxn>
                <a:cxn ang="0">
                  <a:pos x="204" y="78"/>
                </a:cxn>
                <a:cxn ang="0">
                  <a:pos x="218" y="58"/>
                </a:cxn>
                <a:cxn ang="0">
                  <a:pos x="233" y="50"/>
                </a:cxn>
                <a:cxn ang="0">
                  <a:pos x="247" y="56"/>
                </a:cxn>
                <a:cxn ang="0">
                  <a:pos x="262" y="67"/>
                </a:cxn>
                <a:cxn ang="0">
                  <a:pos x="277" y="61"/>
                </a:cxn>
                <a:cxn ang="0">
                  <a:pos x="291" y="47"/>
                </a:cxn>
                <a:cxn ang="0">
                  <a:pos x="306" y="42"/>
                </a:cxn>
                <a:cxn ang="0">
                  <a:pos x="320" y="36"/>
                </a:cxn>
                <a:cxn ang="0">
                  <a:pos x="335" y="39"/>
                </a:cxn>
              </a:cxnLst>
              <a:rect l="0" t="0" r="r" b="b"/>
              <a:pathLst>
                <a:path w="335" h="86">
                  <a:moveTo>
                    <a:pt x="0" y="0"/>
                  </a:moveTo>
                  <a:lnTo>
                    <a:pt x="15" y="6"/>
                  </a:lnTo>
                  <a:lnTo>
                    <a:pt x="29" y="25"/>
                  </a:lnTo>
                  <a:lnTo>
                    <a:pt x="44" y="33"/>
                  </a:lnTo>
                  <a:lnTo>
                    <a:pt x="58" y="39"/>
                  </a:lnTo>
                  <a:lnTo>
                    <a:pt x="73" y="53"/>
                  </a:lnTo>
                  <a:lnTo>
                    <a:pt x="88" y="50"/>
                  </a:lnTo>
                  <a:lnTo>
                    <a:pt x="102" y="56"/>
                  </a:lnTo>
                  <a:lnTo>
                    <a:pt x="117" y="53"/>
                  </a:lnTo>
                  <a:lnTo>
                    <a:pt x="131" y="56"/>
                  </a:lnTo>
                  <a:lnTo>
                    <a:pt x="146" y="69"/>
                  </a:lnTo>
                  <a:lnTo>
                    <a:pt x="160" y="61"/>
                  </a:lnTo>
                  <a:lnTo>
                    <a:pt x="175" y="78"/>
                  </a:lnTo>
                  <a:lnTo>
                    <a:pt x="189" y="86"/>
                  </a:lnTo>
                  <a:lnTo>
                    <a:pt x="204" y="78"/>
                  </a:lnTo>
                  <a:lnTo>
                    <a:pt x="218" y="58"/>
                  </a:lnTo>
                  <a:lnTo>
                    <a:pt x="233" y="50"/>
                  </a:lnTo>
                  <a:lnTo>
                    <a:pt x="247" y="56"/>
                  </a:lnTo>
                  <a:lnTo>
                    <a:pt x="262" y="67"/>
                  </a:lnTo>
                  <a:lnTo>
                    <a:pt x="277" y="61"/>
                  </a:lnTo>
                  <a:lnTo>
                    <a:pt x="291" y="47"/>
                  </a:lnTo>
                  <a:lnTo>
                    <a:pt x="306" y="42"/>
                  </a:lnTo>
                  <a:lnTo>
                    <a:pt x="320" y="36"/>
                  </a:lnTo>
                  <a:lnTo>
                    <a:pt x="335" y="39"/>
                  </a:lnTo>
                </a:path>
              </a:pathLst>
            </a:custGeom>
            <a:noFill/>
            <a:ln w="9525">
              <a:solidFill>
                <a:srgbClr val="C0C0C0"/>
              </a:solidFill>
              <a:prstDash val="solid"/>
              <a:round/>
              <a:headEnd/>
              <a:tailEnd/>
            </a:ln>
          </p:spPr>
          <p:txBody>
            <a:bodyPr/>
            <a:lstStyle/>
            <a:p>
              <a:endParaRPr lang="de-DE"/>
            </a:p>
          </p:txBody>
        </p:sp>
        <p:sp>
          <p:nvSpPr>
            <p:cNvPr id="81" name="Freeform 273"/>
            <p:cNvSpPr>
              <a:spLocks/>
            </p:cNvSpPr>
            <p:nvPr/>
          </p:nvSpPr>
          <p:spPr bwMode="auto">
            <a:xfrm>
              <a:off x="4420" y="2155"/>
              <a:ext cx="174" cy="114"/>
            </a:xfrm>
            <a:custGeom>
              <a:avLst/>
              <a:gdLst/>
              <a:ahLst/>
              <a:cxnLst>
                <a:cxn ang="0">
                  <a:pos x="0" y="0"/>
                </a:cxn>
                <a:cxn ang="0">
                  <a:pos x="14" y="5"/>
                </a:cxn>
                <a:cxn ang="0">
                  <a:pos x="29" y="19"/>
                </a:cxn>
              </a:cxnLst>
              <a:rect l="0" t="0" r="r" b="b"/>
              <a:pathLst>
                <a:path w="29" h="19">
                  <a:moveTo>
                    <a:pt x="0" y="0"/>
                  </a:moveTo>
                  <a:lnTo>
                    <a:pt x="14" y="5"/>
                  </a:lnTo>
                  <a:lnTo>
                    <a:pt x="29" y="19"/>
                  </a:lnTo>
                </a:path>
              </a:pathLst>
            </a:custGeom>
            <a:noFill/>
            <a:ln w="9525">
              <a:solidFill>
                <a:srgbClr val="C0C0C0"/>
              </a:solidFill>
              <a:prstDash val="solid"/>
              <a:round/>
              <a:headEnd/>
              <a:tailEnd/>
            </a:ln>
          </p:spPr>
          <p:txBody>
            <a:bodyPr/>
            <a:lstStyle/>
            <a:p>
              <a:endParaRPr lang="de-DE"/>
            </a:p>
          </p:txBody>
        </p:sp>
        <p:sp>
          <p:nvSpPr>
            <p:cNvPr id="82" name="Freeform 274"/>
            <p:cNvSpPr>
              <a:spLocks/>
            </p:cNvSpPr>
            <p:nvPr/>
          </p:nvSpPr>
          <p:spPr bwMode="auto">
            <a:xfrm>
              <a:off x="3544" y="1435"/>
              <a:ext cx="1662" cy="300"/>
            </a:xfrm>
            <a:custGeom>
              <a:avLst/>
              <a:gdLst/>
              <a:ahLst/>
              <a:cxnLst>
                <a:cxn ang="0">
                  <a:pos x="0" y="25"/>
                </a:cxn>
                <a:cxn ang="0">
                  <a:pos x="15" y="17"/>
                </a:cxn>
                <a:cxn ang="0">
                  <a:pos x="29" y="25"/>
                </a:cxn>
                <a:cxn ang="0">
                  <a:pos x="44" y="6"/>
                </a:cxn>
                <a:cxn ang="0">
                  <a:pos x="58" y="3"/>
                </a:cxn>
                <a:cxn ang="0">
                  <a:pos x="73" y="11"/>
                </a:cxn>
                <a:cxn ang="0">
                  <a:pos x="88" y="3"/>
                </a:cxn>
                <a:cxn ang="0">
                  <a:pos x="102" y="0"/>
                </a:cxn>
                <a:cxn ang="0">
                  <a:pos x="146" y="28"/>
                </a:cxn>
                <a:cxn ang="0">
                  <a:pos x="160" y="17"/>
                </a:cxn>
                <a:cxn ang="0">
                  <a:pos x="175" y="50"/>
                </a:cxn>
                <a:cxn ang="0">
                  <a:pos x="189" y="28"/>
                </a:cxn>
                <a:cxn ang="0">
                  <a:pos x="204" y="42"/>
                </a:cxn>
                <a:cxn ang="0">
                  <a:pos x="218" y="31"/>
                </a:cxn>
                <a:cxn ang="0">
                  <a:pos x="233" y="14"/>
                </a:cxn>
                <a:cxn ang="0">
                  <a:pos x="247" y="6"/>
                </a:cxn>
                <a:cxn ang="0">
                  <a:pos x="262" y="14"/>
                </a:cxn>
                <a:cxn ang="0">
                  <a:pos x="277" y="25"/>
                </a:cxn>
              </a:cxnLst>
              <a:rect l="0" t="0" r="r" b="b"/>
              <a:pathLst>
                <a:path w="277" h="50">
                  <a:moveTo>
                    <a:pt x="0" y="25"/>
                  </a:moveTo>
                  <a:lnTo>
                    <a:pt x="15" y="17"/>
                  </a:lnTo>
                  <a:lnTo>
                    <a:pt x="29" y="25"/>
                  </a:lnTo>
                  <a:lnTo>
                    <a:pt x="44" y="6"/>
                  </a:lnTo>
                  <a:lnTo>
                    <a:pt x="58" y="3"/>
                  </a:lnTo>
                  <a:lnTo>
                    <a:pt x="73" y="11"/>
                  </a:lnTo>
                  <a:lnTo>
                    <a:pt x="88" y="3"/>
                  </a:lnTo>
                  <a:lnTo>
                    <a:pt x="102" y="0"/>
                  </a:lnTo>
                  <a:lnTo>
                    <a:pt x="146" y="28"/>
                  </a:lnTo>
                  <a:lnTo>
                    <a:pt x="160" y="17"/>
                  </a:lnTo>
                  <a:lnTo>
                    <a:pt x="175" y="50"/>
                  </a:lnTo>
                  <a:lnTo>
                    <a:pt x="189" y="28"/>
                  </a:lnTo>
                  <a:lnTo>
                    <a:pt x="204" y="42"/>
                  </a:lnTo>
                  <a:lnTo>
                    <a:pt x="218" y="31"/>
                  </a:lnTo>
                  <a:lnTo>
                    <a:pt x="233" y="14"/>
                  </a:lnTo>
                  <a:lnTo>
                    <a:pt x="247" y="6"/>
                  </a:lnTo>
                  <a:lnTo>
                    <a:pt x="262" y="14"/>
                  </a:lnTo>
                  <a:lnTo>
                    <a:pt x="277" y="25"/>
                  </a:lnTo>
                </a:path>
              </a:pathLst>
            </a:custGeom>
            <a:noFill/>
            <a:ln w="9525">
              <a:solidFill>
                <a:srgbClr val="C0C0C0"/>
              </a:solidFill>
              <a:prstDash val="solid"/>
              <a:round/>
              <a:headEnd/>
              <a:tailEnd/>
            </a:ln>
          </p:spPr>
          <p:txBody>
            <a:bodyPr/>
            <a:lstStyle/>
            <a:p>
              <a:endParaRPr lang="de-DE"/>
            </a:p>
          </p:txBody>
        </p:sp>
        <p:sp>
          <p:nvSpPr>
            <p:cNvPr id="83" name="Freeform 275"/>
            <p:cNvSpPr>
              <a:spLocks/>
            </p:cNvSpPr>
            <p:nvPr/>
          </p:nvSpPr>
          <p:spPr bwMode="auto">
            <a:xfrm>
              <a:off x="490" y="1171"/>
              <a:ext cx="5064" cy="582"/>
            </a:xfrm>
            <a:custGeom>
              <a:avLst/>
              <a:gdLst/>
              <a:ahLst/>
              <a:cxnLst>
                <a:cxn ang="0">
                  <a:pos x="0" y="3"/>
                </a:cxn>
                <a:cxn ang="0">
                  <a:pos x="15" y="3"/>
                </a:cxn>
                <a:cxn ang="0">
                  <a:pos x="29" y="3"/>
                </a:cxn>
                <a:cxn ang="0">
                  <a:pos x="44" y="3"/>
                </a:cxn>
                <a:cxn ang="0">
                  <a:pos x="58" y="3"/>
                </a:cxn>
                <a:cxn ang="0">
                  <a:pos x="73" y="3"/>
                </a:cxn>
                <a:cxn ang="0">
                  <a:pos x="88" y="0"/>
                </a:cxn>
                <a:cxn ang="0">
                  <a:pos x="102" y="3"/>
                </a:cxn>
                <a:cxn ang="0">
                  <a:pos x="117" y="3"/>
                </a:cxn>
                <a:cxn ang="0">
                  <a:pos x="131" y="3"/>
                </a:cxn>
                <a:cxn ang="0">
                  <a:pos x="146" y="3"/>
                </a:cxn>
                <a:cxn ang="0">
                  <a:pos x="160" y="5"/>
                </a:cxn>
                <a:cxn ang="0">
                  <a:pos x="175" y="3"/>
                </a:cxn>
                <a:cxn ang="0">
                  <a:pos x="189" y="3"/>
                </a:cxn>
                <a:cxn ang="0">
                  <a:pos x="204" y="3"/>
                </a:cxn>
                <a:cxn ang="0">
                  <a:pos x="218" y="3"/>
                </a:cxn>
                <a:cxn ang="0">
                  <a:pos x="233" y="5"/>
                </a:cxn>
                <a:cxn ang="0">
                  <a:pos x="247" y="5"/>
                </a:cxn>
                <a:cxn ang="0">
                  <a:pos x="262" y="8"/>
                </a:cxn>
                <a:cxn ang="0">
                  <a:pos x="277" y="8"/>
                </a:cxn>
                <a:cxn ang="0">
                  <a:pos x="291" y="11"/>
                </a:cxn>
                <a:cxn ang="0">
                  <a:pos x="306" y="19"/>
                </a:cxn>
                <a:cxn ang="0">
                  <a:pos x="320" y="22"/>
                </a:cxn>
                <a:cxn ang="0">
                  <a:pos x="335" y="28"/>
                </a:cxn>
                <a:cxn ang="0">
                  <a:pos x="349" y="28"/>
                </a:cxn>
                <a:cxn ang="0">
                  <a:pos x="364" y="30"/>
                </a:cxn>
                <a:cxn ang="0">
                  <a:pos x="378" y="30"/>
                </a:cxn>
                <a:cxn ang="0">
                  <a:pos x="393" y="25"/>
                </a:cxn>
                <a:cxn ang="0">
                  <a:pos x="407" y="25"/>
                </a:cxn>
                <a:cxn ang="0">
                  <a:pos x="422" y="25"/>
                </a:cxn>
                <a:cxn ang="0">
                  <a:pos x="437" y="25"/>
                </a:cxn>
                <a:cxn ang="0">
                  <a:pos x="451" y="22"/>
                </a:cxn>
                <a:cxn ang="0">
                  <a:pos x="466" y="22"/>
                </a:cxn>
                <a:cxn ang="0">
                  <a:pos x="480" y="28"/>
                </a:cxn>
                <a:cxn ang="0">
                  <a:pos x="495" y="28"/>
                </a:cxn>
                <a:cxn ang="0">
                  <a:pos x="509" y="42"/>
                </a:cxn>
                <a:cxn ang="0">
                  <a:pos x="524" y="50"/>
                </a:cxn>
                <a:cxn ang="0">
                  <a:pos x="538" y="53"/>
                </a:cxn>
                <a:cxn ang="0">
                  <a:pos x="553" y="47"/>
                </a:cxn>
                <a:cxn ang="0">
                  <a:pos x="567" y="50"/>
                </a:cxn>
                <a:cxn ang="0">
                  <a:pos x="582" y="50"/>
                </a:cxn>
                <a:cxn ang="0">
                  <a:pos x="597" y="50"/>
                </a:cxn>
                <a:cxn ang="0">
                  <a:pos x="611" y="55"/>
                </a:cxn>
                <a:cxn ang="0">
                  <a:pos x="626" y="53"/>
                </a:cxn>
                <a:cxn ang="0">
                  <a:pos x="640" y="58"/>
                </a:cxn>
                <a:cxn ang="0">
                  <a:pos x="655" y="69"/>
                </a:cxn>
                <a:cxn ang="0">
                  <a:pos x="669" y="78"/>
                </a:cxn>
                <a:cxn ang="0">
                  <a:pos x="684" y="89"/>
                </a:cxn>
                <a:cxn ang="0">
                  <a:pos x="698" y="86"/>
                </a:cxn>
                <a:cxn ang="0">
                  <a:pos x="713" y="97"/>
                </a:cxn>
                <a:cxn ang="0">
                  <a:pos x="727" y="86"/>
                </a:cxn>
                <a:cxn ang="0">
                  <a:pos x="742" y="80"/>
                </a:cxn>
                <a:cxn ang="0">
                  <a:pos x="756" y="86"/>
                </a:cxn>
                <a:cxn ang="0">
                  <a:pos x="771" y="94"/>
                </a:cxn>
                <a:cxn ang="0">
                  <a:pos x="786" y="89"/>
                </a:cxn>
                <a:cxn ang="0">
                  <a:pos x="800" y="75"/>
                </a:cxn>
                <a:cxn ang="0">
                  <a:pos x="815" y="61"/>
                </a:cxn>
                <a:cxn ang="0">
                  <a:pos x="829" y="55"/>
                </a:cxn>
                <a:cxn ang="0">
                  <a:pos x="844" y="58"/>
                </a:cxn>
              </a:cxnLst>
              <a:rect l="0" t="0" r="r" b="b"/>
              <a:pathLst>
                <a:path w="844" h="97">
                  <a:moveTo>
                    <a:pt x="0" y="3"/>
                  </a:moveTo>
                  <a:lnTo>
                    <a:pt x="15" y="3"/>
                  </a:lnTo>
                  <a:lnTo>
                    <a:pt x="29" y="3"/>
                  </a:lnTo>
                  <a:lnTo>
                    <a:pt x="44" y="3"/>
                  </a:lnTo>
                  <a:lnTo>
                    <a:pt x="58" y="3"/>
                  </a:lnTo>
                  <a:lnTo>
                    <a:pt x="73" y="3"/>
                  </a:lnTo>
                  <a:lnTo>
                    <a:pt x="88" y="0"/>
                  </a:lnTo>
                  <a:lnTo>
                    <a:pt x="102" y="3"/>
                  </a:lnTo>
                  <a:lnTo>
                    <a:pt x="117" y="3"/>
                  </a:lnTo>
                  <a:lnTo>
                    <a:pt x="131" y="3"/>
                  </a:lnTo>
                  <a:lnTo>
                    <a:pt x="146" y="3"/>
                  </a:lnTo>
                  <a:lnTo>
                    <a:pt x="160" y="5"/>
                  </a:lnTo>
                  <a:lnTo>
                    <a:pt x="175" y="3"/>
                  </a:lnTo>
                  <a:lnTo>
                    <a:pt x="189" y="3"/>
                  </a:lnTo>
                  <a:lnTo>
                    <a:pt x="204" y="3"/>
                  </a:lnTo>
                  <a:lnTo>
                    <a:pt x="218" y="3"/>
                  </a:lnTo>
                  <a:lnTo>
                    <a:pt x="233" y="5"/>
                  </a:lnTo>
                  <a:lnTo>
                    <a:pt x="247" y="5"/>
                  </a:lnTo>
                  <a:lnTo>
                    <a:pt x="262" y="8"/>
                  </a:lnTo>
                  <a:lnTo>
                    <a:pt x="277" y="8"/>
                  </a:lnTo>
                  <a:lnTo>
                    <a:pt x="291" y="11"/>
                  </a:lnTo>
                  <a:lnTo>
                    <a:pt x="306" y="19"/>
                  </a:lnTo>
                  <a:lnTo>
                    <a:pt x="320" y="22"/>
                  </a:lnTo>
                  <a:lnTo>
                    <a:pt x="335" y="28"/>
                  </a:lnTo>
                  <a:lnTo>
                    <a:pt x="349" y="28"/>
                  </a:lnTo>
                  <a:lnTo>
                    <a:pt x="364" y="30"/>
                  </a:lnTo>
                  <a:lnTo>
                    <a:pt x="378" y="30"/>
                  </a:lnTo>
                  <a:lnTo>
                    <a:pt x="393" y="25"/>
                  </a:lnTo>
                  <a:lnTo>
                    <a:pt x="407" y="25"/>
                  </a:lnTo>
                  <a:lnTo>
                    <a:pt x="422" y="25"/>
                  </a:lnTo>
                  <a:lnTo>
                    <a:pt x="437" y="25"/>
                  </a:lnTo>
                  <a:lnTo>
                    <a:pt x="451" y="22"/>
                  </a:lnTo>
                  <a:lnTo>
                    <a:pt x="466" y="22"/>
                  </a:lnTo>
                  <a:lnTo>
                    <a:pt x="480" y="28"/>
                  </a:lnTo>
                  <a:lnTo>
                    <a:pt x="495" y="28"/>
                  </a:lnTo>
                  <a:lnTo>
                    <a:pt x="509" y="42"/>
                  </a:lnTo>
                  <a:lnTo>
                    <a:pt x="524" y="50"/>
                  </a:lnTo>
                  <a:lnTo>
                    <a:pt x="538" y="53"/>
                  </a:lnTo>
                  <a:lnTo>
                    <a:pt x="553" y="47"/>
                  </a:lnTo>
                  <a:lnTo>
                    <a:pt x="567" y="50"/>
                  </a:lnTo>
                  <a:lnTo>
                    <a:pt x="582" y="50"/>
                  </a:lnTo>
                  <a:lnTo>
                    <a:pt x="597" y="50"/>
                  </a:lnTo>
                  <a:lnTo>
                    <a:pt x="611" y="55"/>
                  </a:lnTo>
                  <a:lnTo>
                    <a:pt x="626" y="53"/>
                  </a:lnTo>
                  <a:lnTo>
                    <a:pt x="640" y="58"/>
                  </a:lnTo>
                  <a:lnTo>
                    <a:pt x="655" y="69"/>
                  </a:lnTo>
                  <a:lnTo>
                    <a:pt x="669" y="78"/>
                  </a:lnTo>
                  <a:lnTo>
                    <a:pt x="684" y="89"/>
                  </a:lnTo>
                  <a:lnTo>
                    <a:pt x="698" y="86"/>
                  </a:lnTo>
                  <a:lnTo>
                    <a:pt x="713" y="97"/>
                  </a:lnTo>
                  <a:lnTo>
                    <a:pt x="727" y="86"/>
                  </a:lnTo>
                  <a:lnTo>
                    <a:pt x="742" y="80"/>
                  </a:lnTo>
                  <a:lnTo>
                    <a:pt x="756" y="86"/>
                  </a:lnTo>
                  <a:lnTo>
                    <a:pt x="771" y="94"/>
                  </a:lnTo>
                  <a:lnTo>
                    <a:pt x="786" y="89"/>
                  </a:lnTo>
                  <a:lnTo>
                    <a:pt x="800" y="75"/>
                  </a:lnTo>
                  <a:lnTo>
                    <a:pt x="815" y="61"/>
                  </a:lnTo>
                  <a:lnTo>
                    <a:pt x="829" y="55"/>
                  </a:lnTo>
                  <a:lnTo>
                    <a:pt x="844" y="58"/>
                  </a:lnTo>
                </a:path>
              </a:pathLst>
            </a:custGeom>
            <a:noFill/>
            <a:ln w="9525">
              <a:solidFill>
                <a:srgbClr val="C0C0C0"/>
              </a:solidFill>
              <a:prstDash val="solid"/>
              <a:round/>
              <a:headEnd/>
              <a:tailEnd/>
            </a:ln>
          </p:spPr>
          <p:txBody>
            <a:bodyPr/>
            <a:lstStyle/>
            <a:p>
              <a:endParaRPr lang="de-DE"/>
            </a:p>
          </p:txBody>
        </p:sp>
        <p:sp>
          <p:nvSpPr>
            <p:cNvPr id="84" name="Freeform 276"/>
            <p:cNvSpPr>
              <a:spLocks/>
            </p:cNvSpPr>
            <p:nvPr/>
          </p:nvSpPr>
          <p:spPr bwMode="auto">
            <a:xfrm>
              <a:off x="4678" y="1537"/>
              <a:ext cx="876" cy="1200"/>
            </a:xfrm>
            <a:custGeom>
              <a:avLst/>
              <a:gdLst/>
              <a:ahLst/>
              <a:cxnLst>
                <a:cxn ang="0">
                  <a:pos x="0" y="200"/>
                </a:cxn>
                <a:cxn ang="0">
                  <a:pos x="15" y="192"/>
                </a:cxn>
                <a:cxn ang="0">
                  <a:pos x="29" y="125"/>
                </a:cxn>
                <a:cxn ang="0">
                  <a:pos x="44" y="56"/>
                </a:cxn>
                <a:cxn ang="0">
                  <a:pos x="58" y="28"/>
                </a:cxn>
                <a:cxn ang="0">
                  <a:pos x="73" y="39"/>
                </a:cxn>
                <a:cxn ang="0">
                  <a:pos x="88" y="31"/>
                </a:cxn>
                <a:cxn ang="0">
                  <a:pos x="102" y="31"/>
                </a:cxn>
                <a:cxn ang="0">
                  <a:pos x="117" y="14"/>
                </a:cxn>
                <a:cxn ang="0">
                  <a:pos x="131" y="3"/>
                </a:cxn>
                <a:cxn ang="0">
                  <a:pos x="146" y="0"/>
                </a:cxn>
              </a:cxnLst>
              <a:rect l="0" t="0" r="r" b="b"/>
              <a:pathLst>
                <a:path w="146" h="200">
                  <a:moveTo>
                    <a:pt x="0" y="200"/>
                  </a:moveTo>
                  <a:lnTo>
                    <a:pt x="15" y="192"/>
                  </a:lnTo>
                  <a:lnTo>
                    <a:pt x="29" y="125"/>
                  </a:lnTo>
                  <a:lnTo>
                    <a:pt x="44" y="56"/>
                  </a:lnTo>
                  <a:lnTo>
                    <a:pt x="58" y="28"/>
                  </a:lnTo>
                  <a:lnTo>
                    <a:pt x="73" y="39"/>
                  </a:lnTo>
                  <a:lnTo>
                    <a:pt x="88" y="31"/>
                  </a:lnTo>
                  <a:lnTo>
                    <a:pt x="102" y="31"/>
                  </a:lnTo>
                  <a:lnTo>
                    <a:pt x="117" y="14"/>
                  </a:lnTo>
                  <a:lnTo>
                    <a:pt x="131" y="3"/>
                  </a:lnTo>
                  <a:lnTo>
                    <a:pt x="146" y="0"/>
                  </a:lnTo>
                </a:path>
              </a:pathLst>
            </a:custGeom>
            <a:noFill/>
            <a:ln w="9525">
              <a:solidFill>
                <a:srgbClr val="C0C0C0"/>
              </a:solidFill>
              <a:prstDash val="solid"/>
              <a:round/>
              <a:headEnd/>
              <a:tailEnd/>
            </a:ln>
          </p:spPr>
          <p:txBody>
            <a:bodyPr/>
            <a:lstStyle/>
            <a:p>
              <a:endParaRPr lang="de-DE"/>
            </a:p>
          </p:txBody>
        </p:sp>
        <p:sp>
          <p:nvSpPr>
            <p:cNvPr id="85" name="Freeform 277"/>
            <p:cNvSpPr>
              <a:spLocks/>
            </p:cNvSpPr>
            <p:nvPr/>
          </p:nvSpPr>
          <p:spPr bwMode="auto">
            <a:xfrm>
              <a:off x="4330" y="1255"/>
              <a:ext cx="438" cy="132"/>
            </a:xfrm>
            <a:custGeom>
              <a:avLst/>
              <a:gdLst/>
              <a:ahLst/>
              <a:cxnLst>
                <a:cxn ang="0">
                  <a:pos x="0" y="22"/>
                </a:cxn>
                <a:cxn ang="0">
                  <a:pos x="15" y="16"/>
                </a:cxn>
                <a:cxn ang="0">
                  <a:pos x="29" y="8"/>
                </a:cxn>
                <a:cxn ang="0">
                  <a:pos x="44" y="0"/>
                </a:cxn>
                <a:cxn ang="0">
                  <a:pos x="58" y="19"/>
                </a:cxn>
                <a:cxn ang="0">
                  <a:pos x="73" y="19"/>
                </a:cxn>
              </a:cxnLst>
              <a:rect l="0" t="0" r="r" b="b"/>
              <a:pathLst>
                <a:path w="73" h="22">
                  <a:moveTo>
                    <a:pt x="0" y="22"/>
                  </a:moveTo>
                  <a:lnTo>
                    <a:pt x="15" y="16"/>
                  </a:lnTo>
                  <a:lnTo>
                    <a:pt x="29" y="8"/>
                  </a:lnTo>
                  <a:lnTo>
                    <a:pt x="44" y="0"/>
                  </a:lnTo>
                  <a:lnTo>
                    <a:pt x="58" y="19"/>
                  </a:lnTo>
                  <a:lnTo>
                    <a:pt x="73" y="19"/>
                  </a:lnTo>
                </a:path>
              </a:pathLst>
            </a:custGeom>
            <a:noFill/>
            <a:ln w="9525">
              <a:solidFill>
                <a:srgbClr val="C0C0C0"/>
              </a:solidFill>
              <a:prstDash val="solid"/>
              <a:round/>
              <a:headEnd/>
              <a:tailEnd/>
            </a:ln>
          </p:spPr>
          <p:txBody>
            <a:bodyPr/>
            <a:lstStyle/>
            <a:p>
              <a:endParaRPr lang="de-DE"/>
            </a:p>
          </p:txBody>
        </p:sp>
        <p:sp>
          <p:nvSpPr>
            <p:cNvPr id="86" name="Freeform 278"/>
            <p:cNvSpPr>
              <a:spLocks/>
            </p:cNvSpPr>
            <p:nvPr/>
          </p:nvSpPr>
          <p:spPr bwMode="auto">
            <a:xfrm>
              <a:off x="1888" y="1273"/>
              <a:ext cx="3666" cy="630"/>
            </a:xfrm>
            <a:custGeom>
              <a:avLst/>
              <a:gdLst/>
              <a:ahLst/>
              <a:cxnLst>
                <a:cxn ang="0">
                  <a:pos x="0" y="0"/>
                </a:cxn>
                <a:cxn ang="0">
                  <a:pos x="14" y="5"/>
                </a:cxn>
                <a:cxn ang="0">
                  <a:pos x="29" y="5"/>
                </a:cxn>
                <a:cxn ang="0">
                  <a:pos x="44" y="5"/>
                </a:cxn>
                <a:cxn ang="0">
                  <a:pos x="58" y="0"/>
                </a:cxn>
                <a:cxn ang="0">
                  <a:pos x="73" y="5"/>
                </a:cxn>
                <a:cxn ang="0">
                  <a:pos x="87" y="11"/>
                </a:cxn>
                <a:cxn ang="0">
                  <a:pos x="102" y="13"/>
                </a:cxn>
                <a:cxn ang="0">
                  <a:pos x="116" y="13"/>
                </a:cxn>
                <a:cxn ang="0">
                  <a:pos x="131" y="11"/>
                </a:cxn>
                <a:cxn ang="0">
                  <a:pos x="145" y="11"/>
                </a:cxn>
                <a:cxn ang="0">
                  <a:pos x="160" y="13"/>
                </a:cxn>
                <a:cxn ang="0">
                  <a:pos x="174" y="13"/>
                </a:cxn>
                <a:cxn ang="0">
                  <a:pos x="189" y="13"/>
                </a:cxn>
                <a:cxn ang="0">
                  <a:pos x="204" y="11"/>
                </a:cxn>
                <a:cxn ang="0">
                  <a:pos x="218" y="11"/>
                </a:cxn>
                <a:cxn ang="0">
                  <a:pos x="233" y="8"/>
                </a:cxn>
                <a:cxn ang="0">
                  <a:pos x="247" y="8"/>
                </a:cxn>
                <a:cxn ang="0">
                  <a:pos x="262" y="8"/>
                </a:cxn>
                <a:cxn ang="0">
                  <a:pos x="276" y="16"/>
                </a:cxn>
                <a:cxn ang="0">
                  <a:pos x="291" y="22"/>
                </a:cxn>
                <a:cxn ang="0">
                  <a:pos x="305" y="30"/>
                </a:cxn>
                <a:cxn ang="0">
                  <a:pos x="320" y="27"/>
                </a:cxn>
                <a:cxn ang="0">
                  <a:pos x="334" y="44"/>
                </a:cxn>
                <a:cxn ang="0">
                  <a:pos x="349" y="47"/>
                </a:cxn>
                <a:cxn ang="0">
                  <a:pos x="364" y="50"/>
                </a:cxn>
                <a:cxn ang="0">
                  <a:pos x="378" y="47"/>
                </a:cxn>
                <a:cxn ang="0">
                  <a:pos x="393" y="50"/>
                </a:cxn>
                <a:cxn ang="0">
                  <a:pos x="407" y="55"/>
                </a:cxn>
                <a:cxn ang="0">
                  <a:pos x="422" y="63"/>
                </a:cxn>
                <a:cxn ang="0">
                  <a:pos x="436" y="69"/>
                </a:cxn>
                <a:cxn ang="0">
                  <a:pos x="451" y="63"/>
                </a:cxn>
                <a:cxn ang="0">
                  <a:pos x="465" y="75"/>
                </a:cxn>
                <a:cxn ang="0">
                  <a:pos x="480" y="105"/>
                </a:cxn>
                <a:cxn ang="0">
                  <a:pos x="494" y="88"/>
                </a:cxn>
                <a:cxn ang="0">
                  <a:pos x="509" y="83"/>
                </a:cxn>
                <a:cxn ang="0">
                  <a:pos x="523" y="83"/>
                </a:cxn>
                <a:cxn ang="0">
                  <a:pos x="538" y="100"/>
                </a:cxn>
                <a:cxn ang="0">
                  <a:pos x="553" y="88"/>
                </a:cxn>
                <a:cxn ang="0">
                  <a:pos x="567" y="91"/>
                </a:cxn>
                <a:cxn ang="0">
                  <a:pos x="582" y="77"/>
                </a:cxn>
                <a:cxn ang="0">
                  <a:pos x="596" y="69"/>
                </a:cxn>
                <a:cxn ang="0">
                  <a:pos x="611" y="72"/>
                </a:cxn>
              </a:cxnLst>
              <a:rect l="0" t="0" r="r" b="b"/>
              <a:pathLst>
                <a:path w="611" h="105">
                  <a:moveTo>
                    <a:pt x="0" y="0"/>
                  </a:moveTo>
                  <a:lnTo>
                    <a:pt x="14" y="5"/>
                  </a:lnTo>
                  <a:lnTo>
                    <a:pt x="29" y="5"/>
                  </a:lnTo>
                  <a:lnTo>
                    <a:pt x="44" y="5"/>
                  </a:lnTo>
                  <a:lnTo>
                    <a:pt x="58" y="0"/>
                  </a:lnTo>
                  <a:lnTo>
                    <a:pt x="73" y="5"/>
                  </a:lnTo>
                  <a:lnTo>
                    <a:pt x="87" y="11"/>
                  </a:lnTo>
                  <a:lnTo>
                    <a:pt x="102" y="13"/>
                  </a:lnTo>
                  <a:lnTo>
                    <a:pt x="116" y="13"/>
                  </a:lnTo>
                  <a:lnTo>
                    <a:pt x="131" y="11"/>
                  </a:lnTo>
                  <a:lnTo>
                    <a:pt x="145" y="11"/>
                  </a:lnTo>
                  <a:lnTo>
                    <a:pt x="160" y="13"/>
                  </a:lnTo>
                  <a:lnTo>
                    <a:pt x="174" y="13"/>
                  </a:lnTo>
                  <a:lnTo>
                    <a:pt x="189" y="13"/>
                  </a:lnTo>
                  <a:lnTo>
                    <a:pt x="204" y="11"/>
                  </a:lnTo>
                  <a:lnTo>
                    <a:pt x="218" y="11"/>
                  </a:lnTo>
                  <a:lnTo>
                    <a:pt x="233" y="8"/>
                  </a:lnTo>
                  <a:lnTo>
                    <a:pt x="247" y="8"/>
                  </a:lnTo>
                  <a:lnTo>
                    <a:pt x="262" y="8"/>
                  </a:lnTo>
                  <a:lnTo>
                    <a:pt x="276" y="16"/>
                  </a:lnTo>
                  <a:lnTo>
                    <a:pt x="291" y="22"/>
                  </a:lnTo>
                  <a:lnTo>
                    <a:pt x="305" y="30"/>
                  </a:lnTo>
                  <a:lnTo>
                    <a:pt x="320" y="27"/>
                  </a:lnTo>
                  <a:lnTo>
                    <a:pt x="334" y="44"/>
                  </a:lnTo>
                  <a:lnTo>
                    <a:pt x="349" y="47"/>
                  </a:lnTo>
                  <a:lnTo>
                    <a:pt x="364" y="50"/>
                  </a:lnTo>
                  <a:lnTo>
                    <a:pt x="378" y="47"/>
                  </a:lnTo>
                  <a:lnTo>
                    <a:pt x="393" y="50"/>
                  </a:lnTo>
                  <a:lnTo>
                    <a:pt x="407" y="55"/>
                  </a:lnTo>
                  <a:lnTo>
                    <a:pt x="422" y="63"/>
                  </a:lnTo>
                  <a:lnTo>
                    <a:pt x="436" y="69"/>
                  </a:lnTo>
                  <a:lnTo>
                    <a:pt x="451" y="63"/>
                  </a:lnTo>
                  <a:lnTo>
                    <a:pt x="465" y="75"/>
                  </a:lnTo>
                  <a:lnTo>
                    <a:pt x="480" y="105"/>
                  </a:lnTo>
                  <a:lnTo>
                    <a:pt x="494" y="88"/>
                  </a:lnTo>
                  <a:lnTo>
                    <a:pt x="509" y="83"/>
                  </a:lnTo>
                  <a:lnTo>
                    <a:pt x="523" y="83"/>
                  </a:lnTo>
                  <a:lnTo>
                    <a:pt x="538" y="100"/>
                  </a:lnTo>
                  <a:lnTo>
                    <a:pt x="553" y="88"/>
                  </a:lnTo>
                  <a:lnTo>
                    <a:pt x="567" y="91"/>
                  </a:lnTo>
                  <a:lnTo>
                    <a:pt x="582" y="77"/>
                  </a:lnTo>
                  <a:lnTo>
                    <a:pt x="596" y="69"/>
                  </a:lnTo>
                  <a:lnTo>
                    <a:pt x="611" y="72"/>
                  </a:lnTo>
                </a:path>
              </a:pathLst>
            </a:custGeom>
            <a:noFill/>
            <a:ln w="9525">
              <a:solidFill>
                <a:srgbClr val="C0C0C0"/>
              </a:solidFill>
              <a:prstDash val="solid"/>
              <a:round/>
              <a:headEnd/>
              <a:tailEnd/>
            </a:ln>
          </p:spPr>
          <p:txBody>
            <a:bodyPr/>
            <a:lstStyle/>
            <a:p>
              <a:endParaRPr lang="de-DE"/>
            </a:p>
          </p:txBody>
        </p:sp>
        <p:sp>
          <p:nvSpPr>
            <p:cNvPr id="87" name="Freeform 279"/>
            <p:cNvSpPr>
              <a:spLocks/>
            </p:cNvSpPr>
            <p:nvPr/>
          </p:nvSpPr>
          <p:spPr bwMode="auto">
            <a:xfrm>
              <a:off x="490" y="1135"/>
              <a:ext cx="5064" cy="216"/>
            </a:xfrm>
            <a:custGeom>
              <a:avLst/>
              <a:gdLst/>
              <a:ahLst/>
              <a:cxnLst>
                <a:cxn ang="0">
                  <a:pos x="0" y="3"/>
                </a:cxn>
                <a:cxn ang="0">
                  <a:pos x="15" y="3"/>
                </a:cxn>
                <a:cxn ang="0">
                  <a:pos x="29" y="0"/>
                </a:cxn>
                <a:cxn ang="0">
                  <a:pos x="44" y="3"/>
                </a:cxn>
                <a:cxn ang="0">
                  <a:pos x="58" y="0"/>
                </a:cxn>
                <a:cxn ang="0">
                  <a:pos x="73" y="0"/>
                </a:cxn>
                <a:cxn ang="0">
                  <a:pos x="88" y="0"/>
                </a:cxn>
                <a:cxn ang="0">
                  <a:pos x="102" y="0"/>
                </a:cxn>
                <a:cxn ang="0">
                  <a:pos x="117" y="0"/>
                </a:cxn>
                <a:cxn ang="0">
                  <a:pos x="131" y="0"/>
                </a:cxn>
                <a:cxn ang="0">
                  <a:pos x="146" y="0"/>
                </a:cxn>
                <a:cxn ang="0">
                  <a:pos x="160" y="0"/>
                </a:cxn>
                <a:cxn ang="0">
                  <a:pos x="175" y="0"/>
                </a:cxn>
                <a:cxn ang="0">
                  <a:pos x="189" y="3"/>
                </a:cxn>
                <a:cxn ang="0">
                  <a:pos x="204" y="3"/>
                </a:cxn>
                <a:cxn ang="0">
                  <a:pos x="218" y="3"/>
                </a:cxn>
                <a:cxn ang="0">
                  <a:pos x="233" y="0"/>
                </a:cxn>
                <a:cxn ang="0">
                  <a:pos x="247" y="0"/>
                </a:cxn>
                <a:cxn ang="0">
                  <a:pos x="262" y="0"/>
                </a:cxn>
                <a:cxn ang="0">
                  <a:pos x="277" y="0"/>
                </a:cxn>
                <a:cxn ang="0">
                  <a:pos x="291" y="3"/>
                </a:cxn>
                <a:cxn ang="0">
                  <a:pos x="306" y="3"/>
                </a:cxn>
                <a:cxn ang="0">
                  <a:pos x="320" y="3"/>
                </a:cxn>
                <a:cxn ang="0">
                  <a:pos x="335" y="3"/>
                </a:cxn>
                <a:cxn ang="0">
                  <a:pos x="349" y="9"/>
                </a:cxn>
                <a:cxn ang="0">
                  <a:pos x="364" y="11"/>
                </a:cxn>
                <a:cxn ang="0">
                  <a:pos x="378" y="11"/>
                </a:cxn>
                <a:cxn ang="0">
                  <a:pos x="393" y="11"/>
                </a:cxn>
                <a:cxn ang="0">
                  <a:pos x="407" y="11"/>
                </a:cxn>
                <a:cxn ang="0">
                  <a:pos x="422" y="14"/>
                </a:cxn>
                <a:cxn ang="0">
                  <a:pos x="437" y="11"/>
                </a:cxn>
                <a:cxn ang="0">
                  <a:pos x="451" y="11"/>
                </a:cxn>
                <a:cxn ang="0">
                  <a:pos x="466" y="11"/>
                </a:cxn>
                <a:cxn ang="0">
                  <a:pos x="480" y="14"/>
                </a:cxn>
                <a:cxn ang="0">
                  <a:pos x="495" y="14"/>
                </a:cxn>
                <a:cxn ang="0">
                  <a:pos x="509" y="14"/>
                </a:cxn>
                <a:cxn ang="0">
                  <a:pos x="524" y="14"/>
                </a:cxn>
                <a:cxn ang="0">
                  <a:pos x="538" y="14"/>
                </a:cxn>
                <a:cxn ang="0">
                  <a:pos x="553" y="23"/>
                </a:cxn>
                <a:cxn ang="0">
                  <a:pos x="567" y="25"/>
                </a:cxn>
                <a:cxn ang="0">
                  <a:pos x="582" y="25"/>
                </a:cxn>
                <a:cxn ang="0">
                  <a:pos x="597" y="25"/>
                </a:cxn>
                <a:cxn ang="0">
                  <a:pos x="611" y="25"/>
                </a:cxn>
                <a:cxn ang="0">
                  <a:pos x="626" y="23"/>
                </a:cxn>
                <a:cxn ang="0">
                  <a:pos x="640" y="25"/>
                </a:cxn>
                <a:cxn ang="0">
                  <a:pos x="655" y="28"/>
                </a:cxn>
                <a:cxn ang="0">
                  <a:pos x="669" y="25"/>
                </a:cxn>
                <a:cxn ang="0">
                  <a:pos x="684" y="25"/>
                </a:cxn>
                <a:cxn ang="0">
                  <a:pos x="698" y="23"/>
                </a:cxn>
                <a:cxn ang="0">
                  <a:pos x="713" y="23"/>
                </a:cxn>
                <a:cxn ang="0">
                  <a:pos x="727" y="25"/>
                </a:cxn>
                <a:cxn ang="0">
                  <a:pos x="742" y="23"/>
                </a:cxn>
                <a:cxn ang="0">
                  <a:pos x="756" y="28"/>
                </a:cxn>
                <a:cxn ang="0">
                  <a:pos x="771" y="28"/>
                </a:cxn>
                <a:cxn ang="0">
                  <a:pos x="786" y="34"/>
                </a:cxn>
                <a:cxn ang="0">
                  <a:pos x="800" y="28"/>
                </a:cxn>
                <a:cxn ang="0">
                  <a:pos x="815" y="23"/>
                </a:cxn>
                <a:cxn ang="0">
                  <a:pos x="829" y="23"/>
                </a:cxn>
                <a:cxn ang="0">
                  <a:pos x="844" y="36"/>
                </a:cxn>
              </a:cxnLst>
              <a:rect l="0" t="0" r="r" b="b"/>
              <a:pathLst>
                <a:path w="844" h="36">
                  <a:moveTo>
                    <a:pt x="0" y="3"/>
                  </a:moveTo>
                  <a:lnTo>
                    <a:pt x="15" y="3"/>
                  </a:lnTo>
                  <a:lnTo>
                    <a:pt x="29" y="0"/>
                  </a:lnTo>
                  <a:lnTo>
                    <a:pt x="44" y="3"/>
                  </a:lnTo>
                  <a:lnTo>
                    <a:pt x="58" y="0"/>
                  </a:lnTo>
                  <a:lnTo>
                    <a:pt x="73" y="0"/>
                  </a:lnTo>
                  <a:lnTo>
                    <a:pt x="88" y="0"/>
                  </a:lnTo>
                  <a:lnTo>
                    <a:pt x="102" y="0"/>
                  </a:lnTo>
                  <a:lnTo>
                    <a:pt x="117" y="0"/>
                  </a:lnTo>
                  <a:lnTo>
                    <a:pt x="131" y="0"/>
                  </a:lnTo>
                  <a:lnTo>
                    <a:pt x="146" y="0"/>
                  </a:lnTo>
                  <a:lnTo>
                    <a:pt x="160" y="0"/>
                  </a:lnTo>
                  <a:lnTo>
                    <a:pt x="175" y="0"/>
                  </a:lnTo>
                  <a:lnTo>
                    <a:pt x="189" y="3"/>
                  </a:lnTo>
                  <a:lnTo>
                    <a:pt x="204" y="3"/>
                  </a:lnTo>
                  <a:lnTo>
                    <a:pt x="218" y="3"/>
                  </a:lnTo>
                  <a:lnTo>
                    <a:pt x="233" y="0"/>
                  </a:lnTo>
                  <a:lnTo>
                    <a:pt x="247" y="0"/>
                  </a:lnTo>
                  <a:lnTo>
                    <a:pt x="262" y="0"/>
                  </a:lnTo>
                  <a:lnTo>
                    <a:pt x="277" y="0"/>
                  </a:lnTo>
                  <a:lnTo>
                    <a:pt x="291" y="3"/>
                  </a:lnTo>
                  <a:lnTo>
                    <a:pt x="306" y="3"/>
                  </a:lnTo>
                  <a:lnTo>
                    <a:pt x="320" y="3"/>
                  </a:lnTo>
                  <a:lnTo>
                    <a:pt x="335" y="3"/>
                  </a:lnTo>
                  <a:lnTo>
                    <a:pt x="349" y="9"/>
                  </a:lnTo>
                  <a:lnTo>
                    <a:pt x="364" y="11"/>
                  </a:lnTo>
                  <a:lnTo>
                    <a:pt x="378" y="11"/>
                  </a:lnTo>
                  <a:lnTo>
                    <a:pt x="393" y="11"/>
                  </a:lnTo>
                  <a:lnTo>
                    <a:pt x="407" y="11"/>
                  </a:lnTo>
                  <a:lnTo>
                    <a:pt x="422" y="14"/>
                  </a:lnTo>
                  <a:lnTo>
                    <a:pt x="437" y="11"/>
                  </a:lnTo>
                  <a:lnTo>
                    <a:pt x="451" y="11"/>
                  </a:lnTo>
                  <a:lnTo>
                    <a:pt x="466" y="11"/>
                  </a:lnTo>
                  <a:lnTo>
                    <a:pt x="480" y="14"/>
                  </a:lnTo>
                  <a:lnTo>
                    <a:pt x="495" y="14"/>
                  </a:lnTo>
                  <a:lnTo>
                    <a:pt x="509" y="14"/>
                  </a:lnTo>
                  <a:lnTo>
                    <a:pt x="524" y="14"/>
                  </a:lnTo>
                  <a:lnTo>
                    <a:pt x="538" y="14"/>
                  </a:lnTo>
                  <a:lnTo>
                    <a:pt x="553" y="23"/>
                  </a:lnTo>
                  <a:lnTo>
                    <a:pt x="567" y="25"/>
                  </a:lnTo>
                  <a:lnTo>
                    <a:pt x="582" y="25"/>
                  </a:lnTo>
                  <a:lnTo>
                    <a:pt x="597" y="25"/>
                  </a:lnTo>
                  <a:lnTo>
                    <a:pt x="611" y="25"/>
                  </a:lnTo>
                  <a:lnTo>
                    <a:pt x="626" y="23"/>
                  </a:lnTo>
                  <a:lnTo>
                    <a:pt x="640" y="25"/>
                  </a:lnTo>
                  <a:lnTo>
                    <a:pt x="655" y="28"/>
                  </a:lnTo>
                  <a:lnTo>
                    <a:pt x="669" y="25"/>
                  </a:lnTo>
                  <a:lnTo>
                    <a:pt x="684" y="25"/>
                  </a:lnTo>
                  <a:lnTo>
                    <a:pt x="698" y="23"/>
                  </a:lnTo>
                  <a:lnTo>
                    <a:pt x="713" y="23"/>
                  </a:lnTo>
                  <a:lnTo>
                    <a:pt x="727" y="25"/>
                  </a:lnTo>
                  <a:lnTo>
                    <a:pt x="742" y="23"/>
                  </a:lnTo>
                  <a:lnTo>
                    <a:pt x="756" y="28"/>
                  </a:lnTo>
                  <a:lnTo>
                    <a:pt x="771" y="28"/>
                  </a:lnTo>
                  <a:lnTo>
                    <a:pt x="786" y="34"/>
                  </a:lnTo>
                  <a:lnTo>
                    <a:pt x="800" y="28"/>
                  </a:lnTo>
                  <a:lnTo>
                    <a:pt x="815" y="23"/>
                  </a:lnTo>
                  <a:lnTo>
                    <a:pt x="829" y="23"/>
                  </a:lnTo>
                  <a:lnTo>
                    <a:pt x="844" y="36"/>
                  </a:lnTo>
                </a:path>
              </a:pathLst>
            </a:custGeom>
            <a:noFill/>
            <a:ln w="9525">
              <a:solidFill>
                <a:srgbClr val="C0C0C0"/>
              </a:solidFill>
              <a:prstDash val="solid"/>
              <a:round/>
              <a:headEnd/>
              <a:tailEnd/>
            </a:ln>
          </p:spPr>
          <p:txBody>
            <a:bodyPr/>
            <a:lstStyle/>
            <a:p>
              <a:endParaRPr lang="de-DE"/>
            </a:p>
          </p:txBody>
        </p:sp>
        <p:sp>
          <p:nvSpPr>
            <p:cNvPr id="88" name="Freeform 280"/>
            <p:cNvSpPr>
              <a:spLocks/>
            </p:cNvSpPr>
            <p:nvPr/>
          </p:nvSpPr>
          <p:spPr bwMode="auto">
            <a:xfrm>
              <a:off x="3718" y="1435"/>
              <a:ext cx="1836" cy="402"/>
            </a:xfrm>
            <a:custGeom>
              <a:avLst/>
              <a:gdLst/>
              <a:ahLst/>
              <a:cxnLst>
                <a:cxn ang="0">
                  <a:pos x="0" y="39"/>
                </a:cxn>
                <a:cxn ang="0">
                  <a:pos x="15" y="48"/>
                </a:cxn>
                <a:cxn ang="0">
                  <a:pos x="29" y="53"/>
                </a:cxn>
                <a:cxn ang="0">
                  <a:pos x="44" y="53"/>
                </a:cxn>
                <a:cxn ang="0">
                  <a:pos x="59" y="39"/>
                </a:cxn>
                <a:cxn ang="0">
                  <a:pos x="73" y="42"/>
                </a:cxn>
                <a:cxn ang="0">
                  <a:pos x="88" y="50"/>
                </a:cxn>
                <a:cxn ang="0">
                  <a:pos x="102" y="64"/>
                </a:cxn>
                <a:cxn ang="0">
                  <a:pos x="117" y="59"/>
                </a:cxn>
                <a:cxn ang="0">
                  <a:pos x="131" y="64"/>
                </a:cxn>
                <a:cxn ang="0">
                  <a:pos x="146" y="67"/>
                </a:cxn>
                <a:cxn ang="0">
                  <a:pos x="160" y="50"/>
                </a:cxn>
                <a:cxn ang="0">
                  <a:pos x="175" y="45"/>
                </a:cxn>
                <a:cxn ang="0">
                  <a:pos x="189" y="36"/>
                </a:cxn>
                <a:cxn ang="0">
                  <a:pos x="204" y="34"/>
                </a:cxn>
                <a:cxn ang="0">
                  <a:pos x="218" y="34"/>
                </a:cxn>
                <a:cxn ang="0">
                  <a:pos x="233" y="48"/>
                </a:cxn>
                <a:cxn ang="0">
                  <a:pos x="248" y="42"/>
                </a:cxn>
                <a:cxn ang="0">
                  <a:pos x="262" y="36"/>
                </a:cxn>
                <a:cxn ang="0">
                  <a:pos x="277" y="14"/>
                </a:cxn>
                <a:cxn ang="0">
                  <a:pos x="291" y="0"/>
                </a:cxn>
                <a:cxn ang="0">
                  <a:pos x="306" y="6"/>
                </a:cxn>
              </a:cxnLst>
              <a:rect l="0" t="0" r="r" b="b"/>
              <a:pathLst>
                <a:path w="306" h="67">
                  <a:moveTo>
                    <a:pt x="0" y="39"/>
                  </a:moveTo>
                  <a:lnTo>
                    <a:pt x="15" y="48"/>
                  </a:lnTo>
                  <a:lnTo>
                    <a:pt x="29" y="53"/>
                  </a:lnTo>
                  <a:lnTo>
                    <a:pt x="44" y="53"/>
                  </a:lnTo>
                  <a:lnTo>
                    <a:pt x="59" y="39"/>
                  </a:lnTo>
                  <a:lnTo>
                    <a:pt x="73" y="42"/>
                  </a:lnTo>
                  <a:lnTo>
                    <a:pt x="88" y="50"/>
                  </a:lnTo>
                  <a:lnTo>
                    <a:pt x="102" y="64"/>
                  </a:lnTo>
                  <a:lnTo>
                    <a:pt x="117" y="59"/>
                  </a:lnTo>
                  <a:lnTo>
                    <a:pt x="131" y="64"/>
                  </a:lnTo>
                  <a:lnTo>
                    <a:pt x="146" y="67"/>
                  </a:lnTo>
                  <a:lnTo>
                    <a:pt x="160" y="50"/>
                  </a:lnTo>
                  <a:lnTo>
                    <a:pt x="175" y="45"/>
                  </a:lnTo>
                  <a:lnTo>
                    <a:pt x="189" y="36"/>
                  </a:lnTo>
                  <a:lnTo>
                    <a:pt x="204" y="34"/>
                  </a:lnTo>
                  <a:lnTo>
                    <a:pt x="218" y="34"/>
                  </a:lnTo>
                  <a:lnTo>
                    <a:pt x="233" y="48"/>
                  </a:lnTo>
                  <a:lnTo>
                    <a:pt x="248" y="42"/>
                  </a:lnTo>
                  <a:lnTo>
                    <a:pt x="262" y="36"/>
                  </a:lnTo>
                  <a:lnTo>
                    <a:pt x="277" y="14"/>
                  </a:lnTo>
                  <a:lnTo>
                    <a:pt x="291" y="0"/>
                  </a:lnTo>
                  <a:lnTo>
                    <a:pt x="306" y="6"/>
                  </a:lnTo>
                </a:path>
              </a:pathLst>
            </a:custGeom>
            <a:noFill/>
            <a:ln w="9525">
              <a:solidFill>
                <a:srgbClr val="C0C0C0"/>
              </a:solidFill>
              <a:prstDash val="solid"/>
              <a:round/>
              <a:headEnd/>
              <a:tailEnd/>
            </a:ln>
          </p:spPr>
          <p:txBody>
            <a:bodyPr/>
            <a:lstStyle/>
            <a:p>
              <a:endParaRPr lang="de-DE"/>
            </a:p>
          </p:txBody>
        </p:sp>
        <p:sp>
          <p:nvSpPr>
            <p:cNvPr id="89" name="Freeform 281"/>
            <p:cNvSpPr>
              <a:spLocks/>
            </p:cNvSpPr>
            <p:nvPr/>
          </p:nvSpPr>
          <p:spPr bwMode="auto">
            <a:xfrm>
              <a:off x="4330" y="1819"/>
              <a:ext cx="1224" cy="786"/>
            </a:xfrm>
            <a:custGeom>
              <a:avLst/>
              <a:gdLst/>
              <a:ahLst/>
              <a:cxnLst>
                <a:cxn ang="0">
                  <a:pos x="0" y="75"/>
                </a:cxn>
                <a:cxn ang="0">
                  <a:pos x="15" y="67"/>
                </a:cxn>
                <a:cxn ang="0">
                  <a:pos x="29" y="92"/>
                </a:cxn>
                <a:cxn ang="0">
                  <a:pos x="44" y="131"/>
                </a:cxn>
                <a:cxn ang="0">
                  <a:pos x="58" y="106"/>
                </a:cxn>
                <a:cxn ang="0">
                  <a:pos x="73" y="86"/>
                </a:cxn>
                <a:cxn ang="0">
                  <a:pos x="87" y="103"/>
                </a:cxn>
                <a:cxn ang="0">
                  <a:pos x="102" y="98"/>
                </a:cxn>
                <a:cxn ang="0">
                  <a:pos x="116" y="61"/>
                </a:cxn>
                <a:cxn ang="0">
                  <a:pos x="131" y="75"/>
                </a:cxn>
                <a:cxn ang="0">
                  <a:pos x="146" y="34"/>
                </a:cxn>
                <a:cxn ang="0">
                  <a:pos x="160" y="64"/>
                </a:cxn>
                <a:cxn ang="0">
                  <a:pos x="175" y="59"/>
                </a:cxn>
                <a:cxn ang="0">
                  <a:pos x="189" y="11"/>
                </a:cxn>
                <a:cxn ang="0">
                  <a:pos x="204" y="0"/>
                </a:cxn>
              </a:cxnLst>
              <a:rect l="0" t="0" r="r" b="b"/>
              <a:pathLst>
                <a:path w="204" h="131">
                  <a:moveTo>
                    <a:pt x="0" y="75"/>
                  </a:moveTo>
                  <a:lnTo>
                    <a:pt x="15" y="67"/>
                  </a:lnTo>
                  <a:lnTo>
                    <a:pt x="29" y="92"/>
                  </a:lnTo>
                  <a:lnTo>
                    <a:pt x="44" y="131"/>
                  </a:lnTo>
                  <a:lnTo>
                    <a:pt x="58" y="106"/>
                  </a:lnTo>
                  <a:lnTo>
                    <a:pt x="73" y="86"/>
                  </a:lnTo>
                  <a:lnTo>
                    <a:pt x="87" y="103"/>
                  </a:lnTo>
                  <a:lnTo>
                    <a:pt x="102" y="98"/>
                  </a:lnTo>
                  <a:lnTo>
                    <a:pt x="116" y="61"/>
                  </a:lnTo>
                  <a:lnTo>
                    <a:pt x="131" y="75"/>
                  </a:lnTo>
                  <a:lnTo>
                    <a:pt x="146" y="34"/>
                  </a:lnTo>
                  <a:lnTo>
                    <a:pt x="160" y="64"/>
                  </a:lnTo>
                  <a:lnTo>
                    <a:pt x="175" y="59"/>
                  </a:lnTo>
                  <a:lnTo>
                    <a:pt x="189" y="11"/>
                  </a:lnTo>
                  <a:lnTo>
                    <a:pt x="204" y="0"/>
                  </a:lnTo>
                </a:path>
              </a:pathLst>
            </a:custGeom>
            <a:noFill/>
            <a:ln w="9525">
              <a:solidFill>
                <a:srgbClr val="C0C0C0"/>
              </a:solidFill>
              <a:prstDash val="solid"/>
              <a:round/>
              <a:headEnd/>
              <a:tailEnd/>
            </a:ln>
          </p:spPr>
          <p:txBody>
            <a:bodyPr/>
            <a:lstStyle/>
            <a:p>
              <a:endParaRPr lang="de-DE"/>
            </a:p>
          </p:txBody>
        </p:sp>
        <p:sp>
          <p:nvSpPr>
            <p:cNvPr id="90" name="Freeform 282"/>
            <p:cNvSpPr>
              <a:spLocks/>
            </p:cNvSpPr>
            <p:nvPr/>
          </p:nvSpPr>
          <p:spPr bwMode="auto">
            <a:xfrm>
              <a:off x="4678" y="2155"/>
              <a:ext cx="876" cy="414"/>
            </a:xfrm>
            <a:custGeom>
              <a:avLst/>
              <a:gdLst/>
              <a:ahLst/>
              <a:cxnLst>
                <a:cxn ang="0">
                  <a:pos x="0" y="69"/>
                </a:cxn>
                <a:cxn ang="0">
                  <a:pos x="15" y="64"/>
                </a:cxn>
                <a:cxn ang="0">
                  <a:pos x="29" y="33"/>
                </a:cxn>
                <a:cxn ang="0">
                  <a:pos x="44" y="14"/>
                </a:cxn>
                <a:cxn ang="0">
                  <a:pos x="58" y="11"/>
                </a:cxn>
                <a:cxn ang="0">
                  <a:pos x="73" y="47"/>
                </a:cxn>
                <a:cxn ang="0">
                  <a:pos x="88" y="64"/>
                </a:cxn>
                <a:cxn ang="0">
                  <a:pos x="102" y="50"/>
                </a:cxn>
                <a:cxn ang="0">
                  <a:pos x="117" y="28"/>
                </a:cxn>
                <a:cxn ang="0">
                  <a:pos x="131" y="5"/>
                </a:cxn>
                <a:cxn ang="0">
                  <a:pos x="146" y="0"/>
                </a:cxn>
              </a:cxnLst>
              <a:rect l="0" t="0" r="r" b="b"/>
              <a:pathLst>
                <a:path w="146" h="69">
                  <a:moveTo>
                    <a:pt x="0" y="69"/>
                  </a:moveTo>
                  <a:lnTo>
                    <a:pt x="15" y="64"/>
                  </a:lnTo>
                  <a:lnTo>
                    <a:pt x="29" y="33"/>
                  </a:lnTo>
                  <a:lnTo>
                    <a:pt x="44" y="14"/>
                  </a:lnTo>
                  <a:lnTo>
                    <a:pt x="58" y="11"/>
                  </a:lnTo>
                  <a:lnTo>
                    <a:pt x="73" y="47"/>
                  </a:lnTo>
                  <a:lnTo>
                    <a:pt x="88" y="64"/>
                  </a:lnTo>
                  <a:lnTo>
                    <a:pt x="102" y="50"/>
                  </a:lnTo>
                  <a:lnTo>
                    <a:pt x="117" y="28"/>
                  </a:lnTo>
                  <a:lnTo>
                    <a:pt x="131" y="5"/>
                  </a:lnTo>
                  <a:lnTo>
                    <a:pt x="146" y="0"/>
                  </a:lnTo>
                </a:path>
              </a:pathLst>
            </a:custGeom>
            <a:noFill/>
            <a:ln w="9525">
              <a:solidFill>
                <a:srgbClr val="C0C0C0"/>
              </a:solidFill>
              <a:prstDash val="solid"/>
              <a:round/>
              <a:headEnd/>
              <a:tailEnd/>
            </a:ln>
          </p:spPr>
          <p:txBody>
            <a:bodyPr/>
            <a:lstStyle/>
            <a:p>
              <a:endParaRPr lang="de-DE"/>
            </a:p>
          </p:txBody>
        </p:sp>
        <p:sp>
          <p:nvSpPr>
            <p:cNvPr id="91" name="Freeform 283"/>
            <p:cNvSpPr>
              <a:spLocks/>
            </p:cNvSpPr>
            <p:nvPr/>
          </p:nvSpPr>
          <p:spPr bwMode="auto">
            <a:xfrm>
              <a:off x="2236" y="1537"/>
              <a:ext cx="2970" cy="1518"/>
            </a:xfrm>
            <a:custGeom>
              <a:avLst/>
              <a:gdLst/>
              <a:ahLst/>
              <a:cxnLst>
                <a:cxn ang="0">
                  <a:pos x="0" y="0"/>
                </a:cxn>
                <a:cxn ang="0">
                  <a:pos x="15" y="6"/>
                </a:cxn>
                <a:cxn ang="0">
                  <a:pos x="29" y="8"/>
                </a:cxn>
                <a:cxn ang="0">
                  <a:pos x="44" y="8"/>
                </a:cxn>
                <a:cxn ang="0">
                  <a:pos x="58" y="14"/>
                </a:cxn>
                <a:cxn ang="0">
                  <a:pos x="73" y="19"/>
                </a:cxn>
                <a:cxn ang="0">
                  <a:pos x="87" y="19"/>
                </a:cxn>
                <a:cxn ang="0">
                  <a:pos x="102" y="17"/>
                </a:cxn>
                <a:cxn ang="0">
                  <a:pos x="116" y="17"/>
                </a:cxn>
                <a:cxn ang="0">
                  <a:pos x="131" y="17"/>
                </a:cxn>
                <a:cxn ang="0">
                  <a:pos x="146" y="28"/>
                </a:cxn>
                <a:cxn ang="0">
                  <a:pos x="160" y="28"/>
                </a:cxn>
                <a:cxn ang="0">
                  <a:pos x="175" y="19"/>
                </a:cxn>
                <a:cxn ang="0">
                  <a:pos x="189" y="36"/>
                </a:cxn>
                <a:cxn ang="0">
                  <a:pos x="204" y="33"/>
                </a:cxn>
                <a:cxn ang="0">
                  <a:pos x="218" y="69"/>
                </a:cxn>
                <a:cxn ang="0">
                  <a:pos x="233" y="97"/>
                </a:cxn>
                <a:cxn ang="0">
                  <a:pos x="247" y="142"/>
                </a:cxn>
                <a:cxn ang="0">
                  <a:pos x="291" y="175"/>
                </a:cxn>
                <a:cxn ang="0">
                  <a:pos x="306" y="189"/>
                </a:cxn>
                <a:cxn ang="0">
                  <a:pos x="320" y="197"/>
                </a:cxn>
                <a:cxn ang="0">
                  <a:pos x="335" y="200"/>
                </a:cxn>
                <a:cxn ang="0">
                  <a:pos x="349" y="217"/>
                </a:cxn>
                <a:cxn ang="0">
                  <a:pos x="364" y="245"/>
                </a:cxn>
                <a:cxn ang="0">
                  <a:pos x="378" y="253"/>
                </a:cxn>
                <a:cxn ang="0">
                  <a:pos x="393" y="250"/>
                </a:cxn>
                <a:cxn ang="0">
                  <a:pos x="407" y="220"/>
                </a:cxn>
                <a:cxn ang="0">
                  <a:pos x="422" y="217"/>
                </a:cxn>
                <a:cxn ang="0">
                  <a:pos x="436" y="203"/>
                </a:cxn>
                <a:cxn ang="0">
                  <a:pos x="451" y="175"/>
                </a:cxn>
                <a:cxn ang="0">
                  <a:pos x="465" y="175"/>
                </a:cxn>
                <a:cxn ang="0">
                  <a:pos x="480" y="195"/>
                </a:cxn>
                <a:cxn ang="0">
                  <a:pos x="495" y="195"/>
                </a:cxn>
              </a:cxnLst>
              <a:rect l="0" t="0" r="r" b="b"/>
              <a:pathLst>
                <a:path w="495" h="253">
                  <a:moveTo>
                    <a:pt x="0" y="0"/>
                  </a:moveTo>
                  <a:lnTo>
                    <a:pt x="15" y="6"/>
                  </a:lnTo>
                  <a:lnTo>
                    <a:pt x="29" y="8"/>
                  </a:lnTo>
                  <a:lnTo>
                    <a:pt x="44" y="8"/>
                  </a:lnTo>
                  <a:lnTo>
                    <a:pt x="58" y="14"/>
                  </a:lnTo>
                  <a:lnTo>
                    <a:pt x="73" y="19"/>
                  </a:lnTo>
                  <a:lnTo>
                    <a:pt x="87" y="19"/>
                  </a:lnTo>
                  <a:lnTo>
                    <a:pt x="102" y="17"/>
                  </a:lnTo>
                  <a:lnTo>
                    <a:pt x="116" y="17"/>
                  </a:lnTo>
                  <a:lnTo>
                    <a:pt x="131" y="17"/>
                  </a:lnTo>
                  <a:lnTo>
                    <a:pt x="146" y="28"/>
                  </a:lnTo>
                  <a:lnTo>
                    <a:pt x="160" y="28"/>
                  </a:lnTo>
                  <a:lnTo>
                    <a:pt x="175" y="19"/>
                  </a:lnTo>
                  <a:lnTo>
                    <a:pt x="189" y="36"/>
                  </a:lnTo>
                  <a:lnTo>
                    <a:pt x="204" y="33"/>
                  </a:lnTo>
                  <a:lnTo>
                    <a:pt x="218" y="69"/>
                  </a:lnTo>
                  <a:lnTo>
                    <a:pt x="233" y="97"/>
                  </a:lnTo>
                  <a:lnTo>
                    <a:pt x="247" y="142"/>
                  </a:lnTo>
                  <a:lnTo>
                    <a:pt x="291" y="175"/>
                  </a:lnTo>
                  <a:lnTo>
                    <a:pt x="306" y="189"/>
                  </a:lnTo>
                  <a:lnTo>
                    <a:pt x="320" y="197"/>
                  </a:lnTo>
                  <a:lnTo>
                    <a:pt x="335" y="200"/>
                  </a:lnTo>
                  <a:lnTo>
                    <a:pt x="349" y="217"/>
                  </a:lnTo>
                  <a:lnTo>
                    <a:pt x="364" y="245"/>
                  </a:lnTo>
                  <a:lnTo>
                    <a:pt x="378" y="253"/>
                  </a:lnTo>
                  <a:lnTo>
                    <a:pt x="393" y="250"/>
                  </a:lnTo>
                  <a:lnTo>
                    <a:pt x="407" y="220"/>
                  </a:lnTo>
                  <a:lnTo>
                    <a:pt x="422" y="217"/>
                  </a:lnTo>
                  <a:lnTo>
                    <a:pt x="436" y="203"/>
                  </a:lnTo>
                  <a:lnTo>
                    <a:pt x="451" y="175"/>
                  </a:lnTo>
                  <a:lnTo>
                    <a:pt x="465" y="175"/>
                  </a:lnTo>
                  <a:lnTo>
                    <a:pt x="480" y="195"/>
                  </a:lnTo>
                  <a:lnTo>
                    <a:pt x="495" y="195"/>
                  </a:lnTo>
                </a:path>
              </a:pathLst>
            </a:custGeom>
            <a:noFill/>
            <a:ln w="9525">
              <a:solidFill>
                <a:srgbClr val="C0C0C0"/>
              </a:solidFill>
              <a:prstDash val="solid"/>
              <a:round/>
              <a:headEnd/>
              <a:tailEnd/>
            </a:ln>
          </p:spPr>
          <p:txBody>
            <a:bodyPr/>
            <a:lstStyle/>
            <a:p>
              <a:endParaRPr lang="de-DE"/>
            </a:p>
          </p:txBody>
        </p:sp>
        <p:sp>
          <p:nvSpPr>
            <p:cNvPr id="92" name="Freeform 284"/>
            <p:cNvSpPr>
              <a:spLocks/>
            </p:cNvSpPr>
            <p:nvPr/>
          </p:nvSpPr>
          <p:spPr bwMode="auto">
            <a:xfrm>
              <a:off x="3718" y="2485"/>
              <a:ext cx="1836" cy="672"/>
            </a:xfrm>
            <a:custGeom>
              <a:avLst/>
              <a:gdLst/>
              <a:ahLst/>
              <a:cxnLst>
                <a:cxn ang="0">
                  <a:pos x="0" y="0"/>
                </a:cxn>
                <a:cxn ang="0">
                  <a:pos x="15" y="12"/>
                </a:cxn>
                <a:cxn ang="0">
                  <a:pos x="29" y="17"/>
                </a:cxn>
                <a:cxn ang="0">
                  <a:pos x="44" y="17"/>
                </a:cxn>
                <a:cxn ang="0">
                  <a:pos x="59" y="39"/>
                </a:cxn>
                <a:cxn ang="0">
                  <a:pos x="73" y="48"/>
                </a:cxn>
                <a:cxn ang="0">
                  <a:pos x="88" y="48"/>
                </a:cxn>
                <a:cxn ang="0">
                  <a:pos x="102" y="59"/>
                </a:cxn>
                <a:cxn ang="0">
                  <a:pos x="117" y="81"/>
                </a:cxn>
                <a:cxn ang="0">
                  <a:pos x="131" y="106"/>
                </a:cxn>
                <a:cxn ang="0">
                  <a:pos x="146" y="112"/>
                </a:cxn>
                <a:cxn ang="0">
                  <a:pos x="160" y="109"/>
                </a:cxn>
                <a:cxn ang="0">
                  <a:pos x="175" y="106"/>
                </a:cxn>
                <a:cxn ang="0">
                  <a:pos x="189" y="81"/>
                </a:cxn>
                <a:cxn ang="0">
                  <a:pos x="204" y="45"/>
                </a:cxn>
                <a:cxn ang="0">
                  <a:pos x="218" y="48"/>
                </a:cxn>
                <a:cxn ang="0">
                  <a:pos x="233" y="64"/>
                </a:cxn>
                <a:cxn ang="0">
                  <a:pos x="248" y="62"/>
                </a:cxn>
                <a:cxn ang="0">
                  <a:pos x="262" y="59"/>
                </a:cxn>
                <a:cxn ang="0">
                  <a:pos x="277" y="48"/>
                </a:cxn>
                <a:cxn ang="0">
                  <a:pos x="291" y="42"/>
                </a:cxn>
                <a:cxn ang="0">
                  <a:pos x="306" y="37"/>
                </a:cxn>
              </a:cxnLst>
              <a:rect l="0" t="0" r="r" b="b"/>
              <a:pathLst>
                <a:path w="306" h="112">
                  <a:moveTo>
                    <a:pt x="0" y="0"/>
                  </a:moveTo>
                  <a:lnTo>
                    <a:pt x="15" y="12"/>
                  </a:lnTo>
                  <a:lnTo>
                    <a:pt x="29" y="17"/>
                  </a:lnTo>
                  <a:lnTo>
                    <a:pt x="44" y="17"/>
                  </a:lnTo>
                  <a:lnTo>
                    <a:pt x="59" y="39"/>
                  </a:lnTo>
                  <a:lnTo>
                    <a:pt x="73" y="48"/>
                  </a:lnTo>
                  <a:lnTo>
                    <a:pt x="88" y="48"/>
                  </a:lnTo>
                  <a:lnTo>
                    <a:pt x="102" y="59"/>
                  </a:lnTo>
                  <a:lnTo>
                    <a:pt x="117" y="81"/>
                  </a:lnTo>
                  <a:lnTo>
                    <a:pt x="131" y="106"/>
                  </a:lnTo>
                  <a:lnTo>
                    <a:pt x="146" y="112"/>
                  </a:lnTo>
                  <a:lnTo>
                    <a:pt x="160" y="109"/>
                  </a:lnTo>
                  <a:lnTo>
                    <a:pt x="175" y="106"/>
                  </a:lnTo>
                  <a:lnTo>
                    <a:pt x="189" y="81"/>
                  </a:lnTo>
                  <a:lnTo>
                    <a:pt x="204" y="45"/>
                  </a:lnTo>
                  <a:lnTo>
                    <a:pt x="218" y="48"/>
                  </a:lnTo>
                  <a:lnTo>
                    <a:pt x="233" y="64"/>
                  </a:lnTo>
                  <a:lnTo>
                    <a:pt x="248" y="62"/>
                  </a:lnTo>
                  <a:lnTo>
                    <a:pt x="262" y="59"/>
                  </a:lnTo>
                  <a:lnTo>
                    <a:pt x="277" y="48"/>
                  </a:lnTo>
                  <a:lnTo>
                    <a:pt x="291" y="42"/>
                  </a:lnTo>
                  <a:lnTo>
                    <a:pt x="306" y="37"/>
                  </a:lnTo>
                </a:path>
              </a:pathLst>
            </a:custGeom>
            <a:noFill/>
            <a:ln w="9525">
              <a:solidFill>
                <a:srgbClr val="C0C0C0"/>
              </a:solidFill>
              <a:prstDash val="solid"/>
              <a:round/>
              <a:headEnd/>
              <a:tailEnd/>
            </a:ln>
          </p:spPr>
          <p:txBody>
            <a:bodyPr/>
            <a:lstStyle/>
            <a:p>
              <a:endParaRPr lang="de-DE"/>
            </a:p>
          </p:txBody>
        </p:sp>
        <p:sp>
          <p:nvSpPr>
            <p:cNvPr id="93" name="Rectangle 285"/>
            <p:cNvSpPr>
              <a:spLocks noChangeArrowheads="1"/>
            </p:cNvSpPr>
            <p:nvPr/>
          </p:nvSpPr>
          <p:spPr bwMode="auto">
            <a:xfrm>
              <a:off x="493" y="937"/>
              <a:ext cx="49" cy="32"/>
            </a:xfrm>
            <a:prstGeom prst="rect">
              <a:avLst/>
            </a:prstGeom>
            <a:noFill/>
            <a:ln w="9525">
              <a:noFill/>
              <a:miter lim="800000"/>
              <a:headEnd/>
              <a:tailEnd/>
            </a:ln>
          </p:spPr>
          <p:txBody>
            <a:bodyPr wrap="none" lIns="0" tIns="0" rIns="0" bIns="0">
              <a:spAutoFit/>
            </a:bodyPr>
            <a:lstStyle/>
            <a:p>
              <a:pPr>
                <a:spcBef>
                  <a:spcPct val="0"/>
                </a:spcBef>
              </a:pPr>
              <a:r>
                <a:rPr lang="en-US" sz="100" i="0">
                  <a:solidFill>
                    <a:srgbClr val="000000"/>
                  </a:solidFill>
                </a:rPr>
                <a:t>1950</a:t>
              </a:r>
              <a:endParaRPr lang="en-US" sz="100" i="0"/>
            </a:p>
          </p:txBody>
        </p:sp>
        <p:sp>
          <p:nvSpPr>
            <p:cNvPr id="94" name="Rectangle 286"/>
            <p:cNvSpPr>
              <a:spLocks noChangeArrowheads="1"/>
            </p:cNvSpPr>
            <p:nvPr/>
          </p:nvSpPr>
          <p:spPr bwMode="auto">
            <a:xfrm>
              <a:off x="931" y="937"/>
              <a:ext cx="49" cy="32"/>
            </a:xfrm>
            <a:prstGeom prst="rect">
              <a:avLst/>
            </a:prstGeom>
            <a:noFill/>
            <a:ln w="9525">
              <a:noFill/>
              <a:miter lim="800000"/>
              <a:headEnd/>
              <a:tailEnd/>
            </a:ln>
          </p:spPr>
          <p:txBody>
            <a:bodyPr wrap="none" lIns="0" tIns="0" rIns="0" bIns="0">
              <a:spAutoFit/>
            </a:bodyPr>
            <a:lstStyle/>
            <a:p>
              <a:pPr>
                <a:spcBef>
                  <a:spcPct val="0"/>
                </a:spcBef>
              </a:pPr>
              <a:r>
                <a:rPr lang="en-US" sz="100" i="0">
                  <a:solidFill>
                    <a:srgbClr val="000000"/>
                  </a:solidFill>
                </a:rPr>
                <a:t>1955</a:t>
              </a:r>
              <a:endParaRPr lang="en-US" sz="100" i="0"/>
            </a:p>
          </p:txBody>
        </p:sp>
        <p:sp>
          <p:nvSpPr>
            <p:cNvPr id="95" name="Rectangle 287"/>
            <p:cNvSpPr>
              <a:spLocks noChangeArrowheads="1"/>
            </p:cNvSpPr>
            <p:nvPr/>
          </p:nvSpPr>
          <p:spPr bwMode="auto">
            <a:xfrm>
              <a:off x="1369" y="937"/>
              <a:ext cx="49" cy="32"/>
            </a:xfrm>
            <a:prstGeom prst="rect">
              <a:avLst/>
            </a:prstGeom>
            <a:noFill/>
            <a:ln w="9525">
              <a:noFill/>
              <a:miter lim="800000"/>
              <a:headEnd/>
              <a:tailEnd/>
            </a:ln>
          </p:spPr>
          <p:txBody>
            <a:bodyPr wrap="none" lIns="0" tIns="0" rIns="0" bIns="0">
              <a:spAutoFit/>
            </a:bodyPr>
            <a:lstStyle/>
            <a:p>
              <a:pPr>
                <a:spcBef>
                  <a:spcPct val="0"/>
                </a:spcBef>
              </a:pPr>
              <a:r>
                <a:rPr lang="en-US" sz="100" i="0">
                  <a:solidFill>
                    <a:srgbClr val="000000"/>
                  </a:solidFill>
                </a:rPr>
                <a:t>1960</a:t>
              </a:r>
              <a:endParaRPr lang="en-US" sz="100" i="0"/>
            </a:p>
          </p:txBody>
        </p:sp>
        <p:sp>
          <p:nvSpPr>
            <p:cNvPr id="96" name="Rectangle 288"/>
            <p:cNvSpPr>
              <a:spLocks noChangeArrowheads="1"/>
            </p:cNvSpPr>
            <p:nvPr/>
          </p:nvSpPr>
          <p:spPr bwMode="auto">
            <a:xfrm>
              <a:off x="1801" y="937"/>
              <a:ext cx="49" cy="32"/>
            </a:xfrm>
            <a:prstGeom prst="rect">
              <a:avLst/>
            </a:prstGeom>
            <a:noFill/>
            <a:ln w="9525">
              <a:noFill/>
              <a:miter lim="800000"/>
              <a:headEnd/>
              <a:tailEnd/>
            </a:ln>
          </p:spPr>
          <p:txBody>
            <a:bodyPr wrap="none" lIns="0" tIns="0" rIns="0" bIns="0">
              <a:spAutoFit/>
            </a:bodyPr>
            <a:lstStyle/>
            <a:p>
              <a:pPr>
                <a:spcBef>
                  <a:spcPct val="0"/>
                </a:spcBef>
              </a:pPr>
              <a:r>
                <a:rPr lang="en-US" sz="100" i="0">
                  <a:solidFill>
                    <a:srgbClr val="000000"/>
                  </a:solidFill>
                </a:rPr>
                <a:t>1965</a:t>
              </a:r>
              <a:endParaRPr lang="en-US" sz="100" i="0"/>
            </a:p>
          </p:txBody>
        </p:sp>
        <p:sp>
          <p:nvSpPr>
            <p:cNvPr id="97" name="Rectangle 289"/>
            <p:cNvSpPr>
              <a:spLocks noChangeArrowheads="1"/>
            </p:cNvSpPr>
            <p:nvPr/>
          </p:nvSpPr>
          <p:spPr bwMode="auto">
            <a:xfrm>
              <a:off x="2245" y="937"/>
              <a:ext cx="49" cy="32"/>
            </a:xfrm>
            <a:prstGeom prst="rect">
              <a:avLst/>
            </a:prstGeom>
            <a:noFill/>
            <a:ln w="9525">
              <a:noFill/>
              <a:miter lim="800000"/>
              <a:headEnd/>
              <a:tailEnd/>
            </a:ln>
          </p:spPr>
          <p:txBody>
            <a:bodyPr wrap="none" lIns="0" tIns="0" rIns="0" bIns="0">
              <a:spAutoFit/>
            </a:bodyPr>
            <a:lstStyle/>
            <a:p>
              <a:pPr>
                <a:spcBef>
                  <a:spcPct val="0"/>
                </a:spcBef>
              </a:pPr>
              <a:r>
                <a:rPr lang="en-US" sz="100" i="0">
                  <a:solidFill>
                    <a:srgbClr val="000000"/>
                  </a:solidFill>
                </a:rPr>
                <a:t>1970</a:t>
              </a:r>
              <a:endParaRPr lang="en-US" sz="100" i="0"/>
            </a:p>
          </p:txBody>
        </p:sp>
        <p:sp>
          <p:nvSpPr>
            <p:cNvPr id="98" name="Rectangle 290"/>
            <p:cNvSpPr>
              <a:spLocks noChangeArrowheads="1"/>
            </p:cNvSpPr>
            <p:nvPr/>
          </p:nvSpPr>
          <p:spPr bwMode="auto">
            <a:xfrm>
              <a:off x="2680" y="937"/>
              <a:ext cx="49" cy="32"/>
            </a:xfrm>
            <a:prstGeom prst="rect">
              <a:avLst/>
            </a:prstGeom>
            <a:noFill/>
            <a:ln w="9525">
              <a:noFill/>
              <a:miter lim="800000"/>
              <a:headEnd/>
              <a:tailEnd/>
            </a:ln>
          </p:spPr>
          <p:txBody>
            <a:bodyPr wrap="none" lIns="0" tIns="0" rIns="0" bIns="0">
              <a:spAutoFit/>
            </a:bodyPr>
            <a:lstStyle/>
            <a:p>
              <a:pPr>
                <a:spcBef>
                  <a:spcPct val="0"/>
                </a:spcBef>
              </a:pPr>
              <a:r>
                <a:rPr lang="en-US" sz="100" i="0">
                  <a:solidFill>
                    <a:srgbClr val="000000"/>
                  </a:solidFill>
                </a:rPr>
                <a:t>1975</a:t>
              </a:r>
              <a:endParaRPr lang="en-US" sz="100" i="0"/>
            </a:p>
          </p:txBody>
        </p:sp>
        <p:sp>
          <p:nvSpPr>
            <p:cNvPr id="99" name="Rectangle 291"/>
            <p:cNvSpPr>
              <a:spLocks noChangeArrowheads="1"/>
            </p:cNvSpPr>
            <p:nvPr/>
          </p:nvSpPr>
          <p:spPr bwMode="auto">
            <a:xfrm>
              <a:off x="3115" y="937"/>
              <a:ext cx="49" cy="32"/>
            </a:xfrm>
            <a:prstGeom prst="rect">
              <a:avLst/>
            </a:prstGeom>
            <a:noFill/>
            <a:ln w="9525">
              <a:noFill/>
              <a:miter lim="800000"/>
              <a:headEnd/>
              <a:tailEnd/>
            </a:ln>
          </p:spPr>
          <p:txBody>
            <a:bodyPr wrap="none" lIns="0" tIns="0" rIns="0" bIns="0">
              <a:spAutoFit/>
            </a:bodyPr>
            <a:lstStyle/>
            <a:p>
              <a:pPr>
                <a:spcBef>
                  <a:spcPct val="0"/>
                </a:spcBef>
              </a:pPr>
              <a:r>
                <a:rPr lang="en-US" sz="100" i="0">
                  <a:solidFill>
                    <a:srgbClr val="000000"/>
                  </a:solidFill>
                </a:rPr>
                <a:t>1980</a:t>
              </a:r>
              <a:endParaRPr lang="en-US" sz="100" i="0"/>
            </a:p>
          </p:txBody>
        </p:sp>
        <p:sp>
          <p:nvSpPr>
            <p:cNvPr id="100" name="Rectangle 292"/>
            <p:cNvSpPr>
              <a:spLocks noChangeArrowheads="1"/>
            </p:cNvSpPr>
            <p:nvPr/>
          </p:nvSpPr>
          <p:spPr bwMode="auto">
            <a:xfrm>
              <a:off x="3547" y="937"/>
              <a:ext cx="49" cy="32"/>
            </a:xfrm>
            <a:prstGeom prst="rect">
              <a:avLst/>
            </a:prstGeom>
            <a:noFill/>
            <a:ln w="9525">
              <a:noFill/>
              <a:miter lim="800000"/>
              <a:headEnd/>
              <a:tailEnd/>
            </a:ln>
          </p:spPr>
          <p:txBody>
            <a:bodyPr wrap="none" lIns="0" tIns="0" rIns="0" bIns="0">
              <a:spAutoFit/>
            </a:bodyPr>
            <a:lstStyle/>
            <a:p>
              <a:pPr>
                <a:spcBef>
                  <a:spcPct val="0"/>
                </a:spcBef>
              </a:pPr>
              <a:r>
                <a:rPr lang="en-US" sz="100" i="0">
                  <a:solidFill>
                    <a:srgbClr val="000000"/>
                  </a:solidFill>
                </a:rPr>
                <a:t>1985</a:t>
              </a:r>
              <a:endParaRPr lang="en-US" sz="100" i="0"/>
            </a:p>
          </p:txBody>
        </p:sp>
        <p:sp>
          <p:nvSpPr>
            <p:cNvPr id="101" name="Rectangle 293"/>
            <p:cNvSpPr>
              <a:spLocks noChangeArrowheads="1"/>
            </p:cNvSpPr>
            <p:nvPr/>
          </p:nvSpPr>
          <p:spPr bwMode="auto">
            <a:xfrm>
              <a:off x="3985" y="937"/>
              <a:ext cx="49" cy="32"/>
            </a:xfrm>
            <a:prstGeom prst="rect">
              <a:avLst/>
            </a:prstGeom>
            <a:noFill/>
            <a:ln w="9525">
              <a:noFill/>
              <a:miter lim="800000"/>
              <a:headEnd/>
              <a:tailEnd/>
            </a:ln>
          </p:spPr>
          <p:txBody>
            <a:bodyPr wrap="none" lIns="0" tIns="0" rIns="0" bIns="0">
              <a:spAutoFit/>
            </a:bodyPr>
            <a:lstStyle/>
            <a:p>
              <a:pPr>
                <a:spcBef>
                  <a:spcPct val="0"/>
                </a:spcBef>
              </a:pPr>
              <a:r>
                <a:rPr lang="en-US" sz="100" i="0">
                  <a:solidFill>
                    <a:srgbClr val="000000"/>
                  </a:solidFill>
                </a:rPr>
                <a:t>1990</a:t>
              </a:r>
              <a:endParaRPr lang="en-US" sz="100" i="0"/>
            </a:p>
          </p:txBody>
        </p:sp>
        <p:sp>
          <p:nvSpPr>
            <p:cNvPr id="102" name="Rectangle 294"/>
            <p:cNvSpPr>
              <a:spLocks noChangeArrowheads="1"/>
            </p:cNvSpPr>
            <p:nvPr/>
          </p:nvSpPr>
          <p:spPr bwMode="auto">
            <a:xfrm>
              <a:off x="4423" y="937"/>
              <a:ext cx="49" cy="32"/>
            </a:xfrm>
            <a:prstGeom prst="rect">
              <a:avLst/>
            </a:prstGeom>
            <a:noFill/>
            <a:ln w="9525">
              <a:noFill/>
              <a:miter lim="800000"/>
              <a:headEnd/>
              <a:tailEnd/>
            </a:ln>
          </p:spPr>
          <p:txBody>
            <a:bodyPr wrap="none" lIns="0" tIns="0" rIns="0" bIns="0">
              <a:spAutoFit/>
            </a:bodyPr>
            <a:lstStyle/>
            <a:p>
              <a:pPr>
                <a:spcBef>
                  <a:spcPct val="0"/>
                </a:spcBef>
              </a:pPr>
              <a:r>
                <a:rPr lang="en-US" sz="100" i="0">
                  <a:solidFill>
                    <a:srgbClr val="000000"/>
                  </a:solidFill>
                </a:rPr>
                <a:t>1995</a:t>
              </a:r>
              <a:endParaRPr lang="en-US" sz="100" i="0"/>
            </a:p>
          </p:txBody>
        </p:sp>
        <p:sp>
          <p:nvSpPr>
            <p:cNvPr id="103" name="Rectangle 295"/>
            <p:cNvSpPr>
              <a:spLocks noChangeArrowheads="1"/>
            </p:cNvSpPr>
            <p:nvPr/>
          </p:nvSpPr>
          <p:spPr bwMode="auto">
            <a:xfrm>
              <a:off x="4853" y="937"/>
              <a:ext cx="49" cy="32"/>
            </a:xfrm>
            <a:prstGeom prst="rect">
              <a:avLst/>
            </a:prstGeom>
            <a:noFill/>
            <a:ln w="9525">
              <a:noFill/>
              <a:miter lim="800000"/>
              <a:headEnd/>
              <a:tailEnd/>
            </a:ln>
          </p:spPr>
          <p:txBody>
            <a:bodyPr wrap="none" lIns="0" tIns="0" rIns="0" bIns="0">
              <a:spAutoFit/>
            </a:bodyPr>
            <a:lstStyle/>
            <a:p>
              <a:pPr>
                <a:spcBef>
                  <a:spcPct val="0"/>
                </a:spcBef>
              </a:pPr>
              <a:r>
                <a:rPr lang="en-US" sz="100" i="0">
                  <a:solidFill>
                    <a:srgbClr val="000000"/>
                  </a:solidFill>
                </a:rPr>
                <a:t>2000</a:t>
              </a:r>
              <a:endParaRPr lang="en-US" sz="100" i="0"/>
            </a:p>
          </p:txBody>
        </p:sp>
        <p:sp>
          <p:nvSpPr>
            <p:cNvPr id="104" name="Rectangle 296"/>
            <p:cNvSpPr>
              <a:spLocks noChangeArrowheads="1"/>
            </p:cNvSpPr>
            <p:nvPr/>
          </p:nvSpPr>
          <p:spPr bwMode="auto">
            <a:xfrm>
              <a:off x="5290" y="937"/>
              <a:ext cx="49" cy="32"/>
            </a:xfrm>
            <a:prstGeom prst="rect">
              <a:avLst/>
            </a:prstGeom>
            <a:noFill/>
            <a:ln w="9525">
              <a:noFill/>
              <a:miter lim="800000"/>
              <a:headEnd/>
              <a:tailEnd/>
            </a:ln>
          </p:spPr>
          <p:txBody>
            <a:bodyPr wrap="none" lIns="0" tIns="0" rIns="0" bIns="0">
              <a:spAutoFit/>
            </a:bodyPr>
            <a:lstStyle/>
            <a:p>
              <a:pPr>
                <a:spcBef>
                  <a:spcPct val="0"/>
                </a:spcBef>
              </a:pPr>
              <a:r>
                <a:rPr lang="en-US" sz="100" i="0">
                  <a:solidFill>
                    <a:srgbClr val="000000"/>
                  </a:solidFill>
                </a:rPr>
                <a:t>2005</a:t>
              </a:r>
              <a:endParaRPr lang="en-US" sz="100" i="0"/>
            </a:p>
          </p:txBody>
        </p:sp>
      </p:grpSp>
      <p:pic>
        <p:nvPicPr>
          <p:cNvPr id="305" name="Picture 2" descr="http://www.leadershipfromthetrenches.com/wp-content/uploads/2013/03/great-opportunity-ahead-sign1.jpg"/>
          <p:cNvPicPr>
            <a:picLocks noChangeAspect="1" noChangeArrowheads="1"/>
          </p:cNvPicPr>
          <p:nvPr/>
        </p:nvPicPr>
        <p:blipFill rotWithShape="1">
          <a:blip r:embed="rId5">
            <a:extLst>
              <a:ext uri="{28A0092B-C50C-407E-A947-70E740481C1C}">
                <a14:useLocalDpi xmlns:a14="http://schemas.microsoft.com/office/drawing/2010/main" val="0"/>
              </a:ext>
            </a:extLst>
          </a:blip>
          <a:srcRect l="23014" r="6379"/>
          <a:stretch/>
        </p:blipFill>
        <p:spPr bwMode="auto">
          <a:xfrm>
            <a:off x="5175197" y="4859952"/>
            <a:ext cx="2061099" cy="116763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4" name="Foliennummernplatzhalter 3"/>
          <p:cNvSpPr>
            <a:spLocks noGrp="1"/>
          </p:cNvSpPr>
          <p:nvPr>
            <p:ph type="sldNum" sz="quarter" idx="4294967295"/>
          </p:nvPr>
        </p:nvSpPr>
        <p:spPr>
          <a:xfrm>
            <a:off x="107504" y="6400800"/>
            <a:ext cx="824880" cy="304800"/>
          </a:xfrm>
          <a:prstGeom prst="rect">
            <a:avLst/>
          </a:prstGeom>
        </p:spPr>
        <p:txBody>
          <a:bodyPr/>
          <a:lstStyle/>
          <a:p>
            <a:pPr>
              <a:defRPr/>
            </a:pPr>
            <a:endParaRPr lang="de-DE" dirty="0"/>
          </a:p>
        </p:txBody>
      </p:sp>
    </p:spTree>
    <p:extLst>
      <p:ext uri="{BB962C8B-B14F-4D97-AF65-F5344CB8AC3E}">
        <p14:creationId xmlns:p14="http://schemas.microsoft.com/office/powerpoint/2010/main" val="3052656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Wt9wc9913Uiga7wOKodj2g"/>
</p:tagLst>
</file>

<file path=ppt/theme/theme1.xml><?xml version="1.0" encoding="utf-8"?>
<a:theme xmlns:a="http://schemas.openxmlformats.org/drawingml/2006/main" name="3_TUM_Vorlage_weiss-3">
  <a:themeElements>
    <a:clrScheme name="Leere Präsentation 1">
      <a:dk1>
        <a:srgbClr val="000000"/>
      </a:dk1>
      <a:lt1>
        <a:srgbClr val="FFFFFF"/>
      </a:lt1>
      <a:dk2>
        <a:srgbClr val="005293"/>
      </a:dk2>
      <a:lt2>
        <a:srgbClr val="0065BD"/>
      </a:lt2>
      <a:accent1>
        <a:srgbClr val="A2AD00"/>
      </a:accent1>
      <a:accent2>
        <a:srgbClr val="E37222"/>
      </a:accent2>
      <a:accent3>
        <a:srgbClr val="FFFFFF"/>
      </a:accent3>
      <a:accent4>
        <a:srgbClr val="000000"/>
      </a:accent4>
      <a:accent5>
        <a:srgbClr val="CED3AA"/>
      </a:accent5>
      <a:accent6>
        <a:srgbClr val="CE671E"/>
      </a:accent6>
      <a:hlink>
        <a:srgbClr val="DAD7CB"/>
      </a:hlink>
      <a:folHlink>
        <a:srgbClr val="9C9D9F"/>
      </a:folHlink>
    </a:clrScheme>
    <a:fontScheme name="3_TUM_Vorlage_weiss-3">
      <a:majorFont>
        <a:latin typeface=""/>
        <a:ea typeface=""/>
        <a:cs typeface=""/>
      </a:majorFont>
      <a:minorFont>
        <a:latin typeface=""/>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9525" cap="flat" cmpd="sng" algn="ctr">
          <a:noFill/>
          <a:prstDash val="solid"/>
          <a:round/>
          <a:headEnd type="none" w="med" len="med"/>
          <a:tailEnd type="none" w="med" len="med"/>
        </a:ln>
        <a:effectLst/>
      </a:spPr>
      <a:bodyPr vert="horz" wrap="square" lIns="91440" tIns="45720" rIns="91440" bIns="45720" numCol="1" rtlCol="0"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1400" b="0" i="0" u="none" strike="noStrike" cap="none" normalizeH="0" baseline="0" dirty="0" err="1"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de-DE" sz="2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Leere Präsentation 1">
        <a:dk1>
          <a:srgbClr val="000000"/>
        </a:dk1>
        <a:lt1>
          <a:srgbClr val="FFFFFF"/>
        </a:lt1>
        <a:dk2>
          <a:srgbClr val="005293"/>
        </a:dk2>
        <a:lt2>
          <a:srgbClr val="0065BD"/>
        </a:lt2>
        <a:accent1>
          <a:srgbClr val="A2AD00"/>
        </a:accent1>
        <a:accent2>
          <a:srgbClr val="E37222"/>
        </a:accent2>
        <a:accent3>
          <a:srgbClr val="FFFFFF"/>
        </a:accent3>
        <a:accent4>
          <a:srgbClr val="000000"/>
        </a:accent4>
        <a:accent5>
          <a:srgbClr val="CED3AA"/>
        </a:accent5>
        <a:accent6>
          <a:srgbClr val="CE671E"/>
        </a:accent6>
        <a:hlink>
          <a:srgbClr val="DAD7CB"/>
        </a:hlink>
        <a:folHlink>
          <a:srgbClr val="9C9D9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Folienmaster_I17_13-04-11</Template>
  <TotalTime>0</TotalTime>
  <Words>5790</Words>
  <Application>Microsoft Office PowerPoint</Application>
  <PresentationFormat>Bildschirmpräsentation (4:3)</PresentationFormat>
  <Paragraphs>1016</Paragraphs>
  <Slides>62</Slides>
  <Notes>34</Notes>
  <HiddenSlides>0</HiddenSlides>
  <MMClips>0</MMClips>
  <ScaleCrop>false</ScaleCrop>
  <HeadingPairs>
    <vt:vector size="6" baseType="variant">
      <vt:variant>
        <vt:lpstr>Verwendete Schriftarten</vt:lpstr>
      </vt:variant>
      <vt:variant>
        <vt:i4>10</vt:i4>
      </vt:variant>
      <vt:variant>
        <vt:lpstr>Design</vt:lpstr>
      </vt:variant>
      <vt:variant>
        <vt:i4>1</vt:i4>
      </vt:variant>
      <vt:variant>
        <vt:lpstr>Folientitel</vt:lpstr>
      </vt:variant>
      <vt:variant>
        <vt:i4>62</vt:i4>
      </vt:variant>
    </vt:vector>
  </HeadingPairs>
  <TitlesOfParts>
    <vt:vector size="73" baseType="lpstr">
      <vt:lpstr>MS PGothic</vt:lpstr>
      <vt:lpstr>MS PGothic</vt:lpstr>
      <vt:lpstr>Arial</vt:lpstr>
      <vt:lpstr>Arial Narrow</vt:lpstr>
      <vt:lpstr>Brush Script MT</vt:lpstr>
      <vt:lpstr>Helvetica Neue</vt:lpstr>
      <vt:lpstr>Tahoma</vt:lpstr>
      <vt:lpstr>Times New Roman</vt:lpstr>
      <vt:lpstr>Trebuchet MS</vt:lpstr>
      <vt:lpstr>Wingdings</vt:lpstr>
      <vt:lpstr>3_TUM_Vorlage_weiss-3</vt:lpstr>
      <vt:lpstr>The Digital Transformation - Challenges and Opportunities  for IS researchers </vt:lpstr>
      <vt:lpstr>PowerPoint-Präsentation</vt:lpstr>
      <vt:lpstr>PowerPoint-Präsentation</vt:lpstr>
      <vt:lpstr>PowerPoint-Präsentation</vt:lpstr>
      <vt:lpstr>AIS conducts a wide range of activities</vt:lpstr>
      <vt:lpstr>PowerPoint-Präsentation</vt:lpstr>
      <vt:lpstr>PowerPoint-Präsentation</vt:lpstr>
      <vt:lpstr>PowerPoint-Präsentation</vt:lpstr>
      <vt:lpstr>Trends – my selection</vt:lpstr>
      <vt:lpstr>PowerPoint-Präsentation</vt:lpstr>
      <vt:lpstr>The innovator´s dilemma</vt:lpstr>
      <vt:lpstr>Disruptive innovations often add up over time</vt:lpstr>
      <vt:lpstr>Disruption, not immediate destruction enables innovation and efficiency</vt:lpstr>
      <vt:lpstr>Internet-milieus in selected population groups Germany</vt:lpstr>
      <vt:lpstr>PowerPoint-Präsentation</vt:lpstr>
      <vt:lpstr>PowerPoint-Präsentation</vt:lpstr>
      <vt:lpstr>PowerPoint-Präsentation</vt:lpstr>
      <vt:lpstr>PowerPoint-Präsentation</vt:lpstr>
      <vt:lpstr>PowerPoint-Präsentation</vt:lpstr>
      <vt:lpstr>2005: On whom would you lay your bets on?</vt:lpstr>
      <vt:lpstr>2005: On whom would you lay bets on?</vt:lpstr>
      <vt:lpstr>2005: On whom would you lay your bets on? 2014: It‘s obvious 2023: ? </vt:lpstr>
      <vt:lpstr>PowerPoint-Präsentation</vt:lpstr>
      <vt:lpstr>PowerPoint-Präsentation</vt:lpstr>
      <vt:lpstr>Production and value creation</vt:lpstr>
      <vt:lpstr>Disruption by Xaas: Substitution of existing industrial silos by service ecosystems</vt:lpstr>
      <vt:lpstr>PowerPoint-Präsentation</vt:lpstr>
      <vt:lpstr>Innovation process:  Exploitation and exploration</vt:lpstr>
      <vt:lpstr>PowerPoint-Präsentation</vt:lpstr>
      <vt:lpstr>Open innovation from the perspective of platform</vt:lpstr>
      <vt:lpstr>„My individual service is my commodity” „My individual service will be assembled through your commodity“</vt:lpstr>
      <vt:lpstr>PowerPoint-Präsentation</vt:lpstr>
      <vt:lpstr>Shift of the innovation limit</vt:lpstr>
      <vt:lpstr>Towards a culture of (digital) transformation:   people and technologies matter!</vt:lpstr>
      <vt:lpstr>Towards a culture of (digital) transformation:   people and technologies and law matter</vt:lpstr>
      <vt:lpstr>Disruptive platform-based innovation</vt:lpstr>
      <vt:lpstr>„new digital life“ </vt:lpstr>
      <vt:lpstr>Towards a culture of (digital) transformation:   people and society, technologies and law matter</vt:lpstr>
      <vt:lpstr>And now ?   - a managerial view</vt:lpstr>
      <vt:lpstr>PowerPoint-Präsentation</vt:lpstr>
      <vt:lpstr>Some starting considerations</vt:lpstr>
      <vt:lpstr>The context of IS research has changed</vt:lpstr>
      <vt:lpstr>New contexts –  new topics – more interdisciplinarity while „focussing“ on the individual, the organization, and society</vt:lpstr>
      <vt:lpstr>PowerPoint-Präsentation</vt:lpstr>
      <vt:lpstr>Outsourcing through the times –  From “Buyer-Beware” to “Expertise-Aware”</vt:lpstr>
      <vt:lpstr>PowerPoint-Präsentation</vt:lpstr>
      <vt:lpstr>Design Research</vt:lpstr>
      <vt:lpstr>possible results of Design Science Research</vt:lpstr>
      <vt:lpstr>PowerPoint-Präsentation</vt:lpstr>
      <vt:lpstr>Singularity of each Digital Transformation Process</vt:lpstr>
      <vt:lpstr>PowerPoint-Präsentation</vt:lpstr>
      <vt:lpstr>Now, what could be the result of DT research </vt:lpstr>
      <vt:lpstr>Now, what could be the result of DT research </vt:lpstr>
      <vt:lpstr>Why do we want to do research?</vt:lpstr>
      <vt:lpstr>Why do we want to do research?</vt:lpstr>
      <vt:lpstr>Why do we want to do research?</vt:lpstr>
      <vt:lpstr>Now, what could be the impact of DT research </vt:lpstr>
      <vt:lpstr> All Modes of Scientific Inquiry for rigor AND relevance in the IS discipline portfolio</vt:lpstr>
      <vt:lpstr>Some Implications </vt:lpstr>
      <vt:lpstr>Engaged Scholarship </vt:lpstr>
      <vt:lpstr>PowerPoint-Präsentation</vt:lpstr>
      <vt:lpstr>A new course – for you and your students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dc:title>
  <dc:creator>Markus Böhm</dc:creator>
  <cp:lastModifiedBy>Krcmar, Helmut</cp:lastModifiedBy>
  <cp:revision>183</cp:revision>
  <cp:lastPrinted>2015-05-25T06:16:44Z</cp:lastPrinted>
  <dcterms:created xsi:type="dcterms:W3CDTF">2014-09-24T07:56:01Z</dcterms:created>
  <dcterms:modified xsi:type="dcterms:W3CDTF">2015-09-25T06:56:28Z</dcterms:modified>
</cp:coreProperties>
</file>